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9.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29"/>
  </p:notesMasterIdLst>
  <p:handoutMasterIdLst>
    <p:handoutMasterId r:id="rId30"/>
  </p:handoutMasterIdLst>
  <p:sldIdLst>
    <p:sldId id="270" r:id="rId2"/>
    <p:sldId id="308" r:id="rId3"/>
    <p:sldId id="363" r:id="rId4"/>
    <p:sldId id="294" r:id="rId5"/>
    <p:sldId id="357" r:id="rId6"/>
    <p:sldId id="367" r:id="rId7"/>
    <p:sldId id="306" r:id="rId8"/>
    <p:sldId id="365" r:id="rId9"/>
    <p:sldId id="313" r:id="rId10"/>
    <p:sldId id="360" r:id="rId11"/>
    <p:sldId id="337" r:id="rId12"/>
    <p:sldId id="366" r:id="rId13"/>
    <p:sldId id="343" r:id="rId14"/>
    <p:sldId id="333" r:id="rId15"/>
    <p:sldId id="350" r:id="rId16"/>
    <p:sldId id="302" r:id="rId17"/>
    <p:sldId id="295" r:id="rId18"/>
    <p:sldId id="309" r:id="rId19"/>
    <p:sldId id="274" r:id="rId20"/>
    <p:sldId id="351" r:id="rId21"/>
    <p:sldId id="352" r:id="rId22"/>
    <p:sldId id="310" r:id="rId23"/>
    <p:sldId id="272" r:id="rId24"/>
    <p:sldId id="307" r:id="rId25"/>
    <p:sldId id="305" r:id="rId26"/>
    <p:sldId id="282" r:id="rId27"/>
    <p:sldId id="293" r:id="rId28"/>
  </p:sldIdLst>
  <p:sldSz cx="9144000" cy="6858000" type="screen4x3"/>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4B71"/>
    <a:srgbClr val="0045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869" autoAdjust="0"/>
  </p:normalViewPr>
  <p:slideViewPr>
    <p:cSldViewPr>
      <p:cViewPr varScale="1">
        <p:scale>
          <a:sx n="70" d="100"/>
          <a:sy n="70" d="100"/>
        </p:scale>
        <p:origin x="1386" y="6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85" d="100"/>
          <a:sy n="85" d="100"/>
        </p:scale>
        <p:origin x="3168" y="102"/>
      </p:cViewPr>
      <p:guideLst>
        <p:guide orient="horz" pos="3128"/>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27963;&#38913;&#31807;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27963;&#38913;&#31807;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Dropbox\DATE%202016%20presentation\normal_power.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E:\Dropbox\DATE%202016%20presentation\paper%20experimental%20data%20-%20ECC.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E:\Dropbox\DATE%202016%20presentation\paper%20experimental%20data.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r>
              <a:rPr lang="en-US" altLang="zh-TW" dirty="0"/>
              <a:t>Supply voltage vs power</a:t>
            </a:r>
            <a:r>
              <a:rPr lang="en-US" altLang="zh-TW" baseline="0" dirty="0"/>
              <a:t> consumption</a:t>
            </a:r>
            <a:endParaRPr lang="en-US" altLang="zh-TW" dirty="0"/>
          </a:p>
        </c:rich>
      </c:tx>
      <c:overlay val="0"/>
      <c:spPr>
        <a:noFill/>
        <a:ln>
          <a:noFill/>
        </a:ln>
        <a:effectLst/>
      </c:spPr>
      <c:txPr>
        <a:bodyPr rot="0" spcFirstLastPara="1" vertOverflow="ellipsis" vert="horz" wrap="square" anchor="ctr" anchorCtr="1"/>
        <a:lstStyle/>
        <a:p>
          <a:pPr>
            <a:defRPr sz="21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zh-TW"/>
        </a:p>
      </c:txPr>
    </c:title>
    <c:autoTitleDeleted val="0"/>
    <c:plotArea>
      <c:layout/>
      <c:lineChart>
        <c:grouping val="standard"/>
        <c:varyColors val="0"/>
        <c:ser>
          <c:idx val="0"/>
          <c:order val="0"/>
          <c:tx>
            <c:strRef>
              <c:f>工作表1!$A$18</c:f>
              <c:strCache>
                <c:ptCount val="1"/>
                <c:pt idx="0">
                  <c:v>Power consumption</c:v>
                </c:pt>
              </c:strCache>
            </c:strRef>
          </c:tx>
          <c:spPr>
            <a:ln w="38100" cap="rnd">
              <a:solidFill>
                <a:schemeClr val="accent1"/>
              </a:solidFill>
              <a:round/>
            </a:ln>
            <a:effectLst/>
          </c:spPr>
          <c:marker>
            <c:symbol val="none"/>
          </c:marker>
          <c:cat>
            <c:numRef>
              <c:f>工作表1!$B$17:$H$17</c:f>
              <c:numCache>
                <c:formatCode>General</c:formatCode>
                <c:ptCount val="7"/>
                <c:pt idx="0">
                  <c:v>0.4</c:v>
                </c:pt>
                <c:pt idx="1">
                  <c:v>0.5</c:v>
                </c:pt>
                <c:pt idx="2">
                  <c:v>0.6</c:v>
                </c:pt>
                <c:pt idx="3">
                  <c:v>0.7</c:v>
                </c:pt>
                <c:pt idx="4">
                  <c:v>0.8</c:v>
                </c:pt>
                <c:pt idx="5">
                  <c:v>0.9</c:v>
                </c:pt>
                <c:pt idx="6">
                  <c:v>1</c:v>
                </c:pt>
              </c:numCache>
            </c:numRef>
          </c:cat>
          <c:val>
            <c:numRef>
              <c:f>工作表1!$B$18:$H$18</c:f>
              <c:numCache>
                <c:formatCode>General</c:formatCode>
                <c:ptCount val="7"/>
                <c:pt idx="0">
                  <c:v>2.5600000000000008E-2</c:v>
                </c:pt>
                <c:pt idx="1">
                  <c:v>6.25E-2</c:v>
                </c:pt>
                <c:pt idx="2">
                  <c:v>0.12959999999999999</c:v>
                </c:pt>
                <c:pt idx="3">
                  <c:v>0.24009999999999992</c:v>
                </c:pt>
                <c:pt idx="4">
                  <c:v>0.40960000000000013</c:v>
                </c:pt>
                <c:pt idx="5">
                  <c:v>0.65610000000000013</c:v>
                </c:pt>
                <c:pt idx="6">
                  <c:v>1</c:v>
                </c:pt>
              </c:numCache>
            </c:numRef>
          </c:val>
          <c:smooth val="0"/>
          <c:extLst xmlns:c16r2="http://schemas.microsoft.com/office/drawing/2015/06/chart">
            <c:ext xmlns:c16="http://schemas.microsoft.com/office/drawing/2014/chart" uri="{C3380CC4-5D6E-409C-BE32-E72D297353CC}">
              <c16:uniqueId val="{00000000-84C0-44F3-9AE3-44BCA62515B4}"/>
            </c:ext>
          </c:extLst>
        </c:ser>
        <c:dLbls>
          <c:showLegendKey val="0"/>
          <c:showVal val="0"/>
          <c:showCatName val="0"/>
          <c:showSerName val="0"/>
          <c:showPercent val="0"/>
          <c:showBubbleSize val="0"/>
        </c:dLbls>
        <c:smooth val="0"/>
        <c:axId val="129772192"/>
        <c:axId val="129772752"/>
      </c:lineChart>
      <c:catAx>
        <c:axId val="129772192"/>
        <c:scaling>
          <c:orientation val="minMax"/>
        </c:scaling>
        <c:delete val="1"/>
        <c:axPos val="b"/>
        <c:title>
          <c:tx>
            <c:rich>
              <a:bodyPr rot="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t>Supply voltage</a:t>
                </a:r>
                <a:endParaRPr lang="zh-TW"/>
              </a:p>
            </c:rich>
          </c:tx>
          <c:overlay val="0"/>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zh-TW"/>
            </a:p>
          </c:txPr>
        </c:title>
        <c:numFmt formatCode="General" sourceLinked="1"/>
        <c:majorTickMark val="none"/>
        <c:minorTickMark val="none"/>
        <c:tickLblPos val="nextTo"/>
        <c:crossAx val="129772752"/>
        <c:crosses val="autoZero"/>
        <c:auto val="1"/>
        <c:lblAlgn val="ctr"/>
        <c:lblOffset val="100"/>
        <c:noMultiLvlLbl val="0"/>
      </c:catAx>
      <c:valAx>
        <c:axId val="129772752"/>
        <c:scaling>
          <c:orientation val="minMax"/>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t>Power consumption</a:t>
                </a:r>
                <a:endParaRPr lang="zh-TW"/>
              </a:p>
            </c:rich>
          </c:tx>
          <c:overlay val="0"/>
          <c:spPr>
            <a:noFill/>
            <a:ln>
              <a:noFill/>
            </a:ln>
            <a:effectLst/>
          </c:spPr>
          <c:txPr>
            <a:bodyPr rot="-54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zh-TW"/>
            </a:p>
          </c:txPr>
        </c:title>
        <c:numFmt formatCode="General" sourceLinked="1"/>
        <c:majorTickMark val="none"/>
        <c:minorTickMark val="none"/>
        <c:tickLblPos val="nextTo"/>
        <c:crossAx val="129772192"/>
        <c:crosses val="autoZero"/>
        <c:crossBetween val="between"/>
      </c:valAx>
      <c:spPr>
        <a:noFill/>
        <a:ln>
          <a:noFill/>
        </a:ln>
        <a:effectLst/>
      </c:spPr>
    </c:plotArea>
    <c:plotVisOnly val="1"/>
    <c:dispBlanksAs val="gap"/>
    <c:showDLblsOverMax val="0"/>
  </c:chart>
  <c:spPr>
    <a:solidFill>
      <a:schemeClr val="bg1"/>
    </a:solidFill>
    <a:ln>
      <a:solidFill>
        <a:schemeClr val="bg2"/>
      </a:solidFill>
    </a:ln>
    <a:effectLst/>
  </c:spPr>
  <c:txPr>
    <a:bodyPr/>
    <a:lstStyle/>
    <a:p>
      <a:pPr>
        <a:defRPr sz="1800" b="1">
          <a:solidFill>
            <a:sysClr val="windowText" lastClr="000000"/>
          </a:solidFill>
          <a:latin typeface="Times New Roman" panose="02020603050405020304" pitchFamily="18" charset="0"/>
          <a:cs typeface="Times New Roman" panose="02020603050405020304" pitchFamily="18" charset="0"/>
        </a:defRPr>
      </a:pPr>
      <a:endParaRPr lang="zh-TW"/>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r>
              <a:rPr lang="en-US" dirty="0"/>
              <a:t>Cache miss </a:t>
            </a:r>
            <a:r>
              <a:rPr lang="en-US" dirty="0" smtClean="0"/>
              <a:t>rate</a:t>
            </a:r>
            <a:endParaRPr lang="en-US" dirty="0"/>
          </a:p>
        </c:rich>
      </c:tx>
      <c:overlay val="0"/>
      <c:spPr>
        <a:noFill/>
        <a:ln>
          <a:noFill/>
        </a:ln>
        <a:effectLst/>
      </c:spPr>
      <c:txPr>
        <a:bodyPr rot="0" spcFirstLastPara="1" vertOverflow="ellipsis" vert="horz" wrap="square" anchor="ctr" anchorCtr="1"/>
        <a:lstStyle/>
        <a:p>
          <a:pPr>
            <a:defRPr sz="21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zh-TW"/>
        </a:p>
      </c:txPr>
    </c:title>
    <c:autoTitleDeleted val="0"/>
    <c:plotArea>
      <c:layout/>
      <c:barChart>
        <c:barDir val="col"/>
        <c:grouping val="clustered"/>
        <c:varyColors val="0"/>
        <c:ser>
          <c:idx val="0"/>
          <c:order val="0"/>
          <c:tx>
            <c:strRef>
              <c:f>工作表1!$A$2</c:f>
              <c:strCache>
                <c:ptCount val="1"/>
                <c:pt idx="0">
                  <c:v>Cache miss count</c:v>
                </c:pt>
              </c:strCache>
            </c:strRef>
          </c:tx>
          <c:spPr>
            <a:solidFill>
              <a:schemeClr val="accent1"/>
            </a:solidFill>
            <a:ln>
              <a:noFill/>
            </a:ln>
            <a:effectLst/>
          </c:spPr>
          <c:invertIfNegative val="0"/>
          <c:cat>
            <c:strRef>
              <c:f>工作表1!$B$1:$C$1</c:f>
              <c:strCache>
                <c:ptCount val="2"/>
                <c:pt idx="0">
                  <c:v>Full-sized capacity</c:v>
                </c:pt>
                <c:pt idx="1">
                  <c:v>Half-sized capacity</c:v>
                </c:pt>
              </c:strCache>
            </c:strRef>
          </c:cat>
          <c:val>
            <c:numRef>
              <c:f>工作表1!$B$2:$C$2</c:f>
              <c:numCache>
                <c:formatCode>General</c:formatCode>
                <c:ptCount val="2"/>
                <c:pt idx="0">
                  <c:v>30</c:v>
                </c:pt>
                <c:pt idx="1">
                  <c:v>90</c:v>
                </c:pt>
              </c:numCache>
            </c:numRef>
          </c:val>
        </c:ser>
        <c:dLbls>
          <c:showLegendKey val="0"/>
          <c:showVal val="0"/>
          <c:showCatName val="0"/>
          <c:showSerName val="0"/>
          <c:showPercent val="0"/>
          <c:showBubbleSize val="0"/>
        </c:dLbls>
        <c:gapWidth val="400"/>
        <c:overlap val="-27"/>
        <c:axId val="129774992"/>
        <c:axId val="129775552"/>
      </c:barChart>
      <c:catAx>
        <c:axId val="129774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zh-TW"/>
          </a:p>
        </c:txPr>
        <c:crossAx val="129775552"/>
        <c:crosses val="autoZero"/>
        <c:auto val="1"/>
        <c:lblAlgn val="ctr"/>
        <c:lblOffset val="100"/>
        <c:noMultiLvlLbl val="0"/>
      </c:catAx>
      <c:valAx>
        <c:axId val="129775552"/>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29774992"/>
        <c:crosses val="autoZero"/>
        <c:crossBetween val="between"/>
      </c:valAx>
      <c:spPr>
        <a:noFill/>
        <a:ln>
          <a:noFill/>
        </a:ln>
        <a:effectLst/>
      </c:spPr>
    </c:plotArea>
    <c:plotVisOnly val="1"/>
    <c:dispBlanksAs val="gap"/>
    <c:showDLblsOverMax val="0"/>
  </c:chart>
  <c:spPr>
    <a:solidFill>
      <a:schemeClr val="bg1"/>
    </a:solidFill>
    <a:ln>
      <a:solidFill>
        <a:schemeClr val="bg2"/>
      </a:solidFill>
    </a:ln>
    <a:effectLst/>
  </c:spPr>
  <c:txPr>
    <a:bodyPr/>
    <a:lstStyle/>
    <a:p>
      <a:pPr>
        <a:defRPr sz="1800" b="1">
          <a:solidFill>
            <a:sysClr val="windowText" lastClr="000000"/>
          </a:solidFill>
          <a:latin typeface="Times New Roman" panose="02020603050405020304" pitchFamily="18" charset="0"/>
          <a:cs typeface="Times New Roman" panose="02020603050405020304" pitchFamily="18" charset="0"/>
        </a:defRPr>
      </a:pPr>
      <a:endParaRPr lang="zh-TW"/>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r>
              <a:rPr lang="en-US" dirty="0"/>
              <a:t>Performance penalty </a:t>
            </a:r>
            <a:br>
              <a:rPr lang="en-US" dirty="0"/>
            </a:br>
            <a:r>
              <a:rPr lang="en-US" dirty="0"/>
              <a:t>in dependable</a:t>
            </a:r>
            <a:r>
              <a:rPr lang="en-US" baseline="0" dirty="0"/>
              <a:t> low-power mode</a:t>
            </a:r>
            <a:endParaRPr lang="en-US" dirty="0"/>
          </a:p>
        </c:rich>
      </c:tx>
      <c:layout/>
      <c:overlay val="0"/>
      <c:spPr>
        <a:noFill/>
        <a:ln>
          <a:noFill/>
        </a:ln>
        <a:effectLst/>
      </c:spPr>
      <c:txPr>
        <a:bodyPr rot="0" spcFirstLastPara="1" vertOverflow="ellipsis" vert="horz" wrap="square" anchor="ctr" anchorCtr="1"/>
        <a:lstStyle/>
        <a:p>
          <a:pPr>
            <a:defRPr sz="21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zh-TW"/>
        </a:p>
      </c:txPr>
    </c:title>
    <c:autoTitleDeleted val="0"/>
    <c:plotArea>
      <c:layout/>
      <c:barChart>
        <c:barDir val="col"/>
        <c:grouping val="clustered"/>
        <c:varyColors val="0"/>
        <c:ser>
          <c:idx val="0"/>
          <c:order val="0"/>
          <c:tx>
            <c:strRef>
              <c:f>工作表3!$M$22</c:f>
              <c:strCache>
                <c:ptCount val="1"/>
                <c:pt idx="0">
                  <c:v>Normalize CPI</c:v>
                </c:pt>
              </c:strCache>
            </c:strRef>
          </c:tx>
          <c:spPr>
            <a:solidFill>
              <a:schemeClr val="accent1"/>
            </a:solidFill>
            <a:ln>
              <a:noFill/>
            </a:ln>
            <a:effectLst/>
          </c:spPr>
          <c:invertIfNegative val="0"/>
          <c:cat>
            <c:strRef>
              <c:f>工作表3!$L$23:$L$24</c:f>
              <c:strCache>
                <c:ptCount val="2"/>
                <c:pt idx="0">
                  <c:v>Low MPKI applications</c:v>
                </c:pt>
                <c:pt idx="1">
                  <c:v>High MPKI applications</c:v>
                </c:pt>
              </c:strCache>
            </c:strRef>
          </c:cat>
          <c:val>
            <c:numRef>
              <c:f>工作表3!$M$23:$M$24</c:f>
              <c:numCache>
                <c:formatCode>General</c:formatCode>
                <c:ptCount val="2"/>
                <c:pt idx="0">
                  <c:v>0.62195243543385192</c:v>
                </c:pt>
                <c:pt idx="1">
                  <c:v>0.97418067136034092</c:v>
                </c:pt>
              </c:numCache>
            </c:numRef>
          </c:val>
          <c:extLst xmlns:c16r2="http://schemas.microsoft.com/office/drawing/2015/06/chart">
            <c:ext xmlns:c16="http://schemas.microsoft.com/office/drawing/2014/chart" uri="{C3380CC4-5D6E-409C-BE32-E72D297353CC}">
              <c16:uniqueId val="{00000000-5220-4887-B9C3-E5A6DCE5F650}"/>
            </c:ext>
          </c:extLst>
        </c:ser>
        <c:dLbls>
          <c:showLegendKey val="0"/>
          <c:showVal val="0"/>
          <c:showCatName val="0"/>
          <c:showSerName val="0"/>
          <c:showPercent val="0"/>
          <c:showBubbleSize val="0"/>
        </c:dLbls>
        <c:gapWidth val="400"/>
        <c:overlap val="-27"/>
        <c:axId val="129777792"/>
        <c:axId val="129778352"/>
      </c:barChart>
      <c:catAx>
        <c:axId val="129777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zh-TW"/>
          </a:p>
        </c:txPr>
        <c:crossAx val="129778352"/>
        <c:crosses val="autoZero"/>
        <c:auto val="1"/>
        <c:lblAlgn val="ctr"/>
        <c:lblOffset val="100"/>
        <c:noMultiLvlLbl val="0"/>
      </c:catAx>
      <c:valAx>
        <c:axId val="129778352"/>
        <c:scaling>
          <c:orientation val="minMax"/>
          <c:max val="1"/>
          <c:min val="0.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ltLang="zh-TW" dirty="0"/>
                  <a:t>Normalized</a:t>
                </a:r>
                <a:r>
                  <a:rPr lang="en-US" altLang="zh-TW" baseline="0" dirty="0"/>
                  <a:t> CPI</a:t>
                </a:r>
                <a:endParaRPr lang="zh-TW" altLang="en-US" dirty="0"/>
              </a:p>
            </c:rich>
          </c:tx>
          <c:layout/>
          <c:overlay val="0"/>
          <c:spPr>
            <a:noFill/>
            <a:ln>
              <a:noFill/>
            </a:ln>
            <a:effectLst/>
          </c:spPr>
          <c:txPr>
            <a:bodyPr rot="-54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zh-TW"/>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zh-TW"/>
          </a:p>
        </c:txPr>
        <c:crossAx val="129777792"/>
        <c:crosses val="autoZero"/>
        <c:crossBetween val="between"/>
      </c:valAx>
      <c:spPr>
        <a:noFill/>
        <a:ln>
          <a:noFill/>
        </a:ln>
        <a:effectLst/>
      </c:spPr>
    </c:plotArea>
    <c:plotVisOnly val="1"/>
    <c:dispBlanksAs val="gap"/>
    <c:showDLblsOverMax val="0"/>
  </c:chart>
  <c:spPr>
    <a:noFill/>
    <a:ln>
      <a:solidFill>
        <a:schemeClr val="bg2"/>
      </a:solidFill>
    </a:ln>
    <a:effectLst/>
  </c:spPr>
  <c:txPr>
    <a:bodyPr/>
    <a:lstStyle/>
    <a:p>
      <a:pPr>
        <a:defRPr sz="1800" b="1">
          <a:solidFill>
            <a:sysClr val="windowText" lastClr="000000"/>
          </a:solidFill>
          <a:latin typeface="Times New Roman" panose="02020603050405020304" pitchFamily="18" charset="0"/>
          <a:cs typeface="Times New Roman" panose="02020603050405020304" pitchFamily="18" charset="0"/>
        </a:defRPr>
      </a:pPr>
      <a:endParaRPr lang="zh-TW"/>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r>
              <a:rPr lang="en-US" dirty="0"/>
              <a:t>Bit errors per day</a:t>
            </a:r>
            <a:endParaRPr lang="zh-TW" dirty="0"/>
          </a:p>
        </c:rich>
      </c:tx>
      <c:layout/>
      <c:overlay val="0"/>
      <c:spPr>
        <a:noFill/>
        <a:ln>
          <a:noFill/>
        </a:ln>
        <a:effectLst/>
      </c:spPr>
      <c:txPr>
        <a:bodyPr rot="0" spcFirstLastPara="1" vertOverflow="ellipsis" vert="horz" wrap="square" anchor="ctr" anchorCtr="1"/>
        <a:lstStyle/>
        <a:p>
          <a:pPr>
            <a:defRPr sz="216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zh-TW"/>
        </a:p>
      </c:txPr>
    </c:title>
    <c:autoTitleDeleted val="0"/>
    <c:plotArea>
      <c:layout/>
      <c:barChart>
        <c:barDir val="col"/>
        <c:grouping val="clustered"/>
        <c:varyColors val="0"/>
        <c:ser>
          <c:idx val="0"/>
          <c:order val="0"/>
          <c:tx>
            <c:strRef>
              <c:f>'com1 (2)'!$L$1</c:f>
              <c:strCache>
                <c:ptCount val="1"/>
                <c:pt idx="0">
                  <c:v>Online DVFS (0.75V)</c:v>
                </c:pt>
              </c:strCache>
            </c:strRef>
          </c:tx>
          <c:spPr>
            <a:solidFill>
              <a:schemeClr val="accent1"/>
            </a:solidFill>
            <a:ln>
              <a:noFill/>
            </a:ln>
            <a:effectLst/>
          </c:spPr>
          <c:invertIfNegative val="0"/>
          <c:cat>
            <c:strRef>
              <c:f>'com1 (2)'!$I$1:$I$23</c:f>
              <c:strCache>
                <c:ptCount val="23"/>
                <c:pt idx="0">
                  <c:v>mix1</c:v>
                </c:pt>
                <c:pt idx="1">
                  <c:v>mix2</c:v>
                </c:pt>
                <c:pt idx="2">
                  <c:v>mix3</c:v>
                </c:pt>
                <c:pt idx="3">
                  <c:v>mix4</c:v>
                </c:pt>
                <c:pt idx="4">
                  <c:v>mix5</c:v>
                </c:pt>
                <c:pt idx="5">
                  <c:v>mix6</c:v>
                </c:pt>
                <c:pt idx="6">
                  <c:v>mix7</c:v>
                </c:pt>
                <c:pt idx="7">
                  <c:v>mix8</c:v>
                </c:pt>
                <c:pt idx="8">
                  <c:v>mix9</c:v>
                </c:pt>
                <c:pt idx="9">
                  <c:v>mix10</c:v>
                </c:pt>
                <c:pt idx="10">
                  <c:v>mix11</c:v>
                </c:pt>
                <c:pt idx="11">
                  <c:v>mix12</c:v>
                </c:pt>
                <c:pt idx="12">
                  <c:v>mix13</c:v>
                </c:pt>
                <c:pt idx="13">
                  <c:v>mix14</c:v>
                </c:pt>
                <c:pt idx="14">
                  <c:v>mix15</c:v>
                </c:pt>
                <c:pt idx="15">
                  <c:v>mix16</c:v>
                </c:pt>
                <c:pt idx="16">
                  <c:v>mix17</c:v>
                </c:pt>
                <c:pt idx="17">
                  <c:v>mix18</c:v>
                </c:pt>
                <c:pt idx="18">
                  <c:v>mix19</c:v>
                </c:pt>
                <c:pt idx="19">
                  <c:v>mix20</c:v>
                </c:pt>
                <c:pt idx="20">
                  <c:v>mix21</c:v>
                </c:pt>
                <c:pt idx="21">
                  <c:v>mix22</c:v>
                </c:pt>
                <c:pt idx="22">
                  <c:v>Avg.</c:v>
                </c:pt>
              </c:strCache>
            </c:strRef>
          </c:cat>
          <c:val>
            <c:numRef>
              <c:f>'com1 (2)'!$X$2:$X$24</c:f>
              <c:numCache>
                <c:formatCode>General</c:formatCode>
                <c:ptCount val="23"/>
                <c:pt idx="0">
                  <c:v>7.9394658469618378</c:v>
                </c:pt>
                <c:pt idx="1">
                  <c:v>3.443152907870155</c:v>
                </c:pt>
                <c:pt idx="2">
                  <c:v>5.5706587698431962</c:v>
                </c:pt>
                <c:pt idx="3">
                  <c:v>4.0198012431607548</c:v>
                </c:pt>
                <c:pt idx="4">
                  <c:v>9.8769893913817643</c:v>
                </c:pt>
                <c:pt idx="5">
                  <c:v>6.8608958257997052</c:v>
                </c:pt>
                <c:pt idx="6">
                  <c:v>8.4506037843491484</c:v>
                </c:pt>
                <c:pt idx="7">
                  <c:v>4.0734514418724945</c:v>
                </c:pt>
                <c:pt idx="8">
                  <c:v>1.14895572690599</c:v>
                </c:pt>
                <c:pt idx="9">
                  <c:v>7.6587817247208454</c:v>
                </c:pt>
                <c:pt idx="10">
                  <c:v>5.4277466408279116</c:v>
                </c:pt>
                <c:pt idx="11">
                  <c:v>9.2747186029605597</c:v>
                </c:pt>
                <c:pt idx="12">
                  <c:v>5.9726927504291085</c:v>
                </c:pt>
                <c:pt idx="13">
                  <c:v>5.1796697960505016</c:v>
                </c:pt>
                <c:pt idx="14">
                  <c:v>12.392529467154356</c:v>
                </c:pt>
                <c:pt idx="15">
                  <c:v>6.4328660123238199</c:v>
                </c:pt>
                <c:pt idx="16">
                  <c:v>7.2237112850422962</c:v>
                </c:pt>
                <c:pt idx="17">
                  <c:v>4.7578024043544662</c:v>
                </c:pt>
                <c:pt idx="18">
                  <c:v>3.6068409750493435</c:v>
                </c:pt>
                <c:pt idx="19">
                  <c:v>4.3146892339371998</c:v>
                </c:pt>
                <c:pt idx="20">
                  <c:v>11.697326325411336</c:v>
                </c:pt>
                <c:pt idx="21">
                  <c:v>7.7925826158064364</c:v>
                </c:pt>
                <c:pt idx="22">
                  <c:v>6.2224318596614463</c:v>
                </c:pt>
              </c:numCache>
            </c:numRef>
          </c:val>
          <c:extLst xmlns:c16r2="http://schemas.microsoft.com/office/drawing/2015/06/chart">
            <c:ext xmlns:c16="http://schemas.microsoft.com/office/drawing/2014/chart" uri="{C3380CC4-5D6E-409C-BE32-E72D297353CC}">
              <c16:uniqueId val="{00000000-6CFD-44D1-884A-024E42019BA9}"/>
            </c:ext>
          </c:extLst>
        </c:ser>
        <c:ser>
          <c:idx val="1"/>
          <c:order val="1"/>
          <c:tx>
            <c:strRef>
              <c:f>'com1 (2)'!$M$1</c:f>
              <c:strCache>
                <c:ptCount val="1"/>
                <c:pt idx="0">
                  <c:v>Online DVFS (0.55V)</c:v>
                </c:pt>
              </c:strCache>
            </c:strRef>
          </c:tx>
          <c:spPr>
            <a:solidFill>
              <a:schemeClr val="accent2"/>
            </a:solidFill>
            <a:ln>
              <a:noFill/>
            </a:ln>
            <a:effectLst/>
          </c:spPr>
          <c:invertIfNegative val="0"/>
          <c:cat>
            <c:strRef>
              <c:f>'com1 (2)'!$I$1:$I$23</c:f>
              <c:strCache>
                <c:ptCount val="23"/>
                <c:pt idx="0">
                  <c:v>mix1</c:v>
                </c:pt>
                <c:pt idx="1">
                  <c:v>mix2</c:v>
                </c:pt>
                <c:pt idx="2">
                  <c:v>mix3</c:v>
                </c:pt>
                <c:pt idx="3">
                  <c:v>mix4</c:v>
                </c:pt>
                <c:pt idx="4">
                  <c:v>mix5</c:v>
                </c:pt>
                <c:pt idx="5">
                  <c:v>mix6</c:v>
                </c:pt>
                <c:pt idx="6">
                  <c:v>mix7</c:v>
                </c:pt>
                <c:pt idx="7">
                  <c:v>mix8</c:v>
                </c:pt>
                <c:pt idx="8">
                  <c:v>mix9</c:v>
                </c:pt>
                <c:pt idx="9">
                  <c:v>mix10</c:v>
                </c:pt>
                <c:pt idx="10">
                  <c:v>mix11</c:v>
                </c:pt>
                <c:pt idx="11">
                  <c:v>mix12</c:v>
                </c:pt>
                <c:pt idx="12">
                  <c:v>mix13</c:v>
                </c:pt>
                <c:pt idx="13">
                  <c:v>mix14</c:v>
                </c:pt>
                <c:pt idx="14">
                  <c:v>mix15</c:v>
                </c:pt>
                <c:pt idx="15">
                  <c:v>mix16</c:v>
                </c:pt>
                <c:pt idx="16">
                  <c:v>mix17</c:v>
                </c:pt>
                <c:pt idx="17">
                  <c:v>mix18</c:v>
                </c:pt>
                <c:pt idx="18">
                  <c:v>mix19</c:v>
                </c:pt>
                <c:pt idx="19">
                  <c:v>mix20</c:v>
                </c:pt>
                <c:pt idx="20">
                  <c:v>mix21</c:v>
                </c:pt>
                <c:pt idx="21">
                  <c:v>mix22</c:v>
                </c:pt>
                <c:pt idx="22">
                  <c:v>Avg.</c:v>
                </c:pt>
              </c:strCache>
            </c:strRef>
          </c:cat>
          <c:val>
            <c:numRef>
              <c:f>'com1 (2)'!$Y$2:$Y$24</c:f>
              <c:numCache>
                <c:formatCode>General</c:formatCode>
                <c:ptCount val="23"/>
                <c:pt idx="0">
                  <c:v>26579.337777563302</c:v>
                </c:pt>
                <c:pt idx="1">
                  <c:v>14714.377419231212</c:v>
                </c:pt>
                <c:pt idx="2">
                  <c:v>16832.564703928932</c:v>
                </c:pt>
                <c:pt idx="3">
                  <c:v>17202.319950447662</c:v>
                </c:pt>
                <c:pt idx="4">
                  <c:v>42611.797963894009</c:v>
                </c:pt>
                <c:pt idx="5">
                  <c:v>26663.305283622831</c:v>
                </c:pt>
                <c:pt idx="6">
                  <c:v>39130.820753540022</c:v>
                </c:pt>
                <c:pt idx="7">
                  <c:v>12510.556219771646</c:v>
                </c:pt>
                <c:pt idx="8">
                  <c:v>2231.8464463744281</c:v>
                </c:pt>
                <c:pt idx="9">
                  <c:v>24887.902036229112</c:v>
                </c:pt>
                <c:pt idx="10">
                  <c:v>21022.753771260293</c:v>
                </c:pt>
                <c:pt idx="11">
                  <c:v>33536.492870913753</c:v>
                </c:pt>
                <c:pt idx="12">
                  <c:v>23351.232519795631</c:v>
                </c:pt>
                <c:pt idx="13">
                  <c:v>18673.858684003713</c:v>
                </c:pt>
                <c:pt idx="14">
                  <c:v>42887.068059356629</c:v>
                </c:pt>
                <c:pt idx="15">
                  <c:v>22171.282731825868</c:v>
                </c:pt>
                <c:pt idx="16">
                  <c:v>26997.649835101594</c:v>
                </c:pt>
                <c:pt idx="17">
                  <c:v>14978.821866401904</c:v>
                </c:pt>
                <c:pt idx="18">
                  <c:v>17586.879974119191</c:v>
                </c:pt>
                <c:pt idx="19">
                  <c:v>9501.8769071510305</c:v>
                </c:pt>
                <c:pt idx="20">
                  <c:v>48600</c:v>
                </c:pt>
                <c:pt idx="21">
                  <c:v>25176.054785894205</c:v>
                </c:pt>
                <c:pt idx="22">
                  <c:v>22949.947850453351</c:v>
                </c:pt>
              </c:numCache>
            </c:numRef>
          </c:val>
          <c:extLst xmlns:c16r2="http://schemas.microsoft.com/office/drawing/2015/06/chart">
            <c:ext xmlns:c16="http://schemas.microsoft.com/office/drawing/2014/chart" uri="{C3380CC4-5D6E-409C-BE32-E72D297353CC}">
              <c16:uniqueId val="{00000001-6CFD-44D1-884A-024E42019BA9}"/>
            </c:ext>
          </c:extLst>
        </c:ser>
        <c:ser>
          <c:idx val="3"/>
          <c:order val="2"/>
          <c:tx>
            <c:strRef>
              <c:f>'com1 (2)'!$N$1</c:f>
              <c:strCache>
                <c:ptCount val="1"/>
                <c:pt idx="0">
                  <c:v>CUB VFS (0.55V)</c:v>
                </c:pt>
              </c:strCache>
            </c:strRef>
          </c:tx>
          <c:spPr>
            <a:solidFill>
              <a:schemeClr val="accent4"/>
            </a:solidFill>
            <a:ln>
              <a:noFill/>
            </a:ln>
            <a:effectLst/>
          </c:spPr>
          <c:invertIfNegative val="0"/>
          <c:val>
            <c:numRef>
              <c:f>'com1 (2)'!$Z$2:$Z$24</c:f>
              <c:numCache>
                <c:formatCode>General</c:formatCode>
                <c:ptCount val="23"/>
                <c:pt idx="0">
                  <c:v>4.4432303271863161</c:v>
                </c:pt>
                <c:pt idx="1">
                  <c:v>1.2107297561500587</c:v>
                </c:pt>
                <c:pt idx="2">
                  <c:v>1.7308247059200617</c:v>
                </c:pt>
                <c:pt idx="3">
                  <c:v>0</c:v>
                </c:pt>
                <c:pt idx="4">
                  <c:v>1.6076281530564072</c:v>
                </c:pt>
                <c:pt idx="5">
                  <c:v>0.26285046728971961</c:v>
                </c:pt>
                <c:pt idx="6">
                  <c:v>0.43221437833165249</c:v>
                </c:pt>
                <c:pt idx="7">
                  <c:v>0.29559670391428422</c:v>
                </c:pt>
                <c:pt idx="8">
                  <c:v>0</c:v>
                </c:pt>
                <c:pt idx="9">
                  <c:v>1.6873088595432548</c:v>
                </c:pt>
                <c:pt idx="10">
                  <c:v>4.4031486291371502</c:v>
                </c:pt>
                <c:pt idx="11">
                  <c:v>2.8893486480702002</c:v>
                </c:pt>
                <c:pt idx="12">
                  <c:v>1.9540280720658418</c:v>
                </c:pt>
                <c:pt idx="13">
                  <c:v>5.1859312407940719</c:v>
                </c:pt>
                <c:pt idx="14">
                  <c:v>3.9258094710153491</c:v>
                </c:pt>
                <c:pt idx="15">
                  <c:v>3.7752997518089981</c:v>
                </c:pt>
                <c:pt idx="16">
                  <c:v>2.6263894661443365</c:v>
                </c:pt>
                <c:pt idx="17">
                  <c:v>0.21671081146159402</c:v>
                </c:pt>
                <c:pt idx="18">
                  <c:v>1.894858733602746</c:v>
                </c:pt>
                <c:pt idx="19">
                  <c:v>0.30036511047873748</c:v>
                </c:pt>
                <c:pt idx="20">
                  <c:v>3.8621409218652705</c:v>
                </c:pt>
                <c:pt idx="21">
                  <c:v>3.7530986230915957</c:v>
                </c:pt>
                <c:pt idx="22">
                  <c:v>2.0198918622142457</c:v>
                </c:pt>
              </c:numCache>
            </c:numRef>
          </c:val>
          <c:extLst xmlns:c16r2="http://schemas.microsoft.com/office/drawing/2015/06/chart">
            <c:ext xmlns:c16="http://schemas.microsoft.com/office/drawing/2014/chart" uri="{C3380CC4-5D6E-409C-BE32-E72D297353CC}">
              <c16:uniqueId val="{00000002-6CFD-44D1-884A-024E42019BA9}"/>
            </c:ext>
          </c:extLst>
        </c:ser>
        <c:dLbls>
          <c:showLegendKey val="0"/>
          <c:showVal val="0"/>
          <c:showCatName val="0"/>
          <c:showSerName val="0"/>
          <c:showPercent val="0"/>
          <c:showBubbleSize val="0"/>
        </c:dLbls>
        <c:gapWidth val="219"/>
        <c:axId val="208653184"/>
        <c:axId val="208653744"/>
      </c:barChart>
      <c:catAx>
        <c:axId val="208653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zh-TW"/>
          </a:p>
        </c:txPr>
        <c:crossAx val="208653744"/>
        <c:crossesAt val="1.0000000000000004E-5"/>
        <c:auto val="1"/>
        <c:lblAlgn val="ctr"/>
        <c:lblOffset val="100"/>
        <c:noMultiLvlLbl val="0"/>
      </c:catAx>
      <c:valAx>
        <c:axId val="208653744"/>
        <c:scaling>
          <c:logBase val="10"/>
          <c:orientation val="minMax"/>
        </c:scaling>
        <c:delete val="0"/>
        <c:axPos val="l"/>
        <c:majorGridlines>
          <c:spPr>
            <a:ln w="9525" cap="flat" cmpd="sng" algn="ctr">
              <a:solidFill>
                <a:schemeClr val="tx1">
                  <a:lumMod val="15000"/>
                  <a:lumOff val="85000"/>
                </a:schemeClr>
              </a:solidFill>
              <a:round/>
            </a:ln>
            <a:effectLst/>
          </c:spPr>
        </c:majorGridlines>
        <c:numFmt formatCode="0.E+00" sourceLinked="0"/>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zh-TW"/>
          </a:p>
        </c:txPr>
        <c:crossAx val="208653184"/>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zh-TW"/>
        </a:p>
      </c:txPr>
    </c:legend>
    <c:plotVisOnly val="1"/>
    <c:dispBlanksAs val="gap"/>
    <c:showDLblsOverMax val="0"/>
  </c:chart>
  <c:spPr>
    <a:noFill/>
    <a:ln>
      <a:noFill/>
    </a:ln>
    <a:effectLst/>
  </c:spPr>
  <c:txPr>
    <a:bodyPr/>
    <a:lstStyle/>
    <a:p>
      <a:pPr>
        <a:defRPr sz="1800" b="1">
          <a:solidFill>
            <a:sysClr val="windowText" lastClr="000000"/>
          </a:solidFill>
          <a:latin typeface="Times New Roman" panose="02020603050405020304" pitchFamily="18" charset="0"/>
          <a:cs typeface="Times New Roman" panose="02020603050405020304" pitchFamily="18" charset="0"/>
        </a:defRPr>
      </a:pPr>
      <a:endParaRPr lang="zh-TW"/>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354055976351213"/>
          <c:y val="0.13170943681371669"/>
          <c:w val="0.68957588590374486"/>
          <c:h val="0.6391014978817261"/>
        </c:manualLayout>
      </c:layout>
      <c:barChart>
        <c:barDir val="col"/>
        <c:grouping val="clustered"/>
        <c:varyColors val="0"/>
        <c:ser>
          <c:idx val="0"/>
          <c:order val="0"/>
          <c:tx>
            <c:strRef>
              <c:f>'com1'!$K$1</c:f>
              <c:strCache>
                <c:ptCount val="1"/>
                <c:pt idx="0">
                  <c:v>Weighted speedup</c:v>
                </c:pt>
              </c:strCache>
            </c:strRef>
          </c:tx>
          <c:spPr>
            <a:solidFill>
              <a:schemeClr val="accent1"/>
            </a:solidFill>
            <a:ln>
              <a:noFill/>
            </a:ln>
            <a:effectLst/>
          </c:spPr>
          <c:invertIfNegative val="0"/>
          <c:dLbls>
            <c:numFmt formatCode="#,##0.00_);[Red]\(#,##0.00\)" sourceLinked="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accent1"/>
                    </a:solidFill>
                    <a:latin typeface="Times New Roman" panose="02020603050405020304" pitchFamily="18" charset="0"/>
                    <a:ea typeface="+mn-ea"/>
                    <a:cs typeface="Times New Roman" panose="02020603050405020304" pitchFamily="18" charset="0"/>
                  </a:defRPr>
                </a:pPr>
                <a:endParaRPr lang="zh-TW"/>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'com1'!$J$2:$J$5</c:f>
              <c:strCache>
                <c:ptCount val="4"/>
                <c:pt idx="0">
                  <c:v>Reference</c:v>
                </c:pt>
                <c:pt idx="1">
                  <c:v>Online DVFS (0.75V)</c:v>
                </c:pt>
                <c:pt idx="2">
                  <c:v>Online DVFS (0.55V)</c:v>
                </c:pt>
                <c:pt idx="3">
                  <c:v>CUB VFS (0.55V)</c:v>
                </c:pt>
              </c:strCache>
            </c:strRef>
          </c:cat>
          <c:val>
            <c:numRef>
              <c:f>'com1'!$K$2:$K$5</c:f>
              <c:numCache>
                <c:formatCode>General</c:formatCode>
                <c:ptCount val="4"/>
                <c:pt idx="0">
                  <c:v>3.4762059999999999</c:v>
                </c:pt>
                <c:pt idx="1">
                  <c:v>3.3941240000000001</c:v>
                </c:pt>
                <c:pt idx="2">
                  <c:v>3.3941240000000001</c:v>
                </c:pt>
                <c:pt idx="3">
                  <c:v>3.567116</c:v>
                </c:pt>
              </c:numCache>
            </c:numRef>
          </c:val>
          <c:extLst xmlns:c16r2="http://schemas.microsoft.com/office/drawing/2015/06/chart">
            <c:ext xmlns:c16="http://schemas.microsoft.com/office/drawing/2014/chart" uri="{C3380CC4-5D6E-409C-BE32-E72D297353CC}">
              <c16:uniqueId val="{00000000-E9DE-44CE-A2ED-4B7281F78772}"/>
            </c:ext>
          </c:extLst>
        </c:ser>
        <c:dLbls>
          <c:showLegendKey val="0"/>
          <c:showVal val="0"/>
          <c:showCatName val="0"/>
          <c:showSerName val="0"/>
          <c:showPercent val="0"/>
          <c:showBubbleSize val="0"/>
        </c:dLbls>
        <c:gapWidth val="219"/>
        <c:axId val="208654864"/>
        <c:axId val="208655424"/>
      </c:barChart>
      <c:lineChart>
        <c:grouping val="standard"/>
        <c:varyColors val="0"/>
        <c:ser>
          <c:idx val="1"/>
          <c:order val="1"/>
          <c:tx>
            <c:strRef>
              <c:f>'com1'!$L$1</c:f>
              <c:strCache>
                <c:ptCount val="1"/>
                <c:pt idx="0">
                  <c:v>Energy (normalized to reference)</c:v>
                </c:pt>
              </c:strCache>
            </c:strRef>
          </c:tx>
          <c:spPr>
            <a:ln w="38100" cap="rnd">
              <a:solidFill>
                <a:schemeClr val="accent2"/>
              </a:solidFill>
              <a:round/>
            </a:ln>
            <a:effectLst/>
          </c:spPr>
          <c:marker>
            <c:symbol val="circle"/>
            <c:size val="8"/>
            <c:spPr>
              <a:solidFill>
                <a:schemeClr val="accent2"/>
              </a:solidFill>
              <a:ln w="9525">
                <a:solidFill>
                  <a:schemeClr val="accent2"/>
                </a:solidFill>
              </a:ln>
              <a:effectLst/>
            </c:spPr>
          </c:marker>
          <c:dLbls>
            <c:spPr>
              <a:solidFill>
                <a:schemeClr val="bg1">
                  <a:alpha val="70000"/>
                </a:schemeClr>
              </a:solidFill>
              <a:ln>
                <a:noFill/>
              </a:ln>
              <a:effectLst/>
            </c:spPr>
            <c:txPr>
              <a:bodyPr rot="0" spcFirstLastPara="1" vertOverflow="ellipsis" vert="horz" wrap="square" anchor="ctr" anchorCtr="1"/>
              <a:lstStyle/>
              <a:p>
                <a:pPr>
                  <a:defRPr sz="1800" b="1" i="0" u="none" strike="noStrike" kern="1200" baseline="0">
                    <a:solidFill>
                      <a:schemeClr val="accent2"/>
                    </a:solidFill>
                    <a:latin typeface="Times New Roman" panose="02020603050405020304" pitchFamily="18" charset="0"/>
                    <a:ea typeface="+mn-ea"/>
                    <a:cs typeface="Times New Roman" panose="02020603050405020304" pitchFamily="18" charset="0"/>
                  </a:defRPr>
                </a:pPr>
                <a:endParaRPr lang="zh-TW"/>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'com1'!$J$2:$J$5</c:f>
              <c:strCache>
                <c:ptCount val="4"/>
                <c:pt idx="0">
                  <c:v>Reference</c:v>
                </c:pt>
                <c:pt idx="1">
                  <c:v>Online DVFS (0.75V)</c:v>
                </c:pt>
                <c:pt idx="2">
                  <c:v>Online DVFS (0.55V)</c:v>
                </c:pt>
                <c:pt idx="3">
                  <c:v>CUB VFS (0.55V)</c:v>
                </c:pt>
              </c:strCache>
            </c:strRef>
          </c:cat>
          <c:val>
            <c:numRef>
              <c:f>'com1'!$L$2:$L$5</c:f>
              <c:numCache>
                <c:formatCode>0.00%</c:formatCode>
                <c:ptCount val="4"/>
                <c:pt idx="0">
                  <c:v>1</c:v>
                </c:pt>
                <c:pt idx="1">
                  <c:v>0.88233300000000003</c:v>
                </c:pt>
                <c:pt idx="2">
                  <c:v>0.83969400000000005</c:v>
                </c:pt>
                <c:pt idx="3">
                  <c:v>0.83710600000000002</c:v>
                </c:pt>
              </c:numCache>
            </c:numRef>
          </c:val>
          <c:smooth val="0"/>
          <c:extLst xmlns:c16r2="http://schemas.microsoft.com/office/drawing/2015/06/chart">
            <c:ext xmlns:c16="http://schemas.microsoft.com/office/drawing/2014/chart" uri="{C3380CC4-5D6E-409C-BE32-E72D297353CC}">
              <c16:uniqueId val="{00000001-E9DE-44CE-A2ED-4B7281F78772}"/>
            </c:ext>
          </c:extLst>
        </c:ser>
        <c:dLbls>
          <c:showLegendKey val="0"/>
          <c:showVal val="0"/>
          <c:showCatName val="0"/>
          <c:showSerName val="0"/>
          <c:showPercent val="0"/>
          <c:showBubbleSize val="0"/>
        </c:dLbls>
        <c:marker val="1"/>
        <c:smooth val="0"/>
        <c:axId val="208656544"/>
        <c:axId val="208655984"/>
      </c:lineChart>
      <c:catAx>
        <c:axId val="208654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zh-TW"/>
          </a:p>
        </c:txPr>
        <c:crossAx val="208655424"/>
        <c:crosses val="autoZero"/>
        <c:auto val="1"/>
        <c:lblAlgn val="ctr"/>
        <c:lblOffset val="100"/>
        <c:noMultiLvlLbl val="0"/>
      </c:catAx>
      <c:valAx>
        <c:axId val="20865542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t>Weighted speedup</a:t>
                </a:r>
                <a:endParaRPr lang="zh-TW"/>
              </a:p>
            </c:rich>
          </c:tx>
          <c:layout/>
          <c:overlay val="0"/>
          <c:spPr>
            <a:noFill/>
            <a:ln>
              <a:noFill/>
            </a:ln>
            <a:effectLst/>
          </c:spPr>
          <c:txPr>
            <a:bodyPr rot="-54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zh-TW"/>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zh-TW"/>
          </a:p>
        </c:txPr>
        <c:crossAx val="208654864"/>
        <c:crosses val="autoZero"/>
        <c:crossBetween val="between"/>
      </c:valAx>
      <c:valAx>
        <c:axId val="208655984"/>
        <c:scaling>
          <c:orientation val="minMax"/>
          <c:max val="1"/>
          <c:min val="0.5"/>
        </c:scaling>
        <c:delete val="0"/>
        <c:axPos val="r"/>
        <c:title>
          <c:tx>
            <c:rich>
              <a:bodyPr rot="-54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t>Energy (normalized to reference)</a:t>
                </a:r>
                <a:endParaRPr lang="zh-TW"/>
              </a:p>
            </c:rich>
          </c:tx>
          <c:layout/>
          <c:overlay val="0"/>
          <c:spPr>
            <a:noFill/>
            <a:ln>
              <a:noFill/>
            </a:ln>
            <a:effectLst/>
          </c:spPr>
          <c:txPr>
            <a:bodyPr rot="-54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zh-TW"/>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zh-TW"/>
          </a:p>
        </c:txPr>
        <c:crossAx val="208656544"/>
        <c:crosses val="max"/>
        <c:crossBetween val="between"/>
        <c:minorUnit val="0.1"/>
      </c:valAx>
      <c:catAx>
        <c:axId val="208656544"/>
        <c:scaling>
          <c:orientation val="minMax"/>
        </c:scaling>
        <c:delete val="1"/>
        <c:axPos val="b"/>
        <c:numFmt formatCode="General" sourceLinked="1"/>
        <c:majorTickMark val="out"/>
        <c:minorTickMark val="none"/>
        <c:tickLblPos val="nextTo"/>
        <c:crossAx val="208655984"/>
        <c:crosses val="autoZero"/>
        <c:auto val="1"/>
        <c:lblAlgn val="ctr"/>
        <c:lblOffset val="100"/>
        <c:noMultiLvlLbl val="0"/>
      </c:cat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zh-TW"/>
        </a:p>
      </c:txPr>
    </c:legend>
    <c:plotVisOnly val="1"/>
    <c:dispBlanksAs val="gap"/>
    <c:showDLblsOverMax val="0"/>
  </c:chart>
  <c:spPr>
    <a:noFill/>
    <a:ln>
      <a:noFill/>
    </a:ln>
    <a:effectLst/>
  </c:spPr>
  <c:txPr>
    <a:bodyPr/>
    <a:lstStyle/>
    <a:p>
      <a:pPr>
        <a:defRPr sz="1800" b="1">
          <a:solidFill>
            <a:sysClr val="windowText" lastClr="000000"/>
          </a:solidFill>
          <a:latin typeface="Times New Roman" panose="02020603050405020304" pitchFamily="18" charset="0"/>
          <a:cs typeface="Times New Roman" panose="02020603050405020304" pitchFamily="18" charset="0"/>
        </a:defRPr>
      </a:pPr>
      <a:endParaRPr lang="zh-TW"/>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50444" y="0"/>
            <a:ext cx="2945659" cy="496411"/>
          </a:xfrm>
          <a:prstGeom prst="rect">
            <a:avLst/>
          </a:prstGeom>
        </p:spPr>
        <p:txBody>
          <a:bodyPr vert="horz" lIns="91440" tIns="45720" rIns="91440" bIns="45720" rtlCol="0"/>
          <a:lstStyle>
            <a:lvl1pPr algn="r">
              <a:defRPr sz="1200"/>
            </a:lvl1pPr>
          </a:lstStyle>
          <a:p>
            <a:fld id="{DCAC45D1-8D03-4D9C-BBC3-3E5DA5095C62}" type="datetimeFigureOut">
              <a:rPr lang="de-DE" smtClean="0"/>
              <a:t>14.03.2016</a:t>
            </a:fld>
            <a:endParaRPr lang="de-DE"/>
          </a:p>
        </p:txBody>
      </p:sp>
      <p:sp>
        <p:nvSpPr>
          <p:cNvPr id="4" name="Fußzeilenplatzhalter 3"/>
          <p:cNvSpPr>
            <a:spLocks noGrp="1"/>
          </p:cNvSpPr>
          <p:nvPr>
            <p:ph type="ftr" sz="quarter" idx="2"/>
          </p:nvPr>
        </p:nvSpPr>
        <p:spPr>
          <a:xfrm>
            <a:off x="0" y="9430092"/>
            <a:ext cx="2945659" cy="496411"/>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0444" y="9430092"/>
            <a:ext cx="2945659" cy="496411"/>
          </a:xfrm>
          <a:prstGeom prst="rect">
            <a:avLst/>
          </a:prstGeom>
        </p:spPr>
        <p:txBody>
          <a:bodyPr vert="horz" lIns="91440" tIns="45720" rIns="91440" bIns="45720" rtlCol="0" anchor="b"/>
          <a:lstStyle>
            <a:lvl1pPr algn="r">
              <a:defRPr sz="1200"/>
            </a:lvl1pPr>
          </a:lstStyle>
          <a:p>
            <a:fld id="{1EB83D2B-F255-4151-A4AD-D944F5910B06}" type="slidenum">
              <a:rPr lang="de-DE" smtClean="0"/>
              <a:t>‹#›</a:t>
            </a:fld>
            <a:endParaRPr lang="de-DE"/>
          </a:p>
        </p:txBody>
      </p:sp>
    </p:spTree>
    <p:extLst>
      <p:ext uri="{BB962C8B-B14F-4D97-AF65-F5344CB8AC3E}">
        <p14:creationId xmlns:p14="http://schemas.microsoft.com/office/powerpoint/2010/main" val="5934826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4" y="0"/>
            <a:ext cx="2945659" cy="496411"/>
          </a:xfrm>
          <a:prstGeom prst="rect">
            <a:avLst/>
          </a:prstGeom>
        </p:spPr>
        <p:txBody>
          <a:bodyPr vert="horz" lIns="91440" tIns="45720" rIns="91440" bIns="45720" rtlCol="0"/>
          <a:lstStyle>
            <a:lvl1pPr algn="r">
              <a:defRPr sz="1200"/>
            </a:lvl1pPr>
          </a:lstStyle>
          <a:p>
            <a:fld id="{AC828ECF-B3C1-4E4F-9865-50F77777ECCD}" type="datetimeFigureOut">
              <a:rPr lang="de-DE" smtClean="0"/>
              <a:t>14.03.2016</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908"/>
            <a:ext cx="5438140" cy="4467701"/>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30092"/>
            <a:ext cx="2945659" cy="496411"/>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4" y="9430092"/>
            <a:ext cx="2945659" cy="496411"/>
          </a:xfrm>
          <a:prstGeom prst="rect">
            <a:avLst/>
          </a:prstGeom>
        </p:spPr>
        <p:txBody>
          <a:bodyPr vert="horz" lIns="91440" tIns="45720" rIns="91440" bIns="45720" rtlCol="0" anchor="b"/>
          <a:lstStyle>
            <a:lvl1pPr algn="r">
              <a:defRPr sz="1200"/>
            </a:lvl1pPr>
          </a:lstStyle>
          <a:p>
            <a:fld id="{24552ABC-15D8-4868-B2CB-F64D1FBF37EE}" type="slidenum">
              <a:rPr lang="de-DE" smtClean="0"/>
              <a:t>‹#›</a:t>
            </a:fld>
            <a:endParaRPr lang="de-DE"/>
          </a:p>
        </p:txBody>
      </p:sp>
    </p:spTree>
    <p:extLst>
      <p:ext uri="{BB962C8B-B14F-4D97-AF65-F5344CB8AC3E}">
        <p14:creationId xmlns:p14="http://schemas.microsoft.com/office/powerpoint/2010/main" val="569411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a:solidFill>
                  <a:schemeClr val="tx1"/>
                </a:solidFill>
                <a:effectLst/>
                <a:latin typeface="+mn-lt"/>
                <a:ea typeface="+mn-ea"/>
                <a:cs typeface="+mn-cs"/>
              </a:rPr>
              <a:t>Thank you Mr. CHAIR. The title of my presentation is “a novel cache-utilization based dynamic voltage frequency scaling (DVFS) mechanism for reliability enhancements”.</a:t>
            </a:r>
            <a:endParaRPr lang="zh-TW"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24552ABC-15D8-4868-B2CB-F64D1FBF37EE}" type="slidenum">
              <a:rPr lang="de-DE" smtClean="0"/>
              <a:t>0</a:t>
            </a:fld>
            <a:endParaRPr lang="de-DE"/>
          </a:p>
        </p:txBody>
      </p:sp>
    </p:spTree>
    <p:extLst>
      <p:ext uri="{BB962C8B-B14F-4D97-AF65-F5344CB8AC3E}">
        <p14:creationId xmlns:p14="http://schemas.microsoft.com/office/powerpoint/2010/main" val="15528974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備忘稿版面配置區 2"/>
              <p:cNvSpPr>
                <a:spLocks noGrp="1"/>
              </p:cNvSpPr>
              <p:nvPr>
                <p:ph type="body" idx="1"/>
              </p:nvPr>
            </p:nvSpPr>
            <p:spPr/>
            <p:txBody>
              <a:bodyPr/>
              <a:lstStyle/>
              <a:p>
                <a:r>
                  <a:rPr lang="en-US" altLang="zh-TW" sz="1200" kern="1200" dirty="0">
                    <a:solidFill>
                      <a:schemeClr val="tx1"/>
                    </a:solidFill>
                    <a:effectLst/>
                    <a:latin typeface="+mn-lt"/>
                    <a:ea typeface="+mn-ea"/>
                    <a:cs typeface="+mn-cs"/>
                  </a:rPr>
                  <a:t>The overhead cycles are defined as the cycle differences between normal mode and high-speed mode, which is calculated as the cycle cost subtract cycle benefit. And, cycle cost is the additional cycles that caused by capacity lost, calculated by the delta miss count times the miss penalty. And, the cycle benefit is the reduced cycles gained from high-speed mode, calculated by the load/store instruction count times the delta cycles of the high-speed mode.</a:t>
                </a:r>
                <a:endParaRPr lang="zh-TW"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This is our overall control scheme. Those metrics are easy to obtain in the modern processors except for the delta miss count. For the next pages, we are going to discuss how to obtain the delta miss count by examples.</a:t>
                </a:r>
              </a:p>
              <a:p>
                <a:endParaRPr lang="zh-TW" altLang="zh-TW" sz="1200" kern="1200" dirty="0">
                  <a:solidFill>
                    <a:schemeClr val="tx1"/>
                  </a:solidFill>
                  <a:effectLst/>
                  <a:latin typeface="+mn-lt"/>
                  <a:ea typeface="+mn-ea"/>
                  <a:cs typeface="+mn-cs"/>
                </a:endParaRPr>
              </a:p>
            </p:txBody>
          </p:sp>
        </mc:Choice>
        <mc:Fallback xmlns="">
          <p:sp>
            <p:nvSpPr>
              <p:cNvPr id="3" name="備忘稿版面配置區 2"/>
              <p:cNvSpPr>
                <a:spLocks noGrp="1"/>
              </p:cNvSpPr>
              <p:nvPr>
                <p:ph type="body" idx="1"/>
              </p:nvPr>
            </p:nvSpPr>
            <p:spPr/>
            <p:txBody>
              <a:bodyPr/>
              <a:lstStyle/>
              <a:p>
                <a:r>
                  <a:rPr lang="en-US" altLang="zh-TW" b="1" i="0" smtClean="0">
                    <a:latin typeface="Cambria Math" panose="02040503050406030204" pitchFamily="18" charset="0"/>
                  </a:rPr>
                  <a:t>𝑪𝒚𝒄𝒍</a:t>
                </a:r>
                <a:r>
                  <a:rPr lang="en-US" altLang="zh-TW" b="1" i="0" smtClean="0">
                    <a:latin typeface="Cambria Math" panose="02040503050406030204" pitchFamily="18" charset="0"/>
                  </a:rPr>
                  <a:t>𝒆_𝒄𝒐𝒔𝒕</a:t>
                </a:r>
                <a:r>
                  <a:rPr lang="en-US" altLang="zh-TW" dirty="0" smtClean="0"/>
                  <a:t>: Additional cycles that caused by the capacity lost</a:t>
                </a:r>
              </a:p>
              <a:p>
                <a:pPr lvl="1"/>
                <a:r>
                  <a:rPr lang="en-US" altLang="zh-TW" dirty="0" smtClean="0"/>
                  <a:t>The increased L1 miss count times the average L2 cache latency</a:t>
                </a:r>
              </a:p>
              <a:p>
                <a:pPr lvl="1"/>
                <a:r>
                  <a:rPr lang="en-US" altLang="zh-TW" i="0">
                    <a:latin typeface="Cambria Math" panose="02040503050406030204" pitchFamily="18" charset="0"/>
                  </a:rPr>
                  <a:t>𝑪𝒚𝒄𝒍𝒆_𝒄𝒐𝒔𝒕=〖𝜟𝒎𝒊𝒔𝒔\_𝒄𝒐𝒖𝒏𝒕〗_𝑳𝟏×〖𝒂𝒗𝒈\_𝒄𝒚𝒄𝒍𝒆〗_𝑳𝟐</a:t>
                </a:r>
                <a:endParaRPr lang="en-US" altLang="zh-TW" dirty="0"/>
              </a:p>
              <a:p>
                <a:r>
                  <a:rPr lang="en-US" altLang="zh-TW" i="0">
                    <a:latin typeface="Cambria Math" panose="02040503050406030204" pitchFamily="18" charset="0"/>
                  </a:rPr>
                  <a:t>〖𝑪𝒚𝒄𝒍𝒆〗_𝒃𝒆𝒏𝒆𝒇𝒊𝒕</a:t>
                </a:r>
                <a:r>
                  <a:rPr lang="en-US" altLang="zh-TW" b="1" dirty="0" smtClean="0"/>
                  <a:t>: Reduced cycles gained from high-speed mode</a:t>
                </a:r>
              </a:p>
              <a:p>
                <a:pPr lvl="1"/>
                <a:r>
                  <a:rPr lang="en-US" altLang="zh-TW" dirty="0" smtClean="0"/>
                  <a:t>The read/write instruction count times the reduced L1 cache latency</a:t>
                </a:r>
              </a:p>
              <a:p>
                <a:pPr lvl="1"/>
                <a:r>
                  <a:rPr lang="en-US" altLang="zh-TW" i="0">
                    <a:latin typeface="Cambria Math" panose="02040503050406030204" pitchFamily="18" charset="0"/>
                  </a:rPr>
                  <a:t>〖𝑪𝒚𝒄𝒍𝒆〗_𝒃𝒆𝒏𝒆𝒇𝒊𝒕=〖𝑰𝑪〗_𝒓𝒘×𝚫〖𝒄𝒚𝒄𝒍𝒆〗_𝑳𝟏</a:t>
                </a:r>
                <a:endParaRPr lang="zh-TW" altLang="en-US" dirty="0"/>
              </a:p>
            </p:txBody>
          </p:sp>
        </mc:Fallback>
      </mc:AlternateContent>
      <p:sp>
        <p:nvSpPr>
          <p:cNvPr id="4" name="投影片編號版面配置區 3"/>
          <p:cNvSpPr>
            <a:spLocks noGrp="1"/>
          </p:cNvSpPr>
          <p:nvPr>
            <p:ph type="sldNum" sz="quarter" idx="10"/>
          </p:nvPr>
        </p:nvSpPr>
        <p:spPr/>
        <p:txBody>
          <a:bodyPr/>
          <a:lstStyle/>
          <a:p>
            <a:fld id="{24552ABC-15D8-4868-B2CB-F64D1FBF37EE}" type="slidenum">
              <a:rPr lang="de-DE" smtClean="0"/>
              <a:t>10</a:t>
            </a:fld>
            <a:endParaRPr lang="de-DE"/>
          </a:p>
        </p:txBody>
      </p:sp>
    </p:spTree>
    <p:extLst>
      <p:ext uri="{BB962C8B-B14F-4D97-AF65-F5344CB8AC3E}">
        <p14:creationId xmlns:p14="http://schemas.microsoft.com/office/powerpoint/2010/main" val="4483872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a:solidFill>
                  <a:schemeClr val="tx1"/>
                </a:solidFill>
                <a:effectLst/>
                <a:latin typeface="+mn-lt"/>
                <a:ea typeface="+mn-ea"/>
                <a:cs typeface="+mn-cs"/>
              </a:rPr>
              <a:t>Obtaining the delta miss count in regular cache is easy. We can just count the hits on the </a:t>
            </a:r>
            <a:r>
              <a:rPr lang="en-US" altLang="zh-TW" sz="1200" kern="1200" dirty="0" err="1">
                <a:solidFill>
                  <a:schemeClr val="tx1"/>
                </a:solidFill>
                <a:effectLst/>
                <a:latin typeface="+mn-lt"/>
                <a:ea typeface="+mn-ea"/>
                <a:cs typeface="+mn-cs"/>
              </a:rPr>
              <a:t>lru</a:t>
            </a:r>
            <a:r>
              <a:rPr lang="en-US" altLang="zh-TW" sz="1200" kern="1200" dirty="0">
                <a:solidFill>
                  <a:schemeClr val="tx1"/>
                </a:solidFill>
                <a:effectLst/>
                <a:latin typeface="+mn-lt"/>
                <a:ea typeface="+mn-ea"/>
                <a:cs typeface="+mn-cs"/>
              </a:rPr>
              <a:t> blocks.</a:t>
            </a:r>
            <a:endParaRPr lang="zh-TW"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For example, when a hit in the LRU block, we increase the miss counter and update the </a:t>
            </a:r>
            <a:r>
              <a:rPr lang="en-US" altLang="zh-TW" sz="1200" kern="1200" dirty="0" err="1">
                <a:solidFill>
                  <a:schemeClr val="tx1"/>
                </a:solidFill>
                <a:effectLst/>
                <a:latin typeface="+mn-lt"/>
                <a:ea typeface="+mn-ea"/>
                <a:cs typeface="+mn-cs"/>
              </a:rPr>
              <a:t>lru</a:t>
            </a:r>
            <a:r>
              <a:rPr lang="en-US" altLang="zh-TW" sz="1200" kern="1200" dirty="0">
                <a:solidFill>
                  <a:schemeClr val="tx1"/>
                </a:solidFill>
                <a:effectLst/>
                <a:latin typeface="+mn-lt"/>
                <a:ea typeface="+mn-ea"/>
                <a:cs typeface="+mn-cs"/>
              </a:rPr>
              <a:t> sequence. By doing so, we can obtain the delta miss count in regular cache.</a:t>
            </a:r>
            <a:endParaRPr lang="zh-TW"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24552ABC-15D8-4868-B2CB-F64D1FBF37EE}" type="slidenum">
              <a:rPr lang="de-DE" smtClean="0"/>
              <a:t>12</a:t>
            </a:fld>
            <a:endParaRPr lang="de-DE"/>
          </a:p>
        </p:txBody>
      </p:sp>
    </p:spTree>
    <p:extLst>
      <p:ext uri="{BB962C8B-B14F-4D97-AF65-F5344CB8AC3E}">
        <p14:creationId xmlns:p14="http://schemas.microsoft.com/office/powerpoint/2010/main" val="8083473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a:solidFill>
                  <a:schemeClr val="tx1"/>
                </a:solidFill>
                <a:effectLst/>
                <a:latin typeface="+mn-lt"/>
                <a:ea typeface="+mn-ea"/>
                <a:cs typeface="+mn-cs"/>
              </a:rPr>
              <a:t>When in line-merged cache, the capacity of the data array reduces to half.</a:t>
            </a:r>
            <a:endParaRPr lang="zh-TW"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In this case, only way 0 and way 1 have data. But, we can still use the full sized tag array to maintain the full-sized cache replacement policy information and obtain the delta miss count.</a:t>
            </a:r>
            <a:endParaRPr lang="zh-TW"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24552ABC-15D8-4868-B2CB-F64D1FBF37EE}" type="slidenum">
              <a:rPr lang="de-DE" smtClean="0"/>
              <a:t>13</a:t>
            </a:fld>
            <a:endParaRPr lang="de-DE"/>
          </a:p>
        </p:txBody>
      </p:sp>
    </p:spTree>
    <p:extLst>
      <p:ext uri="{BB962C8B-B14F-4D97-AF65-F5344CB8AC3E}">
        <p14:creationId xmlns:p14="http://schemas.microsoft.com/office/powerpoint/2010/main" val="36799197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a:solidFill>
                  <a:schemeClr val="tx1"/>
                </a:solidFill>
                <a:effectLst/>
                <a:latin typeface="+mn-lt"/>
                <a:ea typeface="+mn-ea"/>
                <a:cs typeface="+mn-cs"/>
              </a:rPr>
              <a:t>For examples, when a hit in the LRU block, it actually is a cache miss, because we don’t have the data in the data array. Besides of increasing the miss counter, we have to copy the evicted tag information into the appropriate location to maintain the replacement policy information of the full-sized cache. And then, update the LRU sequence.</a:t>
            </a:r>
            <a:endParaRPr lang="zh-TW"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Similarly, when a miss, we have to copy the evicted tag information to the appropriate location to maintain the replacement policy information of the full-sized cache. And then, update the LRU sequence. With the replacement policy information of the full-sized cache, we can obtain the delta miss count.</a:t>
            </a:r>
            <a:endParaRPr lang="zh-TW"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24552ABC-15D8-4868-B2CB-F64D1FBF37EE}" type="slidenum">
              <a:rPr lang="de-DE" smtClean="0"/>
              <a:t>14</a:t>
            </a:fld>
            <a:endParaRPr lang="de-DE"/>
          </a:p>
        </p:txBody>
      </p:sp>
    </p:spTree>
    <p:extLst>
      <p:ext uri="{BB962C8B-B14F-4D97-AF65-F5344CB8AC3E}">
        <p14:creationId xmlns:p14="http://schemas.microsoft.com/office/powerpoint/2010/main" val="190834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a:solidFill>
                  <a:schemeClr val="tx1"/>
                </a:solidFill>
                <a:effectLst/>
                <a:latin typeface="+mn-lt"/>
                <a:ea typeface="+mn-ea"/>
                <a:cs typeface="+mn-cs"/>
              </a:rPr>
              <a:t>To performance the tag copy operation, we modify the cache architecture.</a:t>
            </a:r>
            <a:endParaRPr lang="zh-TW"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This is a conventional cache tag array.</a:t>
            </a:r>
            <a:endParaRPr lang="zh-TW"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When comes a memory request, the index will be sent to the decoders and the tag will be compared with the tags in the tag array to determine whether it is a hit or not. And, update the tag into the tag array if necessary. </a:t>
            </a:r>
            <a:endParaRPr lang="zh-TW"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Now, if we want to copy tag B from way 1 to way 3, a tag buffer is required to temporally store the tag B, and then, written to the way 3. And finally, we can update the way 1 by the address of original memory request.</a:t>
            </a:r>
            <a:endParaRPr lang="zh-TW"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This is the overall schematic.</a:t>
            </a:r>
            <a:endParaRPr lang="zh-TW"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24552ABC-15D8-4868-B2CB-F64D1FBF37EE}" type="slidenum">
              <a:rPr lang="de-DE" smtClean="0"/>
              <a:t>15</a:t>
            </a:fld>
            <a:endParaRPr lang="de-DE"/>
          </a:p>
        </p:txBody>
      </p:sp>
    </p:spTree>
    <p:extLst>
      <p:ext uri="{BB962C8B-B14F-4D97-AF65-F5344CB8AC3E}">
        <p14:creationId xmlns:p14="http://schemas.microsoft.com/office/powerpoint/2010/main" val="15291596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a:solidFill>
                  <a:schemeClr val="tx1"/>
                </a:solidFill>
                <a:effectLst/>
                <a:latin typeface="+mn-lt"/>
                <a:ea typeface="+mn-ea"/>
                <a:cs typeface="+mn-cs"/>
              </a:rPr>
              <a:t>The hardware overhead of our modification is relatively small, only a tag buffer and two multiplexers. And, there is no timing overhead, because it only takes one tag access cycle delay and can be performed in parallel with the data fetching from the next level memory hierarchy.</a:t>
            </a:r>
            <a:endParaRPr lang="zh-TW"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24552ABC-15D8-4868-B2CB-F64D1FBF37EE}" type="slidenum">
              <a:rPr lang="de-DE" smtClean="0"/>
              <a:t>16</a:t>
            </a:fld>
            <a:endParaRPr lang="de-DE"/>
          </a:p>
        </p:txBody>
      </p:sp>
    </p:spTree>
    <p:extLst>
      <p:ext uri="{BB962C8B-B14F-4D97-AF65-F5344CB8AC3E}">
        <p14:creationId xmlns:p14="http://schemas.microsoft.com/office/powerpoint/2010/main" val="6074808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a:solidFill>
                  <a:schemeClr val="tx1"/>
                </a:solidFill>
                <a:effectLst/>
                <a:latin typeface="+mn-lt"/>
                <a:ea typeface="+mn-ea"/>
                <a:cs typeface="+mn-cs"/>
              </a:rPr>
              <a:t>Next, the experimental results.</a:t>
            </a:r>
            <a:endParaRPr lang="zh-TW"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24552ABC-15D8-4868-B2CB-F64D1FBF37EE}" type="slidenum">
              <a:rPr lang="de-DE" smtClean="0"/>
              <a:t>17</a:t>
            </a:fld>
            <a:endParaRPr lang="de-DE"/>
          </a:p>
        </p:txBody>
      </p:sp>
    </p:spTree>
    <p:extLst>
      <p:ext uri="{BB962C8B-B14F-4D97-AF65-F5344CB8AC3E}">
        <p14:creationId xmlns:p14="http://schemas.microsoft.com/office/powerpoint/2010/main" val="8832339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a:solidFill>
                  <a:schemeClr val="tx1"/>
                </a:solidFill>
                <a:effectLst/>
                <a:latin typeface="+mn-lt"/>
                <a:ea typeface="+mn-ea"/>
                <a:cs typeface="+mn-cs"/>
              </a:rPr>
              <a:t>We performed four configurations, including the reference configuration using the conventional 6T SRAM cache, conventional online DVFS using safe supply voltage and conventional online DVFS using the near-threshold voltage, and finally our proposed cache utilization-based voltage-frequency scaling mechanism with 7T/14T SRAM cache using the near-threshold voltage.</a:t>
            </a:r>
            <a:endParaRPr lang="zh-TW"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24552ABC-15D8-4868-B2CB-F64D1FBF37EE}" type="slidenum">
              <a:rPr lang="de-DE" smtClean="0"/>
              <a:t>18</a:t>
            </a:fld>
            <a:endParaRPr lang="de-DE"/>
          </a:p>
        </p:txBody>
      </p:sp>
    </p:spTree>
    <p:extLst>
      <p:ext uri="{BB962C8B-B14F-4D97-AF65-F5344CB8AC3E}">
        <p14:creationId xmlns:p14="http://schemas.microsoft.com/office/powerpoint/2010/main" val="5474121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a:solidFill>
                  <a:schemeClr val="tx1"/>
                </a:solidFill>
                <a:effectLst/>
                <a:latin typeface="+mn-lt"/>
                <a:ea typeface="+mn-ea"/>
                <a:cs typeface="+mn-cs"/>
              </a:rPr>
              <a:t>This is the reliability comparisons. The conventional online DVFS can guarantee reliable operation under the safe supply voltage, but when using the near-threshold voltage, it becomes unreliable. On the other hand, our proposed mechanism can guarantee a reliable operation under the near-threshold voltage.</a:t>
            </a:r>
          </a:p>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24552ABC-15D8-4868-B2CB-F64D1FBF37EE}" type="slidenum">
              <a:rPr lang="de-DE" smtClean="0"/>
              <a:t>19</a:t>
            </a:fld>
            <a:endParaRPr lang="de-DE"/>
          </a:p>
        </p:txBody>
      </p:sp>
    </p:spTree>
    <p:extLst>
      <p:ext uri="{BB962C8B-B14F-4D97-AF65-F5344CB8AC3E}">
        <p14:creationId xmlns:p14="http://schemas.microsoft.com/office/powerpoint/2010/main" val="36458251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a:solidFill>
                  <a:schemeClr val="tx1"/>
                </a:solidFill>
                <a:effectLst/>
                <a:latin typeface="+mn-lt"/>
                <a:ea typeface="+mn-ea"/>
                <a:cs typeface="+mn-cs"/>
              </a:rPr>
              <a:t>Next we want to understand the performance and energy overheads of our proposed mechanism. By the results, it shows that our proposed mechanism incurs no performance or energy overhead, or even slightly better.</a:t>
            </a:r>
            <a:endParaRPr lang="zh-TW"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Our proposed mechanism outperforms the reference configuration by 2.6% and outperforms the online DVFS configuration by 5.1%. Also, our proposed mechanism achieve 4.5% more energy saving compared to the online DVFS configuration.</a:t>
            </a:r>
          </a:p>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24552ABC-15D8-4868-B2CB-F64D1FBF37EE}" type="slidenum">
              <a:rPr lang="de-DE" smtClean="0"/>
              <a:t>20</a:t>
            </a:fld>
            <a:endParaRPr lang="de-DE"/>
          </a:p>
        </p:txBody>
      </p:sp>
    </p:spTree>
    <p:extLst>
      <p:ext uri="{BB962C8B-B14F-4D97-AF65-F5344CB8AC3E}">
        <p14:creationId xmlns:p14="http://schemas.microsoft.com/office/powerpoint/2010/main" val="3275375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a:solidFill>
                  <a:schemeClr val="tx1"/>
                </a:solidFill>
                <a:effectLst/>
                <a:latin typeface="+mn-lt"/>
                <a:ea typeface="+mn-ea"/>
                <a:cs typeface="+mn-cs"/>
              </a:rPr>
              <a:t>This is the outline. First, we discuss the background and the motivation. And then, we introduce the cache utilization-based voltage frequency scaling mechanism. Finally, the experimental results and conclusions.</a:t>
            </a:r>
            <a:endParaRPr lang="zh-TW"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Let’s start with the background and the motivation.</a:t>
            </a:r>
            <a:endParaRPr lang="zh-TW"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24552ABC-15D8-4868-B2CB-F64D1FBF37EE}" type="slidenum">
              <a:rPr lang="de-DE" smtClean="0"/>
              <a:t>1</a:t>
            </a:fld>
            <a:endParaRPr lang="de-DE"/>
          </a:p>
        </p:txBody>
      </p:sp>
    </p:spTree>
    <p:extLst>
      <p:ext uri="{BB962C8B-B14F-4D97-AF65-F5344CB8AC3E}">
        <p14:creationId xmlns:p14="http://schemas.microsoft.com/office/powerpoint/2010/main" val="14080727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a:solidFill>
                  <a:schemeClr val="tx1"/>
                </a:solidFill>
                <a:effectLst/>
                <a:latin typeface="+mn-lt"/>
                <a:ea typeface="+mn-ea"/>
                <a:cs typeface="+mn-cs"/>
              </a:rPr>
              <a:t>Finally the conclusions. </a:t>
            </a:r>
            <a:endParaRPr lang="zh-TW"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24552ABC-15D8-4868-B2CB-F64D1FBF37EE}" type="slidenum">
              <a:rPr lang="de-DE" smtClean="0"/>
              <a:t>21</a:t>
            </a:fld>
            <a:endParaRPr lang="de-DE"/>
          </a:p>
        </p:txBody>
      </p:sp>
    </p:spTree>
    <p:extLst>
      <p:ext uri="{BB962C8B-B14F-4D97-AF65-F5344CB8AC3E}">
        <p14:creationId xmlns:p14="http://schemas.microsoft.com/office/powerpoint/2010/main" val="17340513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a:solidFill>
                  <a:schemeClr val="tx1"/>
                </a:solidFill>
                <a:effectLst/>
                <a:latin typeface="+mn-lt"/>
                <a:ea typeface="+mn-ea"/>
                <a:cs typeface="+mn-cs"/>
              </a:rPr>
              <a:t>A cache-utilization based dynamic voltage frequency scaling mechanism for reliability enhancements is proposed. It adopts reconfigurable 7T/14T SRAM cache and can greatly reduce the bit error probability. And, it effectively operates in a reliable condition without paying any performance or energy penalties.</a:t>
            </a:r>
            <a:endParaRPr lang="zh-TW"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24552ABC-15D8-4868-B2CB-F64D1FBF37EE}" type="slidenum">
              <a:rPr lang="de-DE" smtClean="0"/>
              <a:t>22</a:t>
            </a:fld>
            <a:endParaRPr lang="de-DE"/>
          </a:p>
        </p:txBody>
      </p:sp>
    </p:spTree>
    <p:extLst>
      <p:ext uri="{BB962C8B-B14F-4D97-AF65-F5344CB8AC3E}">
        <p14:creationId xmlns:p14="http://schemas.microsoft.com/office/powerpoint/2010/main" val="22781832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a:solidFill>
                  <a:schemeClr val="tx1"/>
                </a:solidFill>
                <a:effectLst/>
                <a:latin typeface="+mn-lt"/>
                <a:ea typeface="+mn-ea"/>
                <a:cs typeface="+mn-cs"/>
              </a:rPr>
              <a:t>This is my presentation. Thank you for listening.</a:t>
            </a:r>
            <a:endParaRPr lang="zh-TW"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24552ABC-15D8-4868-B2CB-F64D1FBF37EE}" type="slidenum">
              <a:rPr lang="de-DE" smtClean="0"/>
              <a:t>23</a:t>
            </a:fld>
            <a:endParaRPr lang="de-DE"/>
          </a:p>
        </p:txBody>
      </p:sp>
    </p:spTree>
    <p:extLst>
      <p:ext uri="{BB962C8B-B14F-4D97-AF65-F5344CB8AC3E}">
        <p14:creationId xmlns:p14="http://schemas.microsoft.com/office/powerpoint/2010/main" val="32362731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4552ABC-15D8-4868-B2CB-F64D1FBF37EE}" type="slidenum">
              <a:rPr lang="de-DE" smtClean="0"/>
              <a:t>24</a:t>
            </a:fld>
            <a:endParaRPr lang="de-DE"/>
          </a:p>
        </p:txBody>
      </p:sp>
    </p:spTree>
    <p:extLst>
      <p:ext uri="{BB962C8B-B14F-4D97-AF65-F5344CB8AC3E}">
        <p14:creationId xmlns:p14="http://schemas.microsoft.com/office/powerpoint/2010/main" val="37504143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4552ABC-15D8-4868-B2CB-F64D1FBF37EE}" type="slidenum">
              <a:rPr lang="de-DE" smtClean="0"/>
              <a:t>25</a:t>
            </a:fld>
            <a:endParaRPr lang="de-DE"/>
          </a:p>
        </p:txBody>
      </p:sp>
    </p:spTree>
    <p:extLst>
      <p:ext uri="{BB962C8B-B14F-4D97-AF65-F5344CB8AC3E}">
        <p14:creationId xmlns:p14="http://schemas.microsoft.com/office/powerpoint/2010/main" val="910377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4552ABC-15D8-4868-B2CB-F64D1FBF37EE}" type="slidenum">
              <a:rPr lang="de-DE" smtClean="0"/>
              <a:t>2</a:t>
            </a:fld>
            <a:endParaRPr lang="de-DE"/>
          </a:p>
        </p:txBody>
      </p:sp>
    </p:spTree>
    <p:extLst>
      <p:ext uri="{BB962C8B-B14F-4D97-AF65-F5344CB8AC3E}">
        <p14:creationId xmlns:p14="http://schemas.microsoft.com/office/powerpoint/2010/main" val="553754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a:solidFill>
                  <a:schemeClr val="tx1"/>
                </a:solidFill>
                <a:effectLst/>
                <a:latin typeface="+mn-lt"/>
                <a:ea typeface="+mn-ea"/>
                <a:cs typeface="+mn-cs"/>
              </a:rPr>
              <a:t>A 7T/14T reconfigurable SRAM cache has been proposed. It tradeoffs the capacity for reliability enhancements under the ultra-low supply voltage condition.</a:t>
            </a:r>
            <a:endParaRPr lang="zh-TW"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It connects two conventional 6T SRAM cell together into a single robust SRAM cell by two additional transistors and a control line.</a:t>
            </a:r>
            <a:endParaRPr lang="zh-TW"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24552ABC-15D8-4868-B2CB-F64D1FBF37EE}" type="slidenum">
              <a:rPr lang="de-DE" smtClean="0"/>
              <a:t>3</a:t>
            </a:fld>
            <a:endParaRPr lang="de-DE"/>
          </a:p>
        </p:txBody>
      </p:sp>
    </p:spTree>
    <p:extLst>
      <p:ext uri="{BB962C8B-B14F-4D97-AF65-F5344CB8AC3E}">
        <p14:creationId xmlns:p14="http://schemas.microsoft.com/office/powerpoint/2010/main" val="1540051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a:solidFill>
                  <a:schemeClr val="tx1"/>
                </a:solidFill>
                <a:effectLst/>
                <a:latin typeface="+mn-lt"/>
                <a:ea typeface="+mn-ea"/>
                <a:cs typeface="+mn-cs"/>
              </a:rPr>
              <a:t>By controlling the control line and </a:t>
            </a:r>
            <a:r>
              <a:rPr lang="en-US" altLang="zh-TW" sz="1200" kern="1200" dirty="0" err="1">
                <a:solidFill>
                  <a:schemeClr val="tx1"/>
                </a:solidFill>
                <a:effectLst/>
                <a:latin typeface="+mn-lt"/>
                <a:ea typeface="+mn-ea"/>
                <a:cs typeface="+mn-cs"/>
              </a:rPr>
              <a:t>wordlines</a:t>
            </a:r>
            <a:r>
              <a:rPr lang="en-US" altLang="zh-TW" sz="1200" kern="1200" dirty="0">
                <a:solidFill>
                  <a:schemeClr val="tx1"/>
                </a:solidFill>
                <a:effectLst/>
                <a:latin typeface="+mn-lt"/>
                <a:ea typeface="+mn-ea"/>
                <a:cs typeface="+mn-cs"/>
              </a:rPr>
              <a:t>, 7T/14T SRAM cache can operate in three operation modes. First, the normal mode or we call it regular cache. It turns off the two additional transistors, and two conventional 6T SRAM cells can operate independently.</a:t>
            </a:r>
            <a:endParaRPr lang="zh-TW"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And, line-merged cache, 7T/14T SRAM connects two SRAM cells together and halves its capacity to obtain faster speed or better reliability, namely high-speed mode or dependable low-power mode.</a:t>
            </a:r>
            <a:endParaRPr lang="zh-TW"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24552ABC-15D8-4868-B2CB-F64D1FBF37EE}" type="slidenum">
              <a:rPr lang="de-DE" smtClean="0"/>
              <a:t>4</a:t>
            </a:fld>
            <a:endParaRPr lang="de-DE"/>
          </a:p>
        </p:txBody>
      </p:sp>
    </p:spTree>
    <p:extLst>
      <p:ext uri="{BB962C8B-B14F-4D97-AF65-F5344CB8AC3E}">
        <p14:creationId xmlns:p14="http://schemas.microsoft.com/office/powerpoint/2010/main" val="734009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a:solidFill>
                  <a:schemeClr val="tx1"/>
                </a:solidFill>
                <a:effectLst/>
                <a:latin typeface="+mn-lt"/>
                <a:ea typeface="+mn-ea"/>
                <a:cs typeface="+mn-cs"/>
              </a:rPr>
              <a:t>So, we can reduce the cache capacity to obtain better SRAM reliability. But reducing cache capacity may increase cache miss rate and result in performance energy penalties.</a:t>
            </a:r>
            <a:endParaRPr lang="zh-TW"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By the above observations, it motivates us to investigate the inter-relationship between the computational patterns in execution and the cache utilization. Also, we want to devise an effective online control scheme that can switch the 7T/14T SRAM cache operation modes for reliability enhancements with minimized performance and energy penalties.</a:t>
            </a:r>
            <a:endParaRPr lang="zh-TW"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24552ABC-15D8-4868-B2CB-F64D1FBF37EE}" type="slidenum">
              <a:rPr lang="de-DE" smtClean="0"/>
              <a:t>5</a:t>
            </a:fld>
            <a:endParaRPr lang="de-DE"/>
          </a:p>
        </p:txBody>
      </p:sp>
    </p:spTree>
    <p:extLst>
      <p:ext uri="{BB962C8B-B14F-4D97-AF65-F5344CB8AC3E}">
        <p14:creationId xmlns:p14="http://schemas.microsoft.com/office/powerpoint/2010/main" val="1320866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a:solidFill>
                  <a:schemeClr val="tx1"/>
                </a:solidFill>
                <a:effectLst/>
                <a:latin typeface="+mn-lt"/>
                <a:ea typeface="+mn-ea"/>
                <a:cs typeface="+mn-cs"/>
              </a:rPr>
              <a:t>Now let’s discuss the cache utilization-based voltage frequency scaling mechanism.</a:t>
            </a:r>
            <a:endParaRPr lang="zh-TW"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24552ABC-15D8-4868-B2CB-F64D1FBF37EE}" type="slidenum">
              <a:rPr lang="de-DE" smtClean="0"/>
              <a:t>6</a:t>
            </a:fld>
            <a:endParaRPr lang="de-DE"/>
          </a:p>
        </p:txBody>
      </p:sp>
    </p:spTree>
    <p:extLst>
      <p:ext uri="{BB962C8B-B14F-4D97-AF65-F5344CB8AC3E}">
        <p14:creationId xmlns:p14="http://schemas.microsoft.com/office/powerpoint/2010/main" val="20421449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a:solidFill>
                  <a:schemeClr val="tx1"/>
                </a:solidFill>
                <a:effectLst/>
                <a:latin typeface="+mn-lt"/>
                <a:ea typeface="+mn-ea"/>
                <a:cs typeface="+mn-cs"/>
              </a:rPr>
              <a:t>7T/14T SRAM cache has three operation modes, which are normal mode, high-speed mode and dependable low-power mode. We use two metrics to decide the operation mode, which are the miss per kilo instructions (MPKI) and the overhead cycles.</a:t>
            </a:r>
            <a:endParaRPr lang="zh-TW"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Let’s start with the first metric, MPKI.</a:t>
            </a:r>
            <a:endParaRPr lang="zh-TW"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24552ABC-15D8-4868-B2CB-F64D1FBF37EE}" type="slidenum">
              <a:rPr lang="de-DE" smtClean="0"/>
              <a:t>8</a:t>
            </a:fld>
            <a:endParaRPr lang="de-DE"/>
          </a:p>
        </p:txBody>
      </p:sp>
    </p:spTree>
    <p:extLst>
      <p:ext uri="{BB962C8B-B14F-4D97-AF65-F5344CB8AC3E}">
        <p14:creationId xmlns:p14="http://schemas.microsoft.com/office/powerpoint/2010/main" val="10779301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a:solidFill>
                  <a:schemeClr val="tx1"/>
                </a:solidFill>
                <a:effectLst/>
                <a:latin typeface="+mn-lt"/>
                <a:ea typeface="+mn-ea"/>
                <a:cs typeface="+mn-cs"/>
              </a:rPr>
              <a:t>High MPKI applications are not sensitive to the CPU core frequency and usually shows low cache utilization, that is, not much data locality.</a:t>
            </a:r>
            <a:endParaRPr lang="zh-TW"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By our experiment, low MPKI applications show severe performance penalty in dependable low-power mode. On the other hand, the affection on the high MPKI applications is relatively small in dependable low-power mode. So, by the observations, we conclude that MPKI is a good metric to decide whether to enter the dependable low-power mode.</a:t>
            </a:r>
            <a:endParaRPr lang="zh-TW" altLang="zh-TW" sz="1200" kern="1200" dirty="0">
              <a:solidFill>
                <a:schemeClr val="tx1"/>
              </a:solidFill>
              <a:effectLst/>
              <a:latin typeface="+mn-lt"/>
              <a:ea typeface="+mn-ea"/>
              <a:cs typeface="+mn-cs"/>
            </a:endParaRPr>
          </a:p>
          <a:p>
            <a:r>
              <a:rPr lang="en-US" altLang="zh-TW" sz="1200" kern="1200" dirty="0">
                <a:solidFill>
                  <a:schemeClr val="tx1"/>
                </a:solidFill>
                <a:effectLst/>
                <a:latin typeface="+mn-lt"/>
                <a:ea typeface="+mn-ea"/>
                <a:cs typeface="+mn-cs"/>
              </a:rPr>
              <a:t>Next, we use ‘overhead cycles’ to decide whether to enter the high-speed mode or normal mode.</a:t>
            </a:r>
            <a:endParaRPr lang="zh-TW" altLang="zh-TW" sz="1200" kern="1200" dirty="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24552ABC-15D8-4868-B2CB-F64D1FBF37EE}" type="slidenum">
              <a:rPr lang="de-DE" smtClean="0"/>
              <a:t>9</a:t>
            </a:fld>
            <a:endParaRPr lang="de-DE"/>
          </a:p>
        </p:txBody>
      </p:sp>
    </p:spTree>
    <p:extLst>
      <p:ext uri="{BB962C8B-B14F-4D97-AF65-F5344CB8AC3E}">
        <p14:creationId xmlns:p14="http://schemas.microsoft.com/office/powerpoint/2010/main" val="31105596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6" name="Grafi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508" y="-27384"/>
            <a:ext cx="8388414" cy="1726713"/>
          </a:xfrm>
          <a:prstGeom prst="rect">
            <a:avLst/>
          </a:prstGeom>
        </p:spPr>
      </p:pic>
      <p:sp>
        <p:nvSpPr>
          <p:cNvPr id="11" name="Textplatzhalter 10"/>
          <p:cNvSpPr>
            <a:spLocks noGrp="1"/>
          </p:cNvSpPr>
          <p:nvPr>
            <p:ph type="body" sz="quarter" idx="10" hasCustomPrompt="1"/>
          </p:nvPr>
        </p:nvSpPr>
        <p:spPr>
          <a:xfrm>
            <a:off x="0" y="2248232"/>
            <a:ext cx="9144000" cy="1468800"/>
          </a:xfrm>
        </p:spPr>
        <p:txBody>
          <a:bodyPr anchor="b"/>
          <a:lstStyle>
            <a:lvl1pPr marL="0" indent="0" algn="ctr">
              <a:buNone/>
              <a:defRPr lang="en-US" sz="4000" b="1" kern="1200" dirty="0">
                <a:solidFill>
                  <a:schemeClr val="tx1"/>
                </a:solidFill>
                <a:latin typeface="+mn-lt"/>
                <a:ea typeface="+mn-ea"/>
                <a:cs typeface="+mn-cs"/>
              </a:defRPr>
            </a:lvl1pPr>
          </a:lstStyle>
          <a:p>
            <a:pPr lvl="0"/>
            <a:r>
              <a:rPr lang="en-US" dirty="0"/>
              <a:t>Audio Visual Template</a:t>
            </a:r>
            <a:br>
              <a:rPr lang="en-US" dirty="0"/>
            </a:br>
            <a:r>
              <a:rPr lang="en-US" dirty="0"/>
              <a:t>prepared by Jano Gebelein</a:t>
            </a:r>
          </a:p>
        </p:txBody>
      </p:sp>
      <p:sp>
        <p:nvSpPr>
          <p:cNvPr id="12" name="Textplatzhalter 10"/>
          <p:cNvSpPr>
            <a:spLocks noGrp="1"/>
          </p:cNvSpPr>
          <p:nvPr>
            <p:ph type="body" sz="quarter" idx="11" hasCustomPrompt="1"/>
          </p:nvPr>
        </p:nvSpPr>
        <p:spPr>
          <a:xfrm>
            <a:off x="0" y="3888000"/>
            <a:ext cx="9144000" cy="1053168"/>
          </a:xfrm>
        </p:spPr>
        <p:txBody>
          <a:bodyPr anchor="t"/>
          <a:lstStyle>
            <a:lvl1pPr marL="0" indent="0" algn="ctr">
              <a:buNone/>
              <a:defRPr lang="en-US" sz="2400" b="1" kern="1200" dirty="0">
                <a:solidFill>
                  <a:schemeClr val="bg2">
                    <a:lumMod val="50000"/>
                  </a:schemeClr>
                </a:solidFill>
                <a:latin typeface="+mn-lt"/>
                <a:ea typeface="+mn-ea"/>
                <a:cs typeface="+mn-cs"/>
              </a:defRPr>
            </a:lvl1pPr>
          </a:lstStyle>
          <a:p>
            <a:pPr lvl="0"/>
            <a:r>
              <a:rPr lang="en-US" dirty="0"/>
              <a:t>your name here</a:t>
            </a:r>
            <a:br>
              <a:rPr lang="en-US" dirty="0"/>
            </a:br>
            <a:r>
              <a:rPr lang="en-US" dirty="0"/>
              <a:t>your affiliation here</a:t>
            </a:r>
          </a:p>
        </p:txBody>
      </p:sp>
      <p:sp>
        <p:nvSpPr>
          <p:cNvPr id="13" name="Textplatzhalter 10"/>
          <p:cNvSpPr>
            <a:spLocks noGrp="1"/>
          </p:cNvSpPr>
          <p:nvPr>
            <p:ph type="body" sz="quarter" idx="12" hasCustomPrompt="1"/>
          </p:nvPr>
        </p:nvSpPr>
        <p:spPr>
          <a:xfrm>
            <a:off x="0" y="5414400"/>
            <a:ext cx="9144000" cy="460800"/>
          </a:xfrm>
        </p:spPr>
        <p:txBody>
          <a:bodyPr anchor="ctr"/>
          <a:lstStyle>
            <a:lvl1pPr marL="0" indent="0" algn="ctr">
              <a:buNone/>
              <a:defRPr lang="en-US" sz="2400" b="1" kern="1200" dirty="0">
                <a:solidFill>
                  <a:schemeClr val="accent2"/>
                </a:solidFill>
                <a:latin typeface="+mn-lt"/>
                <a:ea typeface="+mn-ea"/>
                <a:cs typeface="+mn-cs"/>
              </a:defRPr>
            </a:lvl1pPr>
          </a:lstStyle>
          <a:p>
            <a:pPr lvl="0"/>
            <a:r>
              <a:rPr lang="en-US" dirty="0"/>
              <a:t>Logos are allowed on this page only!</a:t>
            </a:r>
          </a:p>
        </p:txBody>
      </p:sp>
    </p:spTree>
    <p:extLst>
      <p:ext uri="{BB962C8B-B14F-4D97-AF65-F5344CB8AC3E}">
        <p14:creationId xmlns:p14="http://schemas.microsoft.com/office/powerpoint/2010/main" val="3186623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p:txBody>
          <a:bodyPr>
            <a:normAutofit/>
          </a:bodyPr>
          <a:lstStyle>
            <a:lvl1pPr marL="342900" indent="-342900">
              <a:buFont typeface="Calibri" panose="020F0502020204030204" pitchFamily="34" charset="0"/>
              <a:buChar char="•"/>
              <a:defRPr sz="2800" b="1" u="none">
                <a:latin typeface="+mn-lt"/>
              </a:defRPr>
            </a:lvl1pPr>
            <a:lvl2pPr marL="742950" indent="-285750">
              <a:buFont typeface="Calibri" panose="020F0502020204030204" pitchFamily="34" charset="0"/>
              <a:buChar char="−"/>
              <a:defRPr sz="2800" b="0" u="none">
                <a:latin typeface="+mn-lt"/>
              </a:defRPr>
            </a:lvl2pPr>
            <a:lvl3pPr marL="1143000" indent="-228600">
              <a:buSzPct val="100000"/>
              <a:buFont typeface="Arial" panose="020B0604020202020204" pitchFamily="34" charset="0"/>
              <a:buChar char="•"/>
              <a:defRPr sz="2400" b="0" u="none">
                <a:latin typeface="+mn-lt"/>
              </a:defRPr>
            </a:lvl3pPr>
            <a:lvl4pPr marL="1600200" indent="-228600">
              <a:buFont typeface="Calibri" panose="020F0502020204030204" pitchFamily="34" charset="0"/>
              <a:buChar char="•"/>
              <a:defRPr sz="2000" b="0" u="none">
                <a:latin typeface="+mn-lt"/>
              </a:defRPr>
            </a:lvl4pPr>
            <a:lvl5pPr marL="2057400" indent="-228600">
              <a:buFont typeface="Calibri" panose="020F0502020204030204" pitchFamily="34" charset="0"/>
              <a:buChar char="•"/>
              <a:defRPr sz="1800" b="0" u="none">
                <a:latin typeface="+mn-lt"/>
              </a:defRPr>
            </a:lvl5pPr>
          </a:lstStyle>
          <a:p>
            <a:pPr lvl="0"/>
            <a:r>
              <a:rPr lang="de-DE" dirty="0"/>
              <a:t>First Level Content</a:t>
            </a:r>
          </a:p>
          <a:p>
            <a:pPr lvl="1"/>
            <a:r>
              <a:rPr lang="de-DE" dirty="0"/>
              <a:t>Second Level Content</a:t>
            </a:r>
          </a:p>
          <a:p>
            <a:pPr lvl="2"/>
            <a:r>
              <a:rPr lang="de-DE" dirty="0"/>
              <a:t>Third Level Content</a:t>
            </a:r>
          </a:p>
          <a:p>
            <a:pPr lvl="3"/>
            <a:r>
              <a:rPr lang="de-DE" dirty="0" err="1"/>
              <a:t>Fourth</a:t>
            </a:r>
            <a:r>
              <a:rPr lang="de-DE" dirty="0"/>
              <a:t> Level Content</a:t>
            </a:r>
          </a:p>
          <a:p>
            <a:pPr lvl="4"/>
            <a:r>
              <a:rPr lang="de-DE" dirty="0" err="1"/>
              <a:t>Fifth</a:t>
            </a:r>
            <a:r>
              <a:rPr lang="de-DE" dirty="0"/>
              <a:t> Level Content</a:t>
            </a:r>
          </a:p>
        </p:txBody>
      </p:sp>
      <p:sp>
        <p:nvSpPr>
          <p:cNvPr id="8" name="Titel 7"/>
          <p:cNvSpPr>
            <a:spLocks noGrp="1"/>
          </p:cNvSpPr>
          <p:nvPr>
            <p:ph type="title" hasCustomPrompt="1"/>
          </p:nvPr>
        </p:nvSpPr>
        <p:spPr/>
        <p:txBody>
          <a:bodyPr/>
          <a:lstStyle>
            <a:lvl1pPr>
              <a:defRPr>
                <a:latin typeface="+mn-lt"/>
              </a:defRPr>
            </a:lvl1pPr>
          </a:lstStyle>
          <a:p>
            <a:r>
              <a:rPr lang="de-DE" dirty="0"/>
              <a:t>Slide Title</a:t>
            </a:r>
          </a:p>
        </p:txBody>
      </p:sp>
      <p:sp>
        <p:nvSpPr>
          <p:cNvPr id="11" name="Datumsplatzhalter 10"/>
          <p:cNvSpPr>
            <a:spLocks noGrp="1"/>
          </p:cNvSpPr>
          <p:nvPr>
            <p:ph type="dt" sz="half" idx="10"/>
          </p:nvPr>
        </p:nvSpPr>
        <p:spPr/>
        <p:txBody>
          <a:bodyPr/>
          <a:lstStyle/>
          <a:p>
            <a:fld id="{CE2B95E9-BC0F-41B9-8226-3DC75B818C2B}" type="datetime5">
              <a:rPr lang="en-US" smtClean="0"/>
              <a:t>14-Mar-16</a:t>
            </a:fld>
            <a:endParaRPr lang="de-DE" dirty="0"/>
          </a:p>
        </p:txBody>
      </p:sp>
      <p:sp>
        <p:nvSpPr>
          <p:cNvPr id="12" name="Fußzeilenplatzhalter 11"/>
          <p:cNvSpPr>
            <a:spLocks noGrp="1"/>
          </p:cNvSpPr>
          <p:nvPr>
            <p:ph type="ftr" sz="quarter" idx="11"/>
          </p:nvPr>
        </p:nvSpPr>
        <p:spPr/>
        <p:txBody>
          <a:bodyPr/>
          <a:lstStyle/>
          <a:p>
            <a:r>
              <a:rPr lang="de-DE" dirty="0"/>
              <a:t>Yen-Hao Chen / National Tsing Hua University</a:t>
            </a:r>
          </a:p>
        </p:txBody>
      </p:sp>
      <p:sp>
        <p:nvSpPr>
          <p:cNvPr id="13" name="Foliennummernplatzhalter 12"/>
          <p:cNvSpPr>
            <a:spLocks noGrp="1"/>
          </p:cNvSpPr>
          <p:nvPr>
            <p:ph type="sldNum" sz="quarter" idx="12"/>
          </p:nvPr>
        </p:nvSpPr>
        <p:spPr/>
        <p:txBody>
          <a:bodyPr/>
          <a:lstStyle/>
          <a:p>
            <a:fld id="{D1628BF6-67F0-405E-B297-68D77A67C46A}" type="slidenum">
              <a:rPr lang="de-DE" smtClean="0"/>
              <a:pPr/>
              <a:t>‹#›</a:t>
            </a:fld>
            <a:endParaRPr lang="de-DE"/>
          </a:p>
        </p:txBody>
      </p:sp>
    </p:spTree>
    <p:extLst>
      <p:ext uri="{BB962C8B-B14F-4D97-AF65-F5344CB8AC3E}">
        <p14:creationId xmlns:p14="http://schemas.microsoft.com/office/powerpoint/2010/main" val="3533189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3" name="Datumsplatzhalter 2"/>
          <p:cNvSpPr>
            <a:spLocks noGrp="1"/>
          </p:cNvSpPr>
          <p:nvPr>
            <p:ph type="dt" sz="half" idx="10"/>
          </p:nvPr>
        </p:nvSpPr>
        <p:spPr/>
        <p:txBody>
          <a:bodyPr/>
          <a:lstStyle>
            <a:lvl1pPr>
              <a:defRPr>
                <a:solidFill>
                  <a:schemeClr val="tx1">
                    <a:lumMod val="65000"/>
                    <a:lumOff val="35000"/>
                  </a:schemeClr>
                </a:solidFill>
                <a:latin typeface="+mn-lt"/>
              </a:defRPr>
            </a:lvl1pPr>
          </a:lstStyle>
          <a:p>
            <a:fld id="{3516F0D5-7EA4-4FC8-83B0-ED0ED2E37246}" type="datetime5">
              <a:rPr lang="en-US" smtClean="0"/>
              <a:t>14-Mar-16</a:t>
            </a:fld>
            <a:endParaRPr lang="de-DE" dirty="0"/>
          </a:p>
        </p:txBody>
      </p:sp>
      <p:sp>
        <p:nvSpPr>
          <p:cNvPr id="4" name="Fußzeilenplatzhalter 3"/>
          <p:cNvSpPr>
            <a:spLocks noGrp="1"/>
          </p:cNvSpPr>
          <p:nvPr>
            <p:ph type="ftr" sz="quarter" idx="11"/>
          </p:nvPr>
        </p:nvSpPr>
        <p:spPr/>
        <p:txBody>
          <a:bodyPr/>
          <a:lstStyle>
            <a:lvl1pPr>
              <a:defRPr>
                <a:solidFill>
                  <a:schemeClr val="tx1">
                    <a:lumMod val="65000"/>
                    <a:lumOff val="35000"/>
                  </a:schemeClr>
                </a:solidFill>
                <a:latin typeface="+mn-lt"/>
              </a:defRPr>
            </a:lvl1pPr>
          </a:lstStyle>
          <a:p>
            <a:r>
              <a:rPr lang="de-DE" dirty="0"/>
              <a:t>Yen-Hao Chen / National Tsing Hua University</a:t>
            </a:r>
          </a:p>
        </p:txBody>
      </p:sp>
      <p:sp>
        <p:nvSpPr>
          <p:cNvPr id="5" name="Foliennummernplatzhalter 4"/>
          <p:cNvSpPr>
            <a:spLocks noGrp="1"/>
          </p:cNvSpPr>
          <p:nvPr>
            <p:ph type="sldNum" sz="quarter" idx="12"/>
          </p:nvPr>
        </p:nvSpPr>
        <p:spPr/>
        <p:txBody>
          <a:bodyPr/>
          <a:lstStyle>
            <a:lvl1pPr>
              <a:defRPr>
                <a:solidFill>
                  <a:schemeClr val="tx1">
                    <a:lumMod val="65000"/>
                    <a:lumOff val="35000"/>
                  </a:schemeClr>
                </a:solidFill>
                <a:latin typeface="+mn-lt"/>
              </a:defRPr>
            </a:lvl1pPr>
          </a:lstStyle>
          <a:p>
            <a:fld id="{D1628BF6-67F0-405E-B297-68D77A67C46A}" type="slidenum">
              <a:rPr lang="de-DE" smtClean="0"/>
              <a:pPr/>
              <a:t>‹#›</a:t>
            </a:fld>
            <a:endParaRPr lang="de-DE" dirty="0"/>
          </a:p>
        </p:txBody>
      </p:sp>
      <p:sp>
        <p:nvSpPr>
          <p:cNvPr id="6" name="Titel 5"/>
          <p:cNvSpPr>
            <a:spLocks noGrp="1"/>
          </p:cNvSpPr>
          <p:nvPr>
            <p:ph type="title" hasCustomPrompt="1"/>
          </p:nvPr>
        </p:nvSpPr>
        <p:spPr/>
        <p:txBody>
          <a:bodyPr/>
          <a:lstStyle>
            <a:lvl1pPr>
              <a:defRPr>
                <a:latin typeface="+mn-lt"/>
              </a:defRPr>
            </a:lvl1pPr>
          </a:lstStyle>
          <a:p>
            <a:r>
              <a:rPr lang="de-DE" dirty="0"/>
              <a:t>Slide Title</a:t>
            </a:r>
          </a:p>
        </p:txBody>
      </p:sp>
    </p:spTree>
    <p:extLst>
      <p:ext uri="{BB962C8B-B14F-4D97-AF65-F5344CB8AC3E}">
        <p14:creationId xmlns:p14="http://schemas.microsoft.com/office/powerpoint/2010/main" val="35781117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457200" y="1196752"/>
            <a:ext cx="8229600" cy="4958011"/>
          </a:xfrm>
          <a:prstGeom prst="rect">
            <a:avLst/>
          </a:prstGeom>
        </p:spPr>
        <p:txBody>
          <a:bodyPr vert="horz" lIns="91440" tIns="45720" rIns="91440" bIns="45720" rtlCol="0">
            <a:normAutofit/>
          </a:bodyPr>
          <a:lstStyle/>
          <a:p>
            <a:pPr lvl="0"/>
            <a:r>
              <a:rPr lang="de-DE" dirty="0"/>
              <a:t>First Level Content</a:t>
            </a:r>
          </a:p>
          <a:p>
            <a:pPr lvl="1"/>
            <a:r>
              <a:rPr lang="de-DE" dirty="0"/>
              <a:t>Second Level Content</a:t>
            </a:r>
          </a:p>
          <a:p>
            <a:pPr lvl="2"/>
            <a:r>
              <a:rPr lang="de-DE" dirty="0"/>
              <a:t>Third Level Content</a:t>
            </a:r>
          </a:p>
          <a:p>
            <a:pPr lvl="3"/>
            <a:r>
              <a:rPr lang="de-DE" dirty="0" err="1"/>
              <a:t>Fourth</a:t>
            </a:r>
            <a:r>
              <a:rPr lang="de-DE" dirty="0"/>
              <a:t> Level Content</a:t>
            </a:r>
          </a:p>
          <a:p>
            <a:pPr lvl="4"/>
            <a:r>
              <a:rPr lang="de-DE" dirty="0" err="1"/>
              <a:t>Fifth</a:t>
            </a:r>
            <a:r>
              <a:rPr lang="de-DE" dirty="0"/>
              <a:t> Level Content</a:t>
            </a:r>
          </a:p>
        </p:txBody>
      </p:sp>
      <p:sp>
        <p:nvSpPr>
          <p:cNvPr id="4" name="Datumsplatzhalter 3"/>
          <p:cNvSpPr>
            <a:spLocks noGrp="1"/>
          </p:cNvSpPr>
          <p:nvPr>
            <p:ph type="dt" sz="half" idx="2"/>
          </p:nvPr>
        </p:nvSpPr>
        <p:spPr>
          <a:xfrm>
            <a:off x="457200" y="6356350"/>
            <a:ext cx="1090464" cy="365125"/>
          </a:xfrm>
          <a:prstGeom prst="rect">
            <a:avLst/>
          </a:prstGeom>
        </p:spPr>
        <p:txBody>
          <a:bodyPr vert="horz" lIns="91440" tIns="45720" rIns="91440" bIns="45720" rtlCol="0" anchor="ctr"/>
          <a:lstStyle>
            <a:lvl1pPr algn="l">
              <a:defRPr sz="1200">
                <a:solidFill>
                  <a:schemeClr val="tx1">
                    <a:lumMod val="65000"/>
                    <a:lumOff val="35000"/>
                  </a:schemeClr>
                </a:solidFill>
                <a:latin typeface="+mn-lt"/>
              </a:defRPr>
            </a:lvl1pPr>
          </a:lstStyle>
          <a:p>
            <a:fld id="{F9A9857D-5474-47F1-A317-12DC75D9CDCA}" type="datetime5">
              <a:rPr lang="en-US" smtClean="0"/>
              <a:t>14-Mar-16</a:t>
            </a:fld>
            <a:endParaRPr lang="de-DE" dirty="0"/>
          </a:p>
        </p:txBody>
      </p:sp>
      <p:sp>
        <p:nvSpPr>
          <p:cNvPr id="5" name="Fußzeilenplatzhalter 4"/>
          <p:cNvSpPr>
            <a:spLocks noGrp="1"/>
          </p:cNvSpPr>
          <p:nvPr>
            <p:ph type="ftr" sz="quarter" idx="3"/>
          </p:nvPr>
        </p:nvSpPr>
        <p:spPr>
          <a:xfrm>
            <a:off x="1691680" y="6356350"/>
            <a:ext cx="5760640" cy="365125"/>
          </a:xfrm>
          <a:prstGeom prst="rect">
            <a:avLst/>
          </a:prstGeom>
        </p:spPr>
        <p:txBody>
          <a:bodyPr vert="horz" lIns="91440" tIns="45720" rIns="91440" bIns="45720" rtlCol="0" anchor="ctr"/>
          <a:lstStyle>
            <a:lvl1pPr algn="ctr">
              <a:defRPr sz="1200">
                <a:solidFill>
                  <a:schemeClr val="tx1">
                    <a:lumMod val="65000"/>
                    <a:lumOff val="35000"/>
                  </a:schemeClr>
                </a:solidFill>
                <a:latin typeface="+mn-lt"/>
              </a:defRPr>
            </a:lvl1pPr>
          </a:lstStyle>
          <a:p>
            <a:r>
              <a:rPr lang="de-DE" dirty="0"/>
              <a:t>Yen-Hao Chen / National Tsing Hua University</a:t>
            </a:r>
          </a:p>
        </p:txBody>
      </p:sp>
      <p:sp>
        <p:nvSpPr>
          <p:cNvPr id="6" name="Foliennummernplatzhalter 5"/>
          <p:cNvSpPr>
            <a:spLocks noGrp="1"/>
          </p:cNvSpPr>
          <p:nvPr>
            <p:ph type="sldNum" sz="quarter" idx="4"/>
          </p:nvPr>
        </p:nvSpPr>
        <p:spPr>
          <a:xfrm>
            <a:off x="7596336" y="6356350"/>
            <a:ext cx="1090464" cy="365125"/>
          </a:xfrm>
          <a:prstGeom prst="rect">
            <a:avLst/>
          </a:prstGeom>
        </p:spPr>
        <p:txBody>
          <a:bodyPr vert="horz" lIns="91440" tIns="45720" rIns="91440" bIns="45720" rtlCol="0" anchor="ctr"/>
          <a:lstStyle>
            <a:lvl1pPr algn="r">
              <a:defRPr sz="1200">
                <a:solidFill>
                  <a:schemeClr val="tx1">
                    <a:lumMod val="65000"/>
                    <a:lumOff val="35000"/>
                  </a:schemeClr>
                </a:solidFill>
                <a:latin typeface="+mn-lt"/>
              </a:defRPr>
            </a:lvl1pPr>
          </a:lstStyle>
          <a:p>
            <a:fld id="{D1628BF6-67F0-405E-B297-68D77A67C46A}" type="slidenum">
              <a:rPr lang="de-DE" smtClean="0"/>
              <a:pPr/>
              <a:t>‹#›</a:t>
            </a:fld>
            <a:endParaRPr lang="de-DE"/>
          </a:p>
        </p:txBody>
      </p:sp>
      <p:sp>
        <p:nvSpPr>
          <p:cNvPr id="7" name="Rechteck 6"/>
          <p:cNvSpPr/>
          <p:nvPr userDrawn="1"/>
        </p:nvSpPr>
        <p:spPr>
          <a:xfrm>
            <a:off x="0" y="0"/>
            <a:ext cx="9144000" cy="908720"/>
          </a:xfrm>
          <a:prstGeom prst="rect">
            <a:avLst/>
          </a:prstGeom>
          <a:solidFill>
            <a:srgbClr val="2D4B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2" name="Titelplatzhalter 1"/>
          <p:cNvSpPr>
            <a:spLocks noGrp="1"/>
          </p:cNvSpPr>
          <p:nvPr>
            <p:ph type="title"/>
          </p:nvPr>
        </p:nvSpPr>
        <p:spPr>
          <a:xfrm>
            <a:off x="251521" y="91952"/>
            <a:ext cx="8640960" cy="769441"/>
          </a:xfrm>
          <a:prstGeom prst="rect">
            <a:avLst/>
          </a:prstGeom>
        </p:spPr>
        <p:txBody>
          <a:bodyPr vert="horz" wrap="none" lIns="91440" tIns="45720" rIns="91440" bIns="45720" rtlCol="0" anchor="ctr">
            <a:normAutofit/>
          </a:bodyPr>
          <a:lstStyle/>
          <a:p>
            <a:r>
              <a:rPr lang="de-DE" dirty="0"/>
              <a:t>Slide Title</a:t>
            </a:r>
          </a:p>
        </p:txBody>
      </p:sp>
    </p:spTree>
    <p:extLst>
      <p:ext uri="{BB962C8B-B14F-4D97-AF65-F5344CB8AC3E}">
        <p14:creationId xmlns:p14="http://schemas.microsoft.com/office/powerpoint/2010/main" val="343160594"/>
      </p:ext>
    </p:extLst>
  </p:cSld>
  <p:clrMap bg1="lt1" tx1="dk1" bg2="lt2" tx2="dk2" accent1="accent1" accent2="accent2" accent3="accent3" accent4="accent4" accent5="accent5" accent6="accent6" hlink="hlink" folHlink="folHlink"/>
  <p:sldLayoutIdLst>
    <p:sldLayoutId id="2147483655" r:id="rId1"/>
    <p:sldLayoutId id="2147483650" r:id="rId2"/>
    <p:sldLayoutId id="2147483654" r:id="rId3"/>
  </p:sldLayoutIdLst>
  <p:hf hdr="0"/>
  <p:txStyles>
    <p:titleStyle>
      <a:lvl1pPr algn="l" defTabSz="914400" rtl="0" eaLnBrk="1" latinLnBrk="0" hangingPunct="1">
        <a:spcBef>
          <a:spcPct val="0"/>
        </a:spcBef>
        <a:buNone/>
        <a:defRPr sz="4000" b="1" kern="1200" baseline="0">
          <a:solidFill>
            <a:schemeClr val="bg1"/>
          </a:solidFill>
          <a:latin typeface="+mn-lt"/>
          <a:ea typeface="+mj-ea"/>
          <a:cs typeface="+mj-cs"/>
        </a:defRPr>
      </a:lvl1pPr>
    </p:titleStyle>
    <p:bodyStyle>
      <a:lvl1pPr marL="342900" indent="-342900" algn="l" defTabSz="914400" rtl="0" eaLnBrk="1" latinLnBrk="0" hangingPunct="1">
        <a:spcBef>
          <a:spcPct val="20000"/>
        </a:spcBef>
        <a:buFont typeface="Calibri" panose="020F0502020204030204" pitchFamily="34" charset="0"/>
        <a:buChar char="•"/>
        <a:defRPr sz="2800" b="1" kern="1200">
          <a:solidFill>
            <a:schemeClr val="tx1"/>
          </a:solidFill>
          <a:latin typeface="+mn-lt"/>
          <a:ea typeface="+mn-ea"/>
          <a:cs typeface="+mn-cs"/>
        </a:defRPr>
      </a:lvl1pPr>
      <a:lvl2pPr marL="742950" indent="-285750" algn="l" defTabSz="914400" rtl="0" eaLnBrk="1" latinLnBrk="0" hangingPunct="1">
        <a:spcBef>
          <a:spcPct val="20000"/>
        </a:spcBef>
        <a:buFont typeface="Calibri" panose="020F0502020204030204" pitchFamily="34" charset="0"/>
        <a:buChar char="−"/>
        <a:defRPr sz="2800" b="0" kern="1200" baseline="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baseline="0">
          <a:solidFill>
            <a:schemeClr val="tx1"/>
          </a:solidFill>
          <a:latin typeface="+mn-lt"/>
          <a:ea typeface="+mn-ea"/>
          <a:cs typeface="+mn-cs"/>
        </a:defRPr>
      </a:lvl3pPr>
      <a:lvl4pPr marL="1600200" indent="-228600" algn="l" defTabSz="914400" rtl="0" eaLnBrk="1" latinLnBrk="0" hangingPunct="1">
        <a:spcBef>
          <a:spcPct val="20000"/>
        </a:spcBef>
        <a:buFont typeface="Calibri" panose="020F0502020204030204" pitchFamily="34" charset="0"/>
        <a:buChar char="•"/>
        <a:defRPr sz="2000" b="0" kern="1200">
          <a:solidFill>
            <a:schemeClr val="tx1"/>
          </a:solidFill>
          <a:latin typeface="+mn-lt"/>
          <a:ea typeface="+mn-ea"/>
          <a:cs typeface="+mn-cs"/>
        </a:defRPr>
      </a:lvl4pPr>
      <a:lvl5pPr marL="2057400" indent="-228600" algn="l" defTabSz="914400" rtl="0" eaLnBrk="1" latinLnBrk="0" hangingPunct="1">
        <a:spcBef>
          <a:spcPct val="20000"/>
        </a:spcBef>
        <a:buFont typeface="Calibri" panose="020F0502020204030204" pitchFamily="34" charset="0"/>
        <a:buChar char="•"/>
        <a:defRPr sz="1800" b="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70.png"/><Relationship Id="rId4" Type="http://schemas.openxmlformats.org/officeDocument/2006/relationships/image" Target="../media/image60.png"/></Relationships>
</file>

<file path=ppt/slides/_rels/slide14.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00.png"/><Relationship Id="rId4" Type="http://schemas.openxmlformats.org/officeDocument/2006/relationships/image" Target="../media/image80.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platzhalter 12"/>
          <p:cNvSpPr>
            <a:spLocks noGrp="1"/>
          </p:cNvSpPr>
          <p:nvPr>
            <p:ph type="body" sz="quarter" idx="10"/>
          </p:nvPr>
        </p:nvSpPr>
        <p:spPr/>
        <p:txBody>
          <a:bodyPr>
            <a:normAutofit fontScale="92500" lnSpcReduction="20000"/>
          </a:bodyPr>
          <a:lstStyle/>
          <a:p>
            <a:pPr lvl="0"/>
            <a:r>
              <a:rPr lang="en-US" dirty="0"/>
              <a:t>A Novel Cache-Utilization Based Dynamic Voltage Frequency Scaling (DVFS) Mechanism for Reliability Enhancements</a:t>
            </a:r>
          </a:p>
        </p:txBody>
      </p:sp>
      <p:sp>
        <p:nvSpPr>
          <p:cNvPr id="14" name="Textplatzhalter 13"/>
          <p:cNvSpPr>
            <a:spLocks noGrp="1"/>
          </p:cNvSpPr>
          <p:nvPr>
            <p:ph type="body" sz="quarter" idx="11"/>
          </p:nvPr>
        </p:nvSpPr>
        <p:spPr>
          <a:xfrm>
            <a:off x="0" y="3888000"/>
            <a:ext cx="9144000" cy="1629232"/>
          </a:xfrm>
        </p:spPr>
        <p:txBody>
          <a:bodyPr>
            <a:normAutofit fontScale="85000" lnSpcReduction="10000"/>
          </a:bodyPr>
          <a:lstStyle/>
          <a:p>
            <a:pPr lvl="0"/>
            <a:r>
              <a:rPr lang="en-US" dirty="0"/>
              <a:t>*</a:t>
            </a:r>
            <a:r>
              <a:rPr lang="en-US" u="sng" dirty="0"/>
              <a:t>Yen-</a:t>
            </a:r>
            <a:r>
              <a:rPr lang="en-US" u="sng" dirty="0" err="1"/>
              <a:t>Hao</a:t>
            </a:r>
            <a:r>
              <a:rPr lang="en-US" u="sng" dirty="0"/>
              <a:t> Chen</a:t>
            </a:r>
            <a:r>
              <a:rPr lang="en-US" dirty="0"/>
              <a:t>, *Yi-</a:t>
            </a:r>
            <a:r>
              <a:rPr lang="en-US" dirty="0" err="1"/>
              <a:t>Lun</a:t>
            </a:r>
            <a:r>
              <a:rPr lang="en-US" dirty="0"/>
              <a:t> Tang, **Yi-Yu Liu, ***Allen C.-H. Wu, *</a:t>
            </a:r>
            <a:r>
              <a:rPr lang="en-US" dirty="0" err="1"/>
              <a:t>TingTing</a:t>
            </a:r>
            <a:r>
              <a:rPr lang="en-US" dirty="0"/>
              <a:t> Hwang</a:t>
            </a:r>
          </a:p>
          <a:p>
            <a:pPr lvl="0"/>
            <a:r>
              <a:rPr lang="en-US" dirty="0"/>
              <a:t/>
            </a:r>
            <a:br>
              <a:rPr lang="en-US" dirty="0"/>
            </a:br>
            <a:r>
              <a:rPr lang="en-US" dirty="0"/>
              <a:t>*National Tsing Hua University, Taiwan</a:t>
            </a:r>
            <a:br>
              <a:rPr lang="en-US" dirty="0"/>
            </a:br>
            <a:r>
              <a:rPr lang="en-US" dirty="0"/>
              <a:t>**Yuan </a:t>
            </a:r>
            <a:r>
              <a:rPr lang="en-US" dirty="0" err="1"/>
              <a:t>Ze</a:t>
            </a:r>
            <a:r>
              <a:rPr lang="en-US" dirty="0"/>
              <a:t> University, Taiwan</a:t>
            </a:r>
            <a:br>
              <a:rPr lang="en-US" dirty="0"/>
            </a:br>
            <a:r>
              <a:rPr lang="en-US" dirty="0"/>
              <a:t>***Jiangnan University, China</a:t>
            </a:r>
          </a:p>
        </p:txBody>
      </p:sp>
      <p:sp>
        <p:nvSpPr>
          <p:cNvPr id="5" name="矩形 4"/>
          <p:cNvSpPr/>
          <p:nvPr/>
        </p:nvSpPr>
        <p:spPr>
          <a:xfrm>
            <a:off x="400050" y="6053138"/>
            <a:ext cx="8748713" cy="544512"/>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pic>
        <p:nvPicPr>
          <p:cNvPr id="6" name="圖片 5"/>
          <p:cNvPicPr>
            <a:picLocks noChangeAspect="1"/>
          </p:cNvPicPr>
          <p:nvPr/>
        </p:nvPicPr>
        <p:blipFill>
          <a:blip r:embed="rId3" cstate="print">
            <a:duotone>
              <a:prstClr val="black"/>
              <a:schemeClr val="accent4">
                <a:tint val="45000"/>
                <a:satMod val="400000"/>
              </a:schemeClr>
            </a:duotone>
            <a:extLst/>
          </a:blip>
          <a:stretch>
            <a:fillRect/>
          </a:stretch>
        </p:blipFill>
        <p:spPr>
          <a:xfrm>
            <a:off x="-1157" y="6053124"/>
            <a:ext cx="2411574" cy="544228"/>
          </a:xfrm>
          <a:prstGeom prst="rect">
            <a:avLst/>
          </a:prstGeom>
        </p:spPr>
      </p:pic>
      <p:pic>
        <p:nvPicPr>
          <p:cNvPr id="7" name="圖片 6"/>
          <p:cNvPicPr>
            <a:picLocks noChangeAspect="1"/>
          </p:cNvPicPr>
          <p:nvPr/>
        </p:nvPicPr>
        <p:blipFill>
          <a:blip r:embed="rId4" cstate="print">
            <a:clrChange>
              <a:clrFrom>
                <a:srgbClr val="FFFEFF"/>
              </a:clrFrom>
              <a:clrTo>
                <a:srgbClr val="FFFEFF">
                  <a:alpha val="0"/>
                </a:srgbClr>
              </a:clrTo>
            </a:clrChange>
            <a:duotone>
              <a:schemeClr val="accent4">
                <a:shade val="45000"/>
                <a:satMod val="135000"/>
              </a:schemeClr>
              <a:prstClr val="white"/>
            </a:duotone>
            <a:extLst/>
          </a:blip>
          <a:stretch>
            <a:fillRect/>
          </a:stretch>
        </p:blipFill>
        <p:spPr>
          <a:xfrm rot="863217">
            <a:off x="7711065" y="5365763"/>
            <a:ext cx="1262316" cy="1292134"/>
          </a:xfrm>
          <a:prstGeom prst="rect">
            <a:avLst/>
          </a:prstGeom>
        </p:spPr>
      </p:pic>
      <p:sp>
        <p:nvSpPr>
          <p:cNvPr id="2" name="文字版面配置區 1"/>
          <p:cNvSpPr>
            <a:spLocks noGrp="1"/>
          </p:cNvSpPr>
          <p:nvPr>
            <p:ph type="body" sz="quarter" idx="12"/>
          </p:nvPr>
        </p:nvSpPr>
        <p:spPr/>
        <p:txBody>
          <a:bodyPr/>
          <a:lstStyle/>
          <a:p>
            <a:endParaRPr lang="zh-TW" altLang="en-US" dirty="0"/>
          </a:p>
        </p:txBody>
      </p:sp>
    </p:spTree>
    <p:extLst>
      <p:ext uri="{BB962C8B-B14F-4D97-AF65-F5344CB8AC3E}">
        <p14:creationId xmlns:p14="http://schemas.microsoft.com/office/powerpoint/2010/main" val="31846915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 name="圖表 33"/>
          <p:cNvGraphicFramePr>
            <a:graphicFrameLocks/>
          </p:cNvGraphicFramePr>
          <p:nvPr>
            <p:extLst>
              <p:ext uri="{D42A27DB-BD31-4B8C-83A1-F6EECF244321}">
                <p14:modId xmlns:p14="http://schemas.microsoft.com/office/powerpoint/2010/main" val="1156002946"/>
              </p:ext>
            </p:extLst>
          </p:nvPr>
        </p:nvGraphicFramePr>
        <p:xfrm>
          <a:off x="1226344" y="3093937"/>
          <a:ext cx="6691312" cy="3359399"/>
        </p:xfrm>
        <a:graphic>
          <a:graphicData uri="http://schemas.openxmlformats.org/drawingml/2006/chart">
            <c:chart xmlns:c="http://schemas.openxmlformats.org/drawingml/2006/chart" xmlns:r="http://schemas.openxmlformats.org/officeDocument/2006/relationships" r:id="rId3"/>
          </a:graphicData>
        </a:graphic>
      </p:graphicFrame>
      <p:sp>
        <p:nvSpPr>
          <p:cNvPr id="2" name="內容版面配置區 1"/>
          <p:cNvSpPr>
            <a:spLocks noGrp="1"/>
          </p:cNvSpPr>
          <p:nvPr>
            <p:ph idx="1"/>
          </p:nvPr>
        </p:nvSpPr>
        <p:spPr/>
        <p:txBody>
          <a:bodyPr>
            <a:normAutofit/>
          </a:bodyPr>
          <a:lstStyle/>
          <a:p>
            <a:r>
              <a:rPr lang="en-US" altLang="zh-TW" dirty="0"/>
              <a:t>High MPKI applications can be switched to the dependable low-power mode for energy saving</a:t>
            </a:r>
          </a:p>
          <a:p>
            <a:pPr lvl="1"/>
            <a:r>
              <a:rPr lang="en-US" altLang="zh-TW" dirty="0"/>
              <a:t>Not sensitive to the CPU core frequency</a:t>
            </a:r>
          </a:p>
          <a:p>
            <a:pPr lvl="1"/>
            <a:r>
              <a:rPr lang="en-US" altLang="zh-TW" dirty="0"/>
              <a:t>Low cache utilization, i.e. low data locality</a:t>
            </a:r>
          </a:p>
          <a:p>
            <a:endParaRPr lang="en-US" altLang="zh-TW" dirty="0"/>
          </a:p>
        </p:txBody>
      </p:sp>
      <p:sp>
        <p:nvSpPr>
          <p:cNvPr id="8" name="文字方塊 7"/>
          <p:cNvSpPr txBox="1"/>
          <p:nvPr/>
        </p:nvSpPr>
        <p:spPr>
          <a:xfrm>
            <a:off x="3533835" y="4454918"/>
            <a:ext cx="1466299" cy="646331"/>
          </a:xfrm>
          <a:prstGeom prst="rect">
            <a:avLst/>
          </a:prstGeom>
          <a:noFill/>
        </p:spPr>
        <p:txBody>
          <a:bodyPr wrap="none" rtlCol="0">
            <a:spAutoFit/>
          </a:bodyPr>
          <a:lstStyle/>
          <a:p>
            <a:r>
              <a:rPr lang="en-US" altLang="zh-TW" b="1" dirty="0"/>
              <a:t>Performance </a:t>
            </a:r>
            <a:br>
              <a:rPr lang="en-US" altLang="zh-TW" b="1" dirty="0"/>
            </a:br>
            <a:r>
              <a:rPr lang="en-US" altLang="zh-TW" b="1" dirty="0"/>
              <a:t>penalty</a:t>
            </a:r>
            <a:endParaRPr lang="zh-TW" altLang="en-US" b="1" dirty="0"/>
          </a:p>
        </p:txBody>
      </p:sp>
      <p:sp>
        <p:nvSpPr>
          <p:cNvPr id="3" name="標題 2"/>
          <p:cNvSpPr>
            <a:spLocks noGrp="1"/>
          </p:cNvSpPr>
          <p:nvPr>
            <p:ph type="title"/>
          </p:nvPr>
        </p:nvSpPr>
        <p:spPr/>
        <p:txBody>
          <a:bodyPr/>
          <a:lstStyle/>
          <a:p>
            <a:r>
              <a:rPr lang="en-US" altLang="zh-TW" dirty="0"/>
              <a:t>MPKI Metric</a:t>
            </a:r>
            <a:endParaRPr lang="zh-TW" altLang="en-US" dirty="0"/>
          </a:p>
        </p:txBody>
      </p:sp>
      <p:sp>
        <p:nvSpPr>
          <p:cNvPr id="4" name="日期版面配置區 3"/>
          <p:cNvSpPr>
            <a:spLocks noGrp="1"/>
          </p:cNvSpPr>
          <p:nvPr>
            <p:ph type="dt" sz="half" idx="10"/>
          </p:nvPr>
        </p:nvSpPr>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11"/>
          </p:nvPr>
        </p:nvSpPr>
        <p:spPr/>
        <p:txBody>
          <a:bodyPr/>
          <a:lstStyle/>
          <a:p>
            <a:r>
              <a:rPr lang="de-DE"/>
              <a:t>Yen-Hao Chen / National Tsing Hua University</a:t>
            </a:r>
            <a:endParaRPr lang="de-DE" dirty="0"/>
          </a:p>
        </p:txBody>
      </p:sp>
      <p:sp>
        <p:nvSpPr>
          <p:cNvPr id="6" name="投影片編號版面配置區 5"/>
          <p:cNvSpPr>
            <a:spLocks noGrp="1"/>
          </p:cNvSpPr>
          <p:nvPr>
            <p:ph type="sldNum" sz="quarter" idx="12"/>
          </p:nvPr>
        </p:nvSpPr>
        <p:spPr/>
        <p:txBody>
          <a:bodyPr/>
          <a:lstStyle/>
          <a:p>
            <a:fld id="{D1628BF6-67F0-405E-B297-68D77A67C46A}" type="slidenum">
              <a:rPr lang="de-DE" smtClean="0"/>
              <a:pPr/>
              <a:t>9</a:t>
            </a:fld>
            <a:endParaRPr lang="de-DE"/>
          </a:p>
        </p:txBody>
      </p:sp>
      <p:cxnSp>
        <p:nvCxnSpPr>
          <p:cNvPr id="10" name="直線單箭頭接點 9"/>
          <p:cNvCxnSpPr/>
          <p:nvPr/>
        </p:nvCxnSpPr>
        <p:spPr>
          <a:xfrm flipV="1">
            <a:off x="3569701" y="4036979"/>
            <a:ext cx="0" cy="1466561"/>
          </a:xfrm>
          <a:prstGeom prst="straightConnector1">
            <a:avLst/>
          </a:prstGeom>
          <a:ln w="25400">
            <a:prstDash val="soli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直線接點 13"/>
          <p:cNvCxnSpPr/>
          <p:nvPr/>
        </p:nvCxnSpPr>
        <p:spPr>
          <a:xfrm>
            <a:off x="2166938" y="4025594"/>
            <a:ext cx="5610225" cy="0"/>
          </a:xfrm>
          <a:prstGeom prst="line">
            <a:avLst/>
          </a:prstGeom>
          <a:ln w="25400">
            <a:solidFill>
              <a:schemeClr val="accent1"/>
            </a:solidFill>
            <a:prstDash val="dash"/>
          </a:ln>
        </p:spPr>
        <p:style>
          <a:lnRef idx="1">
            <a:schemeClr val="accent1"/>
          </a:lnRef>
          <a:fillRef idx="0">
            <a:schemeClr val="accent1"/>
          </a:fillRef>
          <a:effectRef idx="0">
            <a:schemeClr val="accent1"/>
          </a:effectRef>
          <a:fontRef idx="minor">
            <a:schemeClr val="tx1"/>
          </a:fontRef>
        </p:style>
      </p:cxnSp>
      <p:grpSp>
        <p:nvGrpSpPr>
          <p:cNvPr id="37" name="群組 36"/>
          <p:cNvGrpSpPr/>
          <p:nvPr/>
        </p:nvGrpSpPr>
        <p:grpSpPr>
          <a:xfrm>
            <a:off x="2123728" y="2799173"/>
            <a:ext cx="4697543" cy="3456384"/>
            <a:chOff x="2123728" y="2799173"/>
            <a:chExt cx="4697543" cy="3456384"/>
          </a:xfrm>
        </p:grpSpPr>
        <p:sp>
          <p:nvSpPr>
            <p:cNvPr id="38" name="矩形 37"/>
            <p:cNvSpPr/>
            <p:nvPr/>
          </p:nvSpPr>
          <p:spPr>
            <a:xfrm>
              <a:off x="2123728" y="2799173"/>
              <a:ext cx="4697543" cy="3456384"/>
            </a:xfrm>
            <a:prstGeom prst="rect">
              <a:avLst/>
            </a:prstGeom>
            <a:solidFill>
              <a:schemeClr val="bg1">
                <a:alpha val="90000"/>
              </a:schemeClr>
            </a:solid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9" name="文字方塊 38"/>
            <p:cNvSpPr txBox="1"/>
            <p:nvPr/>
          </p:nvSpPr>
          <p:spPr>
            <a:xfrm>
              <a:off x="5427941" y="3279276"/>
              <a:ext cx="1393330" cy="923330"/>
            </a:xfrm>
            <a:prstGeom prst="rect">
              <a:avLst/>
            </a:prstGeom>
            <a:noFill/>
          </p:spPr>
          <p:txBody>
            <a:bodyPr wrap="none" rtlCol="0">
              <a:spAutoFit/>
            </a:bodyPr>
            <a:lstStyle/>
            <a:p>
              <a:r>
                <a:rPr lang="en-US" altLang="zh-TW" b="1" dirty="0"/>
                <a:t>Dependable </a:t>
              </a:r>
              <a:br>
                <a:rPr lang="en-US" altLang="zh-TW" b="1" dirty="0"/>
              </a:br>
              <a:r>
                <a:rPr lang="en-US" altLang="zh-TW" b="1" dirty="0"/>
                <a:t>low-power </a:t>
              </a:r>
              <a:br>
                <a:rPr lang="en-US" altLang="zh-TW" b="1" dirty="0"/>
              </a:br>
              <a:r>
                <a:rPr lang="en-US" altLang="zh-TW" b="1" dirty="0"/>
                <a:t>mode</a:t>
              </a:r>
              <a:endParaRPr lang="zh-TW" altLang="en-US" b="1" dirty="0"/>
            </a:p>
          </p:txBody>
        </p:sp>
        <p:sp>
          <p:nvSpPr>
            <p:cNvPr id="40" name="文字方塊 39"/>
            <p:cNvSpPr txBox="1"/>
            <p:nvPr/>
          </p:nvSpPr>
          <p:spPr>
            <a:xfrm>
              <a:off x="5427941" y="4638463"/>
              <a:ext cx="1311578" cy="646331"/>
            </a:xfrm>
            <a:prstGeom prst="rect">
              <a:avLst/>
            </a:prstGeom>
            <a:noFill/>
          </p:spPr>
          <p:txBody>
            <a:bodyPr wrap="none" rtlCol="0">
              <a:spAutoFit/>
            </a:bodyPr>
            <a:lstStyle/>
            <a:p>
              <a:r>
                <a:rPr lang="en-US" altLang="zh-TW" b="1" dirty="0"/>
                <a:t>High-speed </a:t>
              </a:r>
              <a:br>
                <a:rPr lang="en-US" altLang="zh-TW" b="1" dirty="0"/>
              </a:br>
              <a:r>
                <a:rPr lang="en-US" altLang="zh-TW" b="1" dirty="0"/>
                <a:t>mode</a:t>
              </a:r>
              <a:endParaRPr lang="zh-TW" altLang="en-US" b="1" dirty="0"/>
            </a:p>
          </p:txBody>
        </p:sp>
        <p:sp>
          <p:nvSpPr>
            <p:cNvPr id="41" name="文字方塊 40"/>
            <p:cNvSpPr txBox="1"/>
            <p:nvPr/>
          </p:nvSpPr>
          <p:spPr>
            <a:xfrm>
              <a:off x="2789846" y="5785431"/>
              <a:ext cx="1502334" cy="369332"/>
            </a:xfrm>
            <a:prstGeom prst="rect">
              <a:avLst/>
            </a:prstGeom>
            <a:noFill/>
          </p:spPr>
          <p:txBody>
            <a:bodyPr wrap="none" rtlCol="0">
              <a:spAutoFit/>
            </a:bodyPr>
            <a:lstStyle/>
            <a:p>
              <a:r>
                <a:rPr lang="en-US" altLang="zh-TW" b="1" dirty="0"/>
                <a:t>Normal mode</a:t>
              </a:r>
              <a:endParaRPr lang="zh-TW" altLang="en-US" b="1" dirty="0"/>
            </a:p>
          </p:txBody>
        </p:sp>
        <p:grpSp>
          <p:nvGrpSpPr>
            <p:cNvPr id="42" name="群組 41"/>
            <p:cNvGrpSpPr/>
            <p:nvPr/>
          </p:nvGrpSpPr>
          <p:grpSpPr>
            <a:xfrm>
              <a:off x="2267744" y="2870158"/>
              <a:ext cx="3201051" cy="2941920"/>
              <a:chOff x="2267744" y="2870158"/>
              <a:chExt cx="3201051" cy="2941920"/>
            </a:xfrm>
          </p:grpSpPr>
          <p:cxnSp>
            <p:nvCxnSpPr>
              <p:cNvPr id="43" name="直線單箭頭接點 42"/>
              <p:cNvCxnSpPr/>
              <p:nvPr/>
            </p:nvCxnSpPr>
            <p:spPr>
              <a:xfrm>
                <a:off x="3555501" y="4083085"/>
                <a:ext cx="0" cy="5111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線單箭頭接點 43"/>
              <p:cNvCxnSpPr/>
              <p:nvPr/>
            </p:nvCxnSpPr>
            <p:spPr>
              <a:xfrm>
                <a:off x="4820723" y="3740941"/>
                <a:ext cx="64807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直線單箭頭接點 44"/>
              <p:cNvCxnSpPr/>
              <p:nvPr/>
            </p:nvCxnSpPr>
            <p:spPr>
              <a:xfrm>
                <a:off x="4820723" y="4961629"/>
                <a:ext cx="64807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直線單箭頭接點 45"/>
              <p:cNvCxnSpPr/>
              <p:nvPr/>
            </p:nvCxnSpPr>
            <p:spPr>
              <a:xfrm>
                <a:off x="3555501" y="5300953"/>
                <a:ext cx="0" cy="5111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文字方塊 46"/>
              <p:cNvSpPr txBox="1"/>
              <p:nvPr/>
            </p:nvSpPr>
            <p:spPr>
              <a:xfrm>
                <a:off x="4773279" y="4671792"/>
                <a:ext cx="607218" cy="369332"/>
              </a:xfrm>
              <a:prstGeom prst="rect">
                <a:avLst/>
              </a:prstGeom>
              <a:noFill/>
            </p:spPr>
            <p:txBody>
              <a:bodyPr wrap="none" rtlCol="0">
                <a:spAutoFit/>
              </a:bodyPr>
              <a:lstStyle/>
              <a:p>
                <a:r>
                  <a:rPr lang="en-US" altLang="zh-TW" dirty="0"/>
                  <a:t>True</a:t>
                </a:r>
                <a:endParaRPr lang="zh-TW" altLang="en-US" dirty="0"/>
              </a:p>
            </p:txBody>
          </p:sp>
          <p:sp>
            <p:nvSpPr>
              <p:cNvPr id="48" name="文字方塊 47"/>
              <p:cNvSpPr txBox="1"/>
              <p:nvPr/>
            </p:nvSpPr>
            <p:spPr>
              <a:xfrm>
                <a:off x="4773279" y="3442506"/>
                <a:ext cx="607218" cy="369332"/>
              </a:xfrm>
              <a:prstGeom prst="rect">
                <a:avLst/>
              </a:prstGeom>
              <a:noFill/>
            </p:spPr>
            <p:txBody>
              <a:bodyPr wrap="none" rtlCol="0">
                <a:spAutoFit/>
              </a:bodyPr>
              <a:lstStyle/>
              <a:p>
                <a:r>
                  <a:rPr lang="en-US" altLang="zh-TW" dirty="0"/>
                  <a:t>True</a:t>
                </a:r>
                <a:endParaRPr lang="zh-TW" altLang="en-US" dirty="0"/>
              </a:p>
            </p:txBody>
          </p:sp>
          <p:sp>
            <p:nvSpPr>
              <p:cNvPr id="49" name="文字方塊 48"/>
              <p:cNvSpPr txBox="1"/>
              <p:nvPr/>
            </p:nvSpPr>
            <p:spPr>
              <a:xfrm>
                <a:off x="3495893" y="4006489"/>
                <a:ext cx="660887" cy="369332"/>
              </a:xfrm>
              <a:prstGeom prst="rect">
                <a:avLst/>
              </a:prstGeom>
              <a:noFill/>
            </p:spPr>
            <p:txBody>
              <a:bodyPr wrap="none" rtlCol="0">
                <a:spAutoFit/>
              </a:bodyPr>
              <a:lstStyle/>
              <a:p>
                <a:r>
                  <a:rPr lang="en-US" altLang="zh-TW" dirty="0"/>
                  <a:t>False</a:t>
                </a:r>
                <a:endParaRPr lang="zh-TW" altLang="en-US" dirty="0"/>
              </a:p>
            </p:txBody>
          </p:sp>
          <p:sp>
            <p:nvSpPr>
              <p:cNvPr id="50" name="文字方塊 49"/>
              <p:cNvSpPr txBox="1"/>
              <p:nvPr/>
            </p:nvSpPr>
            <p:spPr>
              <a:xfrm>
                <a:off x="3495892" y="5244146"/>
                <a:ext cx="660887" cy="369332"/>
              </a:xfrm>
              <a:prstGeom prst="rect">
                <a:avLst/>
              </a:prstGeom>
              <a:noFill/>
            </p:spPr>
            <p:txBody>
              <a:bodyPr wrap="none" rtlCol="0">
                <a:spAutoFit/>
              </a:bodyPr>
              <a:lstStyle/>
              <a:p>
                <a:r>
                  <a:rPr lang="en-US" altLang="zh-TW" dirty="0"/>
                  <a:t>False</a:t>
                </a:r>
                <a:endParaRPr lang="zh-TW" altLang="en-US" dirty="0"/>
              </a:p>
            </p:txBody>
          </p:sp>
          <p:grpSp>
            <p:nvGrpSpPr>
              <p:cNvPr id="51" name="群組 50"/>
              <p:cNvGrpSpPr/>
              <p:nvPr/>
            </p:nvGrpSpPr>
            <p:grpSpPr>
              <a:xfrm>
                <a:off x="2267744" y="3387383"/>
                <a:ext cx="2563834" cy="695702"/>
                <a:chOff x="6904710" y="1797194"/>
                <a:chExt cx="2563834" cy="695702"/>
              </a:xfrm>
            </p:grpSpPr>
            <p:sp>
              <p:nvSpPr>
                <p:cNvPr id="56" name="流程圖: 決策 55"/>
                <p:cNvSpPr/>
                <p:nvPr/>
              </p:nvSpPr>
              <p:spPr>
                <a:xfrm>
                  <a:off x="6904710" y="1797194"/>
                  <a:ext cx="2563834" cy="695702"/>
                </a:xfrm>
                <a:prstGeom prst="flowChartDecision">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b="1" dirty="0">
                    <a:solidFill>
                      <a:schemeClr val="tx1"/>
                    </a:solidFill>
                  </a:endParaRPr>
                </a:p>
              </p:txBody>
            </p:sp>
            <p:sp>
              <p:nvSpPr>
                <p:cNvPr id="80" name="文字方塊 79"/>
                <p:cNvSpPr txBox="1"/>
                <p:nvPr/>
              </p:nvSpPr>
              <p:spPr>
                <a:xfrm>
                  <a:off x="7236296" y="1960379"/>
                  <a:ext cx="1868460" cy="369332"/>
                </a:xfrm>
                <a:prstGeom prst="rect">
                  <a:avLst/>
                </a:prstGeom>
                <a:noFill/>
              </p:spPr>
              <p:txBody>
                <a:bodyPr wrap="none" rtlCol="0">
                  <a:spAutoFit/>
                </a:bodyPr>
                <a:lstStyle/>
                <a:p>
                  <a:r>
                    <a:rPr lang="en-US" altLang="zh-TW" b="1" dirty="0"/>
                    <a:t>MPKI &gt; Threshold</a:t>
                  </a:r>
                  <a:endParaRPr lang="zh-TW" altLang="en-US" b="1" dirty="0"/>
                </a:p>
              </p:txBody>
            </p:sp>
          </p:grpSp>
          <p:grpSp>
            <p:nvGrpSpPr>
              <p:cNvPr id="52" name="群組 51"/>
              <p:cNvGrpSpPr/>
              <p:nvPr/>
            </p:nvGrpSpPr>
            <p:grpSpPr>
              <a:xfrm>
                <a:off x="2267744" y="4605251"/>
                <a:ext cx="2563834" cy="695702"/>
                <a:chOff x="6904710" y="1797194"/>
                <a:chExt cx="2563834" cy="695702"/>
              </a:xfrm>
            </p:grpSpPr>
            <p:sp>
              <p:nvSpPr>
                <p:cNvPr id="54" name="流程圖: 決策 53"/>
                <p:cNvSpPr/>
                <p:nvPr/>
              </p:nvSpPr>
              <p:spPr>
                <a:xfrm>
                  <a:off x="6904710" y="1797194"/>
                  <a:ext cx="2563834" cy="695702"/>
                </a:xfrm>
                <a:prstGeom prst="flowChartDecision">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b="1" dirty="0">
                    <a:solidFill>
                      <a:schemeClr val="tx1"/>
                    </a:solidFill>
                  </a:endParaRPr>
                </a:p>
              </p:txBody>
            </p:sp>
            <p:sp>
              <p:nvSpPr>
                <p:cNvPr id="55" name="文字方塊 54"/>
                <p:cNvSpPr txBox="1"/>
                <p:nvPr/>
              </p:nvSpPr>
              <p:spPr>
                <a:xfrm>
                  <a:off x="7144851" y="1960379"/>
                  <a:ext cx="2072747" cy="369332"/>
                </a:xfrm>
                <a:prstGeom prst="rect">
                  <a:avLst/>
                </a:prstGeom>
                <a:noFill/>
              </p:spPr>
              <p:txBody>
                <a:bodyPr wrap="none" rtlCol="0">
                  <a:spAutoFit/>
                </a:bodyPr>
                <a:lstStyle/>
                <a:p>
                  <a:r>
                    <a:rPr lang="en-US" altLang="zh-TW" b="1" dirty="0"/>
                    <a:t>Overhead cycles &lt; 0</a:t>
                  </a:r>
                  <a:endParaRPr lang="zh-TW" altLang="en-US" b="1" dirty="0"/>
                </a:p>
              </p:txBody>
            </p:sp>
          </p:grpSp>
          <p:cxnSp>
            <p:nvCxnSpPr>
              <p:cNvPr id="53" name="直線單箭頭接點 52"/>
              <p:cNvCxnSpPr/>
              <p:nvPr/>
            </p:nvCxnSpPr>
            <p:spPr>
              <a:xfrm>
                <a:off x="3555501" y="2870158"/>
                <a:ext cx="0" cy="5111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81" name="矩形 80"/>
          <p:cNvSpPr/>
          <p:nvPr/>
        </p:nvSpPr>
        <p:spPr>
          <a:xfrm>
            <a:off x="2182151" y="3093641"/>
            <a:ext cx="4557367" cy="127605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2" name="矩形 81"/>
          <p:cNvSpPr/>
          <p:nvPr/>
        </p:nvSpPr>
        <p:spPr>
          <a:xfrm>
            <a:off x="2182151" y="4369692"/>
            <a:ext cx="4557367" cy="178507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732352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1" fill="hold" grpId="0" nodeType="clickEffect">
                                  <p:stCondLst>
                                    <p:cond delay="0"/>
                                  </p:stCondLst>
                                  <p:childTnLst>
                                    <p:anim calcmode="lin" valueType="num">
                                      <p:cBhvr additive="base">
                                        <p:cTn id="6" dur="500"/>
                                        <p:tgtEl>
                                          <p:spTgt spid="81"/>
                                        </p:tgtEl>
                                        <p:attrNameLst>
                                          <p:attrName>ppt_x</p:attrName>
                                        </p:attrNameLst>
                                      </p:cBhvr>
                                      <p:tavLst>
                                        <p:tav tm="0">
                                          <p:val>
                                            <p:strVal val="ppt_x"/>
                                          </p:val>
                                        </p:tav>
                                        <p:tav tm="100000">
                                          <p:val>
                                            <p:strVal val="ppt_x"/>
                                          </p:val>
                                        </p:tav>
                                      </p:tavLst>
                                    </p:anim>
                                    <p:anim calcmode="lin" valueType="num">
                                      <p:cBhvr additive="base">
                                        <p:cTn id="7" dur="500"/>
                                        <p:tgtEl>
                                          <p:spTgt spid="81"/>
                                        </p:tgtEl>
                                        <p:attrNameLst>
                                          <p:attrName>ppt_y</p:attrName>
                                        </p:attrNameLst>
                                      </p:cBhvr>
                                      <p:tavLst>
                                        <p:tav tm="0">
                                          <p:val>
                                            <p:strVal val="ppt_y"/>
                                          </p:val>
                                        </p:tav>
                                        <p:tav tm="100000">
                                          <p:val>
                                            <p:strVal val="0-ppt_h/2"/>
                                          </p:val>
                                        </p:tav>
                                      </p:tavLst>
                                    </p:anim>
                                    <p:set>
                                      <p:cBhvr>
                                        <p:cTn id="8" dur="1" fill="hold">
                                          <p:stCondLst>
                                            <p:cond delay="499"/>
                                          </p:stCondLst>
                                        </p:cTn>
                                        <p:tgtEl>
                                          <p:spTgt spid="81"/>
                                        </p:tgtEl>
                                        <p:attrNameLst>
                                          <p:attrName>style.visibility</p:attrName>
                                        </p:attrNameLst>
                                      </p:cBhvr>
                                      <p:to>
                                        <p:strVal val="hidden"/>
                                      </p:to>
                                    </p:set>
                                  </p:childTnLst>
                                </p:cTn>
                              </p:par>
                              <p:par>
                                <p:cTn id="9" presetID="2" presetClass="exit" presetSubtype="1" fill="hold" nodeType="withEffect">
                                  <p:stCondLst>
                                    <p:cond delay="0"/>
                                  </p:stCondLst>
                                  <p:childTnLst>
                                    <p:anim calcmode="lin" valueType="num">
                                      <p:cBhvr additive="base">
                                        <p:cTn id="10" dur="500"/>
                                        <p:tgtEl>
                                          <p:spTgt spid="37"/>
                                        </p:tgtEl>
                                        <p:attrNameLst>
                                          <p:attrName>ppt_x</p:attrName>
                                        </p:attrNameLst>
                                      </p:cBhvr>
                                      <p:tavLst>
                                        <p:tav tm="0">
                                          <p:val>
                                            <p:strVal val="ppt_x"/>
                                          </p:val>
                                        </p:tav>
                                        <p:tav tm="100000">
                                          <p:val>
                                            <p:strVal val="ppt_x"/>
                                          </p:val>
                                        </p:tav>
                                      </p:tavLst>
                                    </p:anim>
                                    <p:anim calcmode="lin" valueType="num">
                                      <p:cBhvr additive="base">
                                        <p:cTn id="11" dur="500"/>
                                        <p:tgtEl>
                                          <p:spTgt spid="37"/>
                                        </p:tgtEl>
                                        <p:attrNameLst>
                                          <p:attrName>ppt_y</p:attrName>
                                        </p:attrNameLst>
                                      </p:cBhvr>
                                      <p:tavLst>
                                        <p:tav tm="0">
                                          <p:val>
                                            <p:strVal val="ppt_y"/>
                                          </p:val>
                                        </p:tav>
                                        <p:tav tm="100000">
                                          <p:val>
                                            <p:strVal val="0-ppt_h/2"/>
                                          </p:val>
                                        </p:tav>
                                      </p:tavLst>
                                    </p:anim>
                                    <p:set>
                                      <p:cBhvr>
                                        <p:cTn id="12" dur="1" fill="hold">
                                          <p:stCondLst>
                                            <p:cond delay="499"/>
                                          </p:stCondLst>
                                        </p:cTn>
                                        <p:tgtEl>
                                          <p:spTgt spid="3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par>
                                <p:cTn id="18" presetID="22" presetClass="entr" presetSubtype="1"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up)">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nodeType="clickEffect">
                                  <p:stCondLst>
                                    <p:cond delay="0"/>
                                  </p:stCondLst>
                                  <p:childTnLst>
                                    <p:set>
                                      <p:cBhvr>
                                        <p:cTn id="24" dur="1" fill="hold">
                                          <p:stCondLst>
                                            <p:cond delay="0"/>
                                          </p:stCondLst>
                                        </p:cTn>
                                        <p:tgtEl>
                                          <p:spTgt spid="37"/>
                                        </p:tgtEl>
                                        <p:attrNameLst>
                                          <p:attrName>style.visibility</p:attrName>
                                        </p:attrNameLst>
                                      </p:cBhvr>
                                      <p:to>
                                        <p:strVal val="visible"/>
                                      </p:to>
                                    </p:set>
                                    <p:anim calcmode="lin" valueType="num">
                                      <p:cBhvr additive="base">
                                        <p:cTn id="25" dur="500" fill="hold"/>
                                        <p:tgtEl>
                                          <p:spTgt spid="37"/>
                                        </p:tgtEl>
                                        <p:attrNameLst>
                                          <p:attrName>ppt_x</p:attrName>
                                        </p:attrNameLst>
                                      </p:cBhvr>
                                      <p:tavLst>
                                        <p:tav tm="0">
                                          <p:val>
                                            <p:strVal val="#ppt_x"/>
                                          </p:val>
                                        </p:tav>
                                        <p:tav tm="100000">
                                          <p:val>
                                            <p:strVal val="#ppt_x"/>
                                          </p:val>
                                        </p:tav>
                                      </p:tavLst>
                                    </p:anim>
                                    <p:anim calcmode="lin" valueType="num">
                                      <p:cBhvr additive="base">
                                        <p:cTn id="26" dur="500" fill="hold"/>
                                        <p:tgtEl>
                                          <p:spTgt spid="37"/>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82"/>
                                        </p:tgtEl>
                                        <p:attrNameLst>
                                          <p:attrName>style.visibility</p:attrName>
                                        </p:attrNameLst>
                                      </p:cBhvr>
                                      <p:to>
                                        <p:strVal val="visible"/>
                                      </p:to>
                                    </p:set>
                                    <p:animEffect transition="in" filter="fade">
                                      <p:cBhvr>
                                        <p:cTn id="31"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1" grpId="0" animBg="1"/>
      <p:bldP spid="8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內容版面配置區 1"/>
              <p:cNvSpPr>
                <a:spLocks noGrp="1"/>
              </p:cNvSpPr>
              <p:nvPr>
                <p:ph idx="1"/>
              </p:nvPr>
            </p:nvSpPr>
            <p:spPr>
              <a:xfrm>
                <a:off x="457200" y="1196752"/>
                <a:ext cx="8229600" cy="5524723"/>
              </a:xfrm>
            </p:spPr>
            <p:txBody>
              <a:bodyPr>
                <a:normAutofit/>
              </a:bodyPr>
              <a:lstStyle/>
              <a:p>
                <a:r>
                  <a:rPr lang="en-US" altLang="zh-TW" dirty="0"/>
                  <a:t>Cycle differences of normal and high-speed modes</a:t>
                </a:r>
                <a:r>
                  <a:rPr lang="en-US" altLang="zh-TW" b="0" i="1" dirty="0">
                    <a:latin typeface="Cambria Math" panose="02040503050406030204" pitchFamily="18" charset="0"/>
                  </a:rPr>
                  <a:t/>
                </a:r>
                <a:br>
                  <a:rPr lang="en-US" altLang="zh-TW" b="0" i="1" dirty="0">
                    <a:latin typeface="Cambria Math" panose="02040503050406030204" pitchFamily="18" charset="0"/>
                  </a:rPr>
                </a:br>
                <a14:m>
                  <m:oMath xmlns:m="http://schemas.openxmlformats.org/officeDocument/2006/math">
                    <m:r>
                      <a:rPr lang="en-US" altLang="zh-TW" b="0" i="1">
                        <a:latin typeface="Cambria Math" panose="02040503050406030204" pitchFamily="18" charset="0"/>
                      </a:rPr>
                      <m:t>𝑂𝑣𝑒𝑟h𝑒𝑎𝑑</m:t>
                    </m:r>
                    <m:r>
                      <a:rPr lang="en-US" altLang="zh-TW" b="0" i="1">
                        <a:latin typeface="Cambria Math" panose="02040503050406030204" pitchFamily="18" charset="0"/>
                      </a:rPr>
                      <m:t> </m:t>
                    </m:r>
                    <m:r>
                      <a:rPr lang="en-US" altLang="zh-TW" b="0" i="1">
                        <a:latin typeface="Cambria Math" panose="02040503050406030204" pitchFamily="18" charset="0"/>
                      </a:rPr>
                      <m:t>𝑐𝑦𝑐𝑙𝑒𝑠</m:t>
                    </m:r>
                    <m:r>
                      <a:rPr lang="en-US" altLang="zh-TW" b="0" i="1">
                        <a:latin typeface="Cambria Math" panose="02040503050406030204" pitchFamily="18" charset="0"/>
                      </a:rPr>
                      <m:t>=</m:t>
                    </m:r>
                    <m:r>
                      <a:rPr lang="en-US" altLang="zh-TW" b="0" i="1">
                        <a:latin typeface="Cambria Math" panose="02040503050406030204" pitchFamily="18" charset="0"/>
                      </a:rPr>
                      <m:t>𝐶𝑦𝑐𝑙</m:t>
                    </m:r>
                    <m:sSub>
                      <m:sSubPr>
                        <m:ctrlPr>
                          <a:rPr lang="en-US" altLang="zh-TW" b="0" i="1">
                            <a:latin typeface="Cambria Math" panose="02040503050406030204" pitchFamily="18" charset="0"/>
                          </a:rPr>
                        </m:ctrlPr>
                      </m:sSubPr>
                      <m:e>
                        <m:r>
                          <a:rPr lang="en-US" altLang="zh-TW" b="0" i="1">
                            <a:latin typeface="Cambria Math" panose="02040503050406030204" pitchFamily="18" charset="0"/>
                          </a:rPr>
                          <m:t>𝑒</m:t>
                        </m:r>
                      </m:e>
                      <m:sub>
                        <m:r>
                          <a:rPr lang="en-US" altLang="zh-TW" b="0" i="1">
                            <a:latin typeface="Cambria Math" panose="02040503050406030204" pitchFamily="18" charset="0"/>
                          </a:rPr>
                          <m:t>𝑐𝑜𝑠𝑡</m:t>
                        </m:r>
                      </m:sub>
                    </m:sSub>
                    <m:r>
                      <a:rPr lang="en-US" altLang="zh-TW" b="0" i="1">
                        <a:latin typeface="Cambria Math" panose="02040503050406030204" pitchFamily="18" charset="0"/>
                      </a:rPr>
                      <m:t>−</m:t>
                    </m:r>
                    <m:sSub>
                      <m:sSubPr>
                        <m:ctrlPr>
                          <a:rPr lang="en-US" altLang="zh-TW" b="0" i="1">
                            <a:latin typeface="Cambria Math" panose="02040503050406030204" pitchFamily="18" charset="0"/>
                          </a:rPr>
                        </m:ctrlPr>
                      </m:sSubPr>
                      <m:e>
                        <m:r>
                          <a:rPr lang="en-US" altLang="zh-TW" b="0" i="1">
                            <a:latin typeface="Cambria Math" panose="02040503050406030204" pitchFamily="18" charset="0"/>
                          </a:rPr>
                          <m:t>𝐶𝑦𝑐𝑙𝑒</m:t>
                        </m:r>
                      </m:e>
                      <m:sub>
                        <m:r>
                          <a:rPr lang="en-US" altLang="zh-TW" b="0" i="1">
                            <a:latin typeface="Cambria Math" panose="02040503050406030204" pitchFamily="18" charset="0"/>
                          </a:rPr>
                          <m:t>𝑏𝑒𝑛𝑒𝑓𝑖𝑡</m:t>
                        </m:r>
                      </m:sub>
                    </m:sSub>
                  </m:oMath>
                </a14:m>
                <a:endParaRPr lang="en-US" altLang="zh-TW" b="0" dirty="0">
                  <a:latin typeface="Cambria Math" panose="02040503050406030204" pitchFamily="18" charset="0"/>
                </a:endParaRPr>
              </a:p>
              <a:p>
                <a:pPr lvl="3"/>
                <a:endParaRPr lang="en-US" altLang="zh-TW" sz="1200" b="0" dirty="0">
                  <a:latin typeface="Cambria Math" panose="02040503050406030204" pitchFamily="18" charset="0"/>
                </a:endParaRPr>
              </a:p>
              <a:p>
                <a:pPr lvl="1"/>
                <a14:m>
                  <m:oMath xmlns:m="http://schemas.openxmlformats.org/officeDocument/2006/math">
                    <m:r>
                      <a:rPr lang="en-US" altLang="zh-TW" i="1">
                        <a:latin typeface="Cambria Math" panose="02040503050406030204" pitchFamily="18" charset="0"/>
                      </a:rPr>
                      <m:t>𝐶𝑦𝑐𝑙</m:t>
                    </m:r>
                    <m:sSub>
                      <m:sSubPr>
                        <m:ctrlPr>
                          <a:rPr lang="en-US" altLang="zh-TW" i="1">
                            <a:latin typeface="Cambria Math" panose="02040503050406030204" pitchFamily="18" charset="0"/>
                          </a:rPr>
                        </m:ctrlPr>
                      </m:sSubPr>
                      <m:e>
                        <m:r>
                          <a:rPr lang="en-US" altLang="zh-TW" i="1">
                            <a:latin typeface="Cambria Math" panose="02040503050406030204" pitchFamily="18" charset="0"/>
                          </a:rPr>
                          <m:t>𝑒</m:t>
                        </m:r>
                      </m:e>
                      <m:sub>
                        <m:r>
                          <a:rPr lang="en-US" altLang="zh-TW" i="1">
                            <a:latin typeface="Cambria Math" panose="02040503050406030204" pitchFamily="18" charset="0"/>
                          </a:rPr>
                          <m:t>𝑐𝑜𝑠𝑡</m:t>
                        </m:r>
                      </m:sub>
                    </m:sSub>
                  </m:oMath>
                </a14:m>
                <a:endParaRPr lang="en-US" altLang="zh-TW" dirty="0"/>
              </a:p>
              <a:p>
                <a:pPr lvl="2"/>
                <a:r>
                  <a:rPr lang="en-US" altLang="zh-TW" dirty="0"/>
                  <a:t>Additional cycles caused by capacity loss</a:t>
                </a:r>
                <a:r>
                  <a:rPr lang="en-US" altLang="zh-TW" b="0" i="1" dirty="0">
                    <a:latin typeface="Cambria Math" panose="02040503050406030204" pitchFamily="18" charset="0"/>
                  </a:rPr>
                  <a:t/>
                </a:r>
                <a:br>
                  <a:rPr lang="en-US" altLang="zh-TW" b="0" i="1" dirty="0">
                    <a:latin typeface="Cambria Math" panose="02040503050406030204" pitchFamily="18" charset="0"/>
                  </a:rPr>
                </a:br>
                <a14:m>
                  <m:oMath xmlns:m="http://schemas.openxmlformats.org/officeDocument/2006/math">
                    <m:r>
                      <a:rPr lang="en-US" altLang="zh-TW" b="0" i="1">
                        <a:latin typeface="Cambria Math" panose="02040503050406030204" pitchFamily="18" charset="0"/>
                      </a:rPr>
                      <m:t>𝐶𝑦𝑐𝑙</m:t>
                    </m:r>
                    <m:sSub>
                      <m:sSubPr>
                        <m:ctrlPr>
                          <a:rPr lang="en-US" altLang="zh-TW" i="1">
                            <a:latin typeface="Cambria Math" panose="02040503050406030204" pitchFamily="18" charset="0"/>
                          </a:rPr>
                        </m:ctrlPr>
                      </m:sSubPr>
                      <m:e>
                        <m:r>
                          <a:rPr lang="en-US" altLang="zh-TW" b="0" i="1">
                            <a:latin typeface="Cambria Math" panose="02040503050406030204" pitchFamily="18" charset="0"/>
                          </a:rPr>
                          <m:t>𝑒</m:t>
                        </m:r>
                      </m:e>
                      <m:sub>
                        <m:r>
                          <a:rPr lang="en-US" altLang="zh-TW" b="0" i="1">
                            <a:latin typeface="Cambria Math" panose="02040503050406030204" pitchFamily="18" charset="0"/>
                          </a:rPr>
                          <m:t>𝑐𝑜𝑠𝑡</m:t>
                        </m:r>
                      </m:sub>
                    </m:sSub>
                    <m:r>
                      <a:rPr lang="en-US" altLang="zh-TW" b="0" i="1">
                        <a:latin typeface="Cambria Math" panose="02040503050406030204" pitchFamily="18" charset="0"/>
                      </a:rPr>
                      <m:t>=</m:t>
                    </m:r>
                    <m:r>
                      <a:rPr lang="en-US" altLang="zh-TW" b="0" i="1">
                        <a:latin typeface="Cambria Math" panose="02040503050406030204" pitchFamily="18" charset="0"/>
                      </a:rPr>
                      <m:t>𝛥</m:t>
                    </m:r>
                    <m:r>
                      <a:rPr lang="en-US" altLang="zh-TW" b="0" i="1">
                        <a:latin typeface="Cambria Math" panose="02040503050406030204" pitchFamily="18" charset="0"/>
                      </a:rPr>
                      <m:t>𝑚𝑖𝑠𝑠</m:t>
                    </m:r>
                    <m:r>
                      <m:rPr>
                        <m:lit/>
                      </m:rPr>
                      <a:rPr lang="en-US" altLang="zh-TW" b="0" i="1">
                        <a:latin typeface="Cambria Math" panose="02040503050406030204" pitchFamily="18" charset="0"/>
                      </a:rPr>
                      <m:t>_</m:t>
                    </m:r>
                    <m:r>
                      <a:rPr lang="en-US" altLang="zh-TW" b="0" i="1">
                        <a:latin typeface="Cambria Math" panose="02040503050406030204" pitchFamily="18" charset="0"/>
                      </a:rPr>
                      <m:t>𝑐𝑜𝑢𝑛𝑡</m:t>
                    </m:r>
                    <m:r>
                      <a:rPr lang="en-US" altLang="zh-TW" b="0" i="1">
                        <a:latin typeface="Cambria Math" panose="02040503050406030204" pitchFamily="18" charset="0"/>
                      </a:rPr>
                      <m:t>×</m:t>
                    </m:r>
                    <m:r>
                      <a:rPr lang="en-US" altLang="zh-TW" b="0" i="1" smtClean="0">
                        <a:latin typeface="Cambria Math" panose="02040503050406030204" pitchFamily="18" charset="0"/>
                      </a:rPr>
                      <m:t>𝑚𝑖𝑠𝑠</m:t>
                    </m:r>
                    <m:r>
                      <m:rPr>
                        <m:lit/>
                      </m:rPr>
                      <a:rPr lang="en-US" altLang="zh-TW" b="0" i="1" smtClean="0">
                        <a:latin typeface="Cambria Math" panose="02040503050406030204" pitchFamily="18" charset="0"/>
                      </a:rPr>
                      <m:t>_</m:t>
                    </m:r>
                    <m:r>
                      <a:rPr lang="en-US" altLang="zh-TW" b="0" i="1" smtClean="0">
                        <a:latin typeface="Cambria Math" panose="02040503050406030204" pitchFamily="18" charset="0"/>
                      </a:rPr>
                      <m:t>𝑝𝑒𝑛𝑎𝑙𝑡𝑦</m:t>
                    </m:r>
                  </m:oMath>
                </a14:m>
                <a:endParaRPr lang="en-US" altLang="zh-TW" i="1" dirty="0"/>
              </a:p>
              <a:p>
                <a:pPr lvl="3"/>
                <a14:m>
                  <m:oMath xmlns:m="http://schemas.openxmlformats.org/officeDocument/2006/math">
                    <m:r>
                      <a:rPr lang="en-US" altLang="zh-TW" i="1">
                        <a:latin typeface="Cambria Math" panose="02040503050406030204" pitchFamily="18" charset="0"/>
                      </a:rPr>
                      <m:t>𝛥</m:t>
                    </m:r>
                    <m:r>
                      <a:rPr lang="en-US" altLang="zh-TW" i="1">
                        <a:latin typeface="Cambria Math" panose="02040503050406030204" pitchFamily="18" charset="0"/>
                      </a:rPr>
                      <m:t>𝑚𝑖𝑠𝑠</m:t>
                    </m:r>
                    <m:r>
                      <m:rPr>
                        <m:lit/>
                      </m:rPr>
                      <a:rPr lang="en-US" altLang="zh-TW" i="1">
                        <a:latin typeface="Cambria Math" panose="02040503050406030204" pitchFamily="18" charset="0"/>
                      </a:rPr>
                      <m:t>_</m:t>
                    </m:r>
                    <m:r>
                      <a:rPr lang="en-US" altLang="zh-TW" i="1">
                        <a:latin typeface="Cambria Math" panose="02040503050406030204" pitchFamily="18" charset="0"/>
                      </a:rPr>
                      <m:t>𝑐𝑜𝑢𝑛𝑡</m:t>
                    </m:r>
                    <m:r>
                      <a:rPr lang="en-US" altLang="zh-TW" i="1">
                        <a:latin typeface="Cambria Math" panose="02040503050406030204" pitchFamily="18" charset="0"/>
                      </a:rPr>
                      <m:t> </m:t>
                    </m:r>
                  </m:oMath>
                </a14:m>
                <a:r>
                  <a:rPr lang="en-US" altLang="zh-TW" dirty="0"/>
                  <a:t>: Additional cache misses by capacity loss</a:t>
                </a:r>
              </a:p>
              <a:p>
                <a:pPr lvl="3"/>
                <a:endParaRPr lang="en-US" altLang="zh-TW" sz="1200" i="1" dirty="0"/>
              </a:p>
              <a:p>
                <a:pPr lvl="1"/>
                <a14:m>
                  <m:oMath xmlns:m="http://schemas.openxmlformats.org/officeDocument/2006/math">
                    <m:sSub>
                      <m:sSubPr>
                        <m:ctrlPr>
                          <a:rPr lang="en-US" altLang="zh-TW" i="1">
                            <a:latin typeface="Cambria Math" panose="02040503050406030204" pitchFamily="18" charset="0"/>
                          </a:rPr>
                        </m:ctrlPr>
                      </m:sSubPr>
                      <m:e>
                        <m:r>
                          <a:rPr lang="en-US" altLang="zh-TW" i="1">
                            <a:latin typeface="Cambria Math" panose="02040503050406030204" pitchFamily="18" charset="0"/>
                          </a:rPr>
                          <m:t>𝐶𝑦𝑐𝑙𝑒</m:t>
                        </m:r>
                      </m:e>
                      <m:sub>
                        <m:r>
                          <a:rPr lang="en-US" altLang="zh-TW" i="1">
                            <a:latin typeface="Cambria Math" panose="02040503050406030204" pitchFamily="18" charset="0"/>
                          </a:rPr>
                          <m:t>𝑏𝑒𝑛𝑒𝑓𝑖𝑡</m:t>
                        </m:r>
                      </m:sub>
                    </m:sSub>
                  </m:oMath>
                </a14:m>
                <a:endParaRPr lang="en-US" altLang="zh-TW" dirty="0"/>
              </a:p>
              <a:p>
                <a:pPr lvl="2"/>
                <a:r>
                  <a:rPr lang="en-US" altLang="zh-TW" dirty="0"/>
                  <a:t>Reduced cycles in high-speed mode</a:t>
                </a:r>
                <a:r>
                  <a:rPr lang="en-US" altLang="zh-TW" i="1" dirty="0">
                    <a:latin typeface="Cambria Math" panose="02040503050406030204" pitchFamily="18" charset="0"/>
                  </a:rPr>
                  <a:t/>
                </a:r>
                <a:br>
                  <a:rPr lang="en-US" altLang="zh-TW" i="1" dirty="0">
                    <a:latin typeface="Cambria Math" panose="02040503050406030204" pitchFamily="18" charset="0"/>
                  </a:rPr>
                </a:br>
                <a14:m>
                  <m:oMath xmlns:m="http://schemas.openxmlformats.org/officeDocument/2006/math">
                    <m:sSub>
                      <m:sSubPr>
                        <m:ctrlPr>
                          <a:rPr lang="en-US" altLang="zh-TW" i="1">
                            <a:latin typeface="Cambria Math" panose="02040503050406030204" pitchFamily="18" charset="0"/>
                          </a:rPr>
                        </m:ctrlPr>
                      </m:sSubPr>
                      <m:e>
                        <m:r>
                          <a:rPr lang="en-US" altLang="zh-TW" b="0" i="1">
                            <a:latin typeface="Cambria Math" panose="02040503050406030204" pitchFamily="18" charset="0"/>
                          </a:rPr>
                          <m:t>𝐶𝑦𝑐𝑙𝑒</m:t>
                        </m:r>
                      </m:e>
                      <m:sub>
                        <m:r>
                          <a:rPr lang="en-US" altLang="zh-TW" b="0" i="1">
                            <a:latin typeface="Cambria Math" panose="02040503050406030204" pitchFamily="18" charset="0"/>
                          </a:rPr>
                          <m:t>𝑏𝑒𝑛𝑒𝑓𝑖𝑡</m:t>
                        </m:r>
                      </m:sub>
                    </m:sSub>
                    <m:r>
                      <a:rPr lang="en-US" altLang="zh-TW" b="0" i="1">
                        <a:latin typeface="Cambria Math" panose="02040503050406030204" pitchFamily="18" charset="0"/>
                      </a:rPr>
                      <m:t>=</m:t>
                    </m:r>
                    <m:sSub>
                      <m:sSubPr>
                        <m:ctrlPr>
                          <a:rPr lang="en-US" altLang="zh-TW" i="1">
                            <a:latin typeface="Cambria Math" panose="02040503050406030204" pitchFamily="18" charset="0"/>
                          </a:rPr>
                        </m:ctrlPr>
                      </m:sSubPr>
                      <m:e>
                        <m:r>
                          <a:rPr lang="en-US" altLang="zh-TW" b="0" i="1" smtClean="0">
                            <a:latin typeface="Cambria Math" panose="02040503050406030204" pitchFamily="18" charset="0"/>
                          </a:rPr>
                          <m:t>𝑖𝑛𝑠𝑡</m:t>
                        </m:r>
                        <m:r>
                          <m:rPr>
                            <m:lit/>
                          </m:rPr>
                          <a:rPr lang="en-US" altLang="zh-TW" b="0" i="1" smtClean="0">
                            <a:latin typeface="Cambria Math" panose="02040503050406030204" pitchFamily="18" charset="0"/>
                          </a:rPr>
                          <m:t>_</m:t>
                        </m:r>
                        <m:r>
                          <a:rPr lang="en-US" altLang="zh-TW" b="0" i="1" smtClean="0">
                            <a:latin typeface="Cambria Math" panose="02040503050406030204" pitchFamily="18" charset="0"/>
                          </a:rPr>
                          <m:t>𝑐𝑜𝑢𝑛𝑡</m:t>
                        </m:r>
                      </m:e>
                      <m:sub>
                        <m:r>
                          <a:rPr lang="en-US" altLang="zh-TW" b="0" i="1" smtClean="0">
                            <a:latin typeface="Cambria Math" panose="02040503050406030204" pitchFamily="18" charset="0"/>
                          </a:rPr>
                          <m:t>𝑙𝑜𝑎𝑑</m:t>
                        </m:r>
                        <m:r>
                          <m:rPr>
                            <m:lit/>
                          </m:rPr>
                          <a:rPr lang="en-US" altLang="zh-TW" b="0" i="1" smtClean="0">
                            <a:latin typeface="Cambria Math" panose="02040503050406030204" pitchFamily="18" charset="0"/>
                          </a:rPr>
                          <m:t>/</m:t>
                        </m:r>
                        <m:r>
                          <a:rPr lang="en-US" altLang="zh-TW" b="0" i="1" smtClean="0">
                            <a:latin typeface="Cambria Math" panose="02040503050406030204" pitchFamily="18" charset="0"/>
                          </a:rPr>
                          <m:t>𝑠𝑡𝑜𝑟𝑒</m:t>
                        </m:r>
                      </m:sub>
                    </m:sSub>
                    <m:r>
                      <a:rPr lang="en-US" altLang="zh-TW" b="0" i="1">
                        <a:latin typeface="Cambria Math" panose="02040503050406030204" pitchFamily="18" charset="0"/>
                      </a:rPr>
                      <m:t>×</m:t>
                    </m:r>
                    <m:r>
                      <a:rPr lang="en-US" altLang="zh-TW" b="0" i="1">
                        <a:latin typeface="Cambria Math" panose="02040503050406030204" pitchFamily="18" charset="0"/>
                      </a:rPr>
                      <m:t>𝛥</m:t>
                    </m:r>
                    <m:r>
                      <a:rPr lang="en-US" altLang="zh-TW" i="1">
                        <a:latin typeface="Cambria Math" panose="02040503050406030204" pitchFamily="18" charset="0"/>
                      </a:rPr>
                      <m:t>𝑐𝑦𝑐𝑙𝑒</m:t>
                    </m:r>
                  </m:oMath>
                </a14:m>
                <a:endParaRPr lang="en-US" altLang="zh-TW" i="1" dirty="0"/>
              </a:p>
              <a:p>
                <a:pPr lvl="3"/>
                <a14:m>
                  <m:oMath xmlns:m="http://schemas.openxmlformats.org/officeDocument/2006/math">
                    <m:r>
                      <a:rPr lang="en-US" altLang="zh-TW" i="1">
                        <a:latin typeface="Cambria Math" panose="02040503050406030204" pitchFamily="18" charset="0"/>
                      </a:rPr>
                      <m:t>𝛥</m:t>
                    </m:r>
                    <m:r>
                      <a:rPr lang="en-US" altLang="zh-TW" i="1">
                        <a:latin typeface="Cambria Math" panose="02040503050406030204" pitchFamily="18" charset="0"/>
                      </a:rPr>
                      <m:t>𝑐𝑦𝑐𝑙𝑒</m:t>
                    </m:r>
                  </m:oMath>
                </a14:m>
                <a:r>
                  <a:rPr lang="en-US" altLang="zh-TW" dirty="0"/>
                  <a:t>: Reduced cache latency in high-speed mode</a:t>
                </a:r>
              </a:p>
              <a:p>
                <a:pPr lvl="2"/>
                <a:endParaRPr lang="en-US" altLang="zh-TW" i="1" dirty="0"/>
              </a:p>
              <a:p>
                <a:endParaRPr lang="en-US" altLang="zh-TW" dirty="0"/>
              </a:p>
              <a:p>
                <a:endParaRPr lang="zh-TW" altLang="en-US" dirty="0"/>
              </a:p>
            </p:txBody>
          </p:sp>
        </mc:Choice>
        <mc:Fallback xmlns="">
          <p:sp>
            <p:nvSpPr>
              <p:cNvPr id="2" name="內容版面配置區 1"/>
              <p:cNvSpPr>
                <a:spLocks noGrp="1" noRot="1" noChangeAspect="1" noMove="1" noResize="1" noEditPoints="1" noAdjustHandles="1" noChangeArrowheads="1" noChangeShapeType="1" noTextEdit="1"/>
              </p:cNvSpPr>
              <p:nvPr>
                <p:ph idx="1"/>
              </p:nvPr>
            </p:nvSpPr>
            <p:spPr>
              <a:xfrm>
                <a:off x="457200" y="1196752"/>
                <a:ext cx="8229600" cy="5524723"/>
              </a:xfrm>
              <a:blipFill rotWithShape="0">
                <a:blip r:embed="rId3"/>
                <a:stretch>
                  <a:fillRect l="-1556" t="-1103"/>
                </a:stretch>
              </a:blipFill>
            </p:spPr>
            <p:txBody>
              <a:bodyPr/>
              <a:lstStyle/>
              <a:p>
                <a:r>
                  <a:rPr lang="zh-TW" altLang="en-US">
                    <a:noFill/>
                  </a:rPr>
                  <a:t> </a:t>
                </a:r>
              </a:p>
            </p:txBody>
          </p:sp>
        </mc:Fallback>
      </mc:AlternateContent>
      <p:sp>
        <p:nvSpPr>
          <p:cNvPr id="3" name="標題 2"/>
          <p:cNvSpPr>
            <a:spLocks noGrp="1"/>
          </p:cNvSpPr>
          <p:nvPr>
            <p:ph type="title"/>
          </p:nvPr>
        </p:nvSpPr>
        <p:spPr/>
        <p:txBody>
          <a:bodyPr/>
          <a:lstStyle/>
          <a:p>
            <a:r>
              <a:rPr lang="en-US" altLang="zh-TW" dirty="0"/>
              <a:t>Overhead Cycles Metric</a:t>
            </a:r>
            <a:endParaRPr lang="zh-TW" altLang="en-US" dirty="0"/>
          </a:p>
        </p:txBody>
      </p:sp>
      <p:sp>
        <p:nvSpPr>
          <p:cNvPr id="4" name="日期版面配置區 3"/>
          <p:cNvSpPr>
            <a:spLocks noGrp="1"/>
          </p:cNvSpPr>
          <p:nvPr>
            <p:ph type="dt" sz="half" idx="10"/>
          </p:nvPr>
        </p:nvSpPr>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11"/>
          </p:nvPr>
        </p:nvSpPr>
        <p:spPr/>
        <p:txBody>
          <a:bodyPr/>
          <a:lstStyle/>
          <a:p>
            <a:r>
              <a:rPr lang="de-DE" dirty="0"/>
              <a:t>Yen-Hao Chen / National Tsing Hua University</a:t>
            </a:r>
          </a:p>
        </p:txBody>
      </p:sp>
      <p:sp>
        <p:nvSpPr>
          <p:cNvPr id="6" name="投影片編號版面配置區 5"/>
          <p:cNvSpPr>
            <a:spLocks noGrp="1"/>
          </p:cNvSpPr>
          <p:nvPr>
            <p:ph type="sldNum" sz="quarter" idx="12"/>
          </p:nvPr>
        </p:nvSpPr>
        <p:spPr/>
        <p:txBody>
          <a:bodyPr/>
          <a:lstStyle/>
          <a:p>
            <a:fld id="{D1628BF6-67F0-405E-B297-68D77A67C46A}" type="slidenum">
              <a:rPr lang="de-DE" smtClean="0"/>
              <a:pPr/>
              <a:t>10</a:t>
            </a:fld>
            <a:endParaRPr lang="de-DE"/>
          </a:p>
        </p:txBody>
      </p:sp>
      <p:grpSp>
        <p:nvGrpSpPr>
          <p:cNvPr id="50" name="群組 49"/>
          <p:cNvGrpSpPr/>
          <p:nvPr/>
        </p:nvGrpSpPr>
        <p:grpSpPr>
          <a:xfrm>
            <a:off x="2123728" y="2799173"/>
            <a:ext cx="4697543" cy="3456384"/>
            <a:chOff x="2123728" y="2799173"/>
            <a:chExt cx="4697543" cy="3456384"/>
          </a:xfrm>
        </p:grpSpPr>
        <p:sp>
          <p:nvSpPr>
            <p:cNvPr id="51" name="矩形 50"/>
            <p:cNvSpPr/>
            <p:nvPr/>
          </p:nvSpPr>
          <p:spPr>
            <a:xfrm>
              <a:off x="2123728" y="2799173"/>
              <a:ext cx="4697543" cy="3456384"/>
            </a:xfrm>
            <a:prstGeom prst="rect">
              <a:avLst/>
            </a:prstGeom>
            <a:solidFill>
              <a:schemeClr val="bg1">
                <a:alpha val="90000"/>
              </a:schemeClr>
            </a:solid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2" name="文字方塊 51"/>
            <p:cNvSpPr txBox="1"/>
            <p:nvPr/>
          </p:nvSpPr>
          <p:spPr>
            <a:xfrm>
              <a:off x="5427941" y="3279276"/>
              <a:ext cx="1393330" cy="923330"/>
            </a:xfrm>
            <a:prstGeom prst="rect">
              <a:avLst/>
            </a:prstGeom>
            <a:noFill/>
          </p:spPr>
          <p:txBody>
            <a:bodyPr wrap="none" rtlCol="0">
              <a:spAutoFit/>
            </a:bodyPr>
            <a:lstStyle/>
            <a:p>
              <a:r>
                <a:rPr lang="en-US" altLang="zh-TW" b="1" dirty="0"/>
                <a:t>Dependable </a:t>
              </a:r>
              <a:br>
                <a:rPr lang="en-US" altLang="zh-TW" b="1" dirty="0"/>
              </a:br>
              <a:r>
                <a:rPr lang="en-US" altLang="zh-TW" b="1" dirty="0"/>
                <a:t>low-power </a:t>
              </a:r>
              <a:br>
                <a:rPr lang="en-US" altLang="zh-TW" b="1" dirty="0"/>
              </a:br>
              <a:r>
                <a:rPr lang="en-US" altLang="zh-TW" b="1" dirty="0"/>
                <a:t>mode</a:t>
              </a:r>
              <a:endParaRPr lang="zh-TW" altLang="en-US" b="1" dirty="0"/>
            </a:p>
          </p:txBody>
        </p:sp>
        <p:sp>
          <p:nvSpPr>
            <p:cNvPr id="53" name="文字方塊 52"/>
            <p:cNvSpPr txBox="1"/>
            <p:nvPr/>
          </p:nvSpPr>
          <p:spPr>
            <a:xfrm>
              <a:off x="5427941" y="4638463"/>
              <a:ext cx="1311578" cy="646331"/>
            </a:xfrm>
            <a:prstGeom prst="rect">
              <a:avLst/>
            </a:prstGeom>
            <a:noFill/>
          </p:spPr>
          <p:txBody>
            <a:bodyPr wrap="none" rtlCol="0">
              <a:spAutoFit/>
            </a:bodyPr>
            <a:lstStyle/>
            <a:p>
              <a:r>
                <a:rPr lang="en-US" altLang="zh-TW" b="1" dirty="0"/>
                <a:t>High-speed </a:t>
              </a:r>
              <a:br>
                <a:rPr lang="en-US" altLang="zh-TW" b="1" dirty="0"/>
              </a:br>
              <a:r>
                <a:rPr lang="en-US" altLang="zh-TW" b="1" dirty="0"/>
                <a:t>mode</a:t>
              </a:r>
              <a:endParaRPr lang="zh-TW" altLang="en-US" b="1" dirty="0"/>
            </a:p>
          </p:txBody>
        </p:sp>
        <p:sp>
          <p:nvSpPr>
            <p:cNvPr id="54" name="文字方塊 53"/>
            <p:cNvSpPr txBox="1"/>
            <p:nvPr/>
          </p:nvSpPr>
          <p:spPr>
            <a:xfrm>
              <a:off x="2789846" y="5785431"/>
              <a:ext cx="1502334" cy="369332"/>
            </a:xfrm>
            <a:prstGeom prst="rect">
              <a:avLst/>
            </a:prstGeom>
            <a:noFill/>
          </p:spPr>
          <p:txBody>
            <a:bodyPr wrap="none" rtlCol="0">
              <a:spAutoFit/>
            </a:bodyPr>
            <a:lstStyle/>
            <a:p>
              <a:r>
                <a:rPr lang="en-US" altLang="zh-TW" b="1" dirty="0"/>
                <a:t>Normal mode</a:t>
              </a:r>
              <a:endParaRPr lang="zh-TW" altLang="en-US" b="1" dirty="0"/>
            </a:p>
          </p:txBody>
        </p:sp>
        <p:grpSp>
          <p:nvGrpSpPr>
            <p:cNvPr id="55" name="群組 54"/>
            <p:cNvGrpSpPr/>
            <p:nvPr/>
          </p:nvGrpSpPr>
          <p:grpSpPr>
            <a:xfrm>
              <a:off x="2267744" y="2870158"/>
              <a:ext cx="3201051" cy="2941920"/>
              <a:chOff x="2267744" y="2870158"/>
              <a:chExt cx="3201051" cy="2941920"/>
            </a:xfrm>
          </p:grpSpPr>
          <p:cxnSp>
            <p:nvCxnSpPr>
              <p:cNvPr id="56" name="直線單箭頭接點 55"/>
              <p:cNvCxnSpPr/>
              <p:nvPr/>
            </p:nvCxnSpPr>
            <p:spPr>
              <a:xfrm>
                <a:off x="3555501" y="4083085"/>
                <a:ext cx="0" cy="5111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單箭頭接點 56"/>
              <p:cNvCxnSpPr/>
              <p:nvPr/>
            </p:nvCxnSpPr>
            <p:spPr>
              <a:xfrm>
                <a:off x="4820723" y="3740941"/>
                <a:ext cx="64807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線單箭頭接點 57"/>
              <p:cNvCxnSpPr/>
              <p:nvPr/>
            </p:nvCxnSpPr>
            <p:spPr>
              <a:xfrm>
                <a:off x="4820723" y="4961629"/>
                <a:ext cx="64807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直線單箭頭接點 58"/>
              <p:cNvCxnSpPr/>
              <p:nvPr/>
            </p:nvCxnSpPr>
            <p:spPr>
              <a:xfrm>
                <a:off x="3555501" y="5300953"/>
                <a:ext cx="0" cy="5111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文字方塊 59"/>
              <p:cNvSpPr txBox="1"/>
              <p:nvPr/>
            </p:nvSpPr>
            <p:spPr>
              <a:xfrm>
                <a:off x="4773279" y="4671792"/>
                <a:ext cx="607218" cy="369332"/>
              </a:xfrm>
              <a:prstGeom prst="rect">
                <a:avLst/>
              </a:prstGeom>
              <a:noFill/>
            </p:spPr>
            <p:txBody>
              <a:bodyPr wrap="none" rtlCol="0">
                <a:spAutoFit/>
              </a:bodyPr>
              <a:lstStyle/>
              <a:p>
                <a:r>
                  <a:rPr lang="en-US" altLang="zh-TW" dirty="0"/>
                  <a:t>True</a:t>
                </a:r>
                <a:endParaRPr lang="zh-TW" altLang="en-US" dirty="0"/>
              </a:p>
            </p:txBody>
          </p:sp>
          <p:sp>
            <p:nvSpPr>
              <p:cNvPr id="61" name="文字方塊 60"/>
              <p:cNvSpPr txBox="1"/>
              <p:nvPr/>
            </p:nvSpPr>
            <p:spPr>
              <a:xfrm>
                <a:off x="4773279" y="3442506"/>
                <a:ext cx="607218" cy="369332"/>
              </a:xfrm>
              <a:prstGeom prst="rect">
                <a:avLst/>
              </a:prstGeom>
              <a:noFill/>
            </p:spPr>
            <p:txBody>
              <a:bodyPr wrap="none" rtlCol="0">
                <a:spAutoFit/>
              </a:bodyPr>
              <a:lstStyle/>
              <a:p>
                <a:r>
                  <a:rPr lang="en-US" altLang="zh-TW" dirty="0"/>
                  <a:t>True</a:t>
                </a:r>
                <a:endParaRPr lang="zh-TW" altLang="en-US" dirty="0"/>
              </a:p>
            </p:txBody>
          </p:sp>
          <p:sp>
            <p:nvSpPr>
              <p:cNvPr id="62" name="文字方塊 61"/>
              <p:cNvSpPr txBox="1"/>
              <p:nvPr/>
            </p:nvSpPr>
            <p:spPr>
              <a:xfrm>
                <a:off x="3495893" y="4006489"/>
                <a:ext cx="660887" cy="369332"/>
              </a:xfrm>
              <a:prstGeom prst="rect">
                <a:avLst/>
              </a:prstGeom>
              <a:noFill/>
            </p:spPr>
            <p:txBody>
              <a:bodyPr wrap="none" rtlCol="0">
                <a:spAutoFit/>
              </a:bodyPr>
              <a:lstStyle/>
              <a:p>
                <a:r>
                  <a:rPr lang="en-US" altLang="zh-TW" dirty="0"/>
                  <a:t>False</a:t>
                </a:r>
                <a:endParaRPr lang="zh-TW" altLang="en-US" dirty="0"/>
              </a:p>
            </p:txBody>
          </p:sp>
          <p:sp>
            <p:nvSpPr>
              <p:cNvPr id="63" name="文字方塊 62"/>
              <p:cNvSpPr txBox="1"/>
              <p:nvPr/>
            </p:nvSpPr>
            <p:spPr>
              <a:xfrm>
                <a:off x="3495892" y="5244146"/>
                <a:ext cx="660887" cy="369332"/>
              </a:xfrm>
              <a:prstGeom prst="rect">
                <a:avLst/>
              </a:prstGeom>
              <a:noFill/>
            </p:spPr>
            <p:txBody>
              <a:bodyPr wrap="none" rtlCol="0">
                <a:spAutoFit/>
              </a:bodyPr>
              <a:lstStyle/>
              <a:p>
                <a:r>
                  <a:rPr lang="en-US" altLang="zh-TW" dirty="0"/>
                  <a:t>False</a:t>
                </a:r>
                <a:endParaRPr lang="zh-TW" altLang="en-US" dirty="0"/>
              </a:p>
            </p:txBody>
          </p:sp>
          <p:grpSp>
            <p:nvGrpSpPr>
              <p:cNvPr id="64" name="群組 63"/>
              <p:cNvGrpSpPr/>
              <p:nvPr/>
            </p:nvGrpSpPr>
            <p:grpSpPr>
              <a:xfrm>
                <a:off x="2267744" y="3387383"/>
                <a:ext cx="2563834" cy="695702"/>
                <a:chOff x="6904710" y="1797194"/>
                <a:chExt cx="2563834" cy="695702"/>
              </a:xfrm>
            </p:grpSpPr>
            <p:sp>
              <p:nvSpPr>
                <p:cNvPr id="69" name="流程圖: 決策 68"/>
                <p:cNvSpPr/>
                <p:nvPr/>
              </p:nvSpPr>
              <p:spPr>
                <a:xfrm>
                  <a:off x="6904710" y="1797194"/>
                  <a:ext cx="2563834" cy="695702"/>
                </a:xfrm>
                <a:prstGeom prst="flowChartDecision">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b="1" dirty="0">
                    <a:solidFill>
                      <a:schemeClr val="tx1"/>
                    </a:solidFill>
                  </a:endParaRPr>
                </a:p>
              </p:txBody>
            </p:sp>
            <p:sp>
              <p:nvSpPr>
                <p:cNvPr id="71" name="文字方塊 70"/>
                <p:cNvSpPr txBox="1"/>
                <p:nvPr/>
              </p:nvSpPr>
              <p:spPr>
                <a:xfrm>
                  <a:off x="7236296" y="1960379"/>
                  <a:ext cx="1868460" cy="369332"/>
                </a:xfrm>
                <a:prstGeom prst="rect">
                  <a:avLst/>
                </a:prstGeom>
                <a:noFill/>
              </p:spPr>
              <p:txBody>
                <a:bodyPr wrap="none" rtlCol="0">
                  <a:spAutoFit/>
                </a:bodyPr>
                <a:lstStyle/>
                <a:p>
                  <a:r>
                    <a:rPr lang="en-US" altLang="zh-TW" b="1" dirty="0"/>
                    <a:t>MPKI &gt; Threshold</a:t>
                  </a:r>
                  <a:endParaRPr lang="zh-TW" altLang="en-US" b="1" dirty="0"/>
                </a:p>
              </p:txBody>
            </p:sp>
          </p:grpSp>
          <p:grpSp>
            <p:nvGrpSpPr>
              <p:cNvPr id="65" name="群組 64"/>
              <p:cNvGrpSpPr/>
              <p:nvPr/>
            </p:nvGrpSpPr>
            <p:grpSpPr>
              <a:xfrm>
                <a:off x="2267744" y="4605251"/>
                <a:ext cx="2563834" cy="695702"/>
                <a:chOff x="6904710" y="1797194"/>
                <a:chExt cx="2563834" cy="695702"/>
              </a:xfrm>
            </p:grpSpPr>
            <p:sp>
              <p:nvSpPr>
                <p:cNvPr id="67" name="流程圖: 決策 66"/>
                <p:cNvSpPr/>
                <p:nvPr/>
              </p:nvSpPr>
              <p:spPr>
                <a:xfrm>
                  <a:off x="6904710" y="1797194"/>
                  <a:ext cx="2563834" cy="695702"/>
                </a:xfrm>
                <a:prstGeom prst="flowChartDecision">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b="1" dirty="0">
                    <a:solidFill>
                      <a:schemeClr val="tx1"/>
                    </a:solidFill>
                  </a:endParaRPr>
                </a:p>
              </p:txBody>
            </p:sp>
            <p:sp>
              <p:nvSpPr>
                <p:cNvPr id="68" name="文字方塊 67"/>
                <p:cNvSpPr txBox="1"/>
                <p:nvPr/>
              </p:nvSpPr>
              <p:spPr>
                <a:xfrm>
                  <a:off x="7144851" y="1960379"/>
                  <a:ext cx="2072747" cy="369332"/>
                </a:xfrm>
                <a:prstGeom prst="rect">
                  <a:avLst/>
                </a:prstGeom>
                <a:noFill/>
              </p:spPr>
              <p:txBody>
                <a:bodyPr wrap="none" rtlCol="0">
                  <a:spAutoFit/>
                </a:bodyPr>
                <a:lstStyle/>
                <a:p>
                  <a:r>
                    <a:rPr lang="en-US" altLang="zh-TW" b="1" dirty="0"/>
                    <a:t>Overhead cycles &lt; 0</a:t>
                  </a:r>
                  <a:endParaRPr lang="zh-TW" altLang="en-US" b="1" dirty="0"/>
                </a:p>
              </p:txBody>
            </p:sp>
          </p:grpSp>
          <p:cxnSp>
            <p:nvCxnSpPr>
              <p:cNvPr id="66" name="直線單箭頭接點 65"/>
              <p:cNvCxnSpPr/>
              <p:nvPr/>
            </p:nvCxnSpPr>
            <p:spPr>
              <a:xfrm>
                <a:off x="3555501" y="2870158"/>
                <a:ext cx="0" cy="5111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73" name="橢圓 72"/>
          <p:cNvSpPr/>
          <p:nvPr/>
        </p:nvSpPr>
        <p:spPr>
          <a:xfrm>
            <a:off x="3138724" y="3246072"/>
            <a:ext cx="2057132" cy="50454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5" name="矩形 74"/>
          <p:cNvSpPr/>
          <p:nvPr/>
        </p:nvSpPr>
        <p:spPr>
          <a:xfrm>
            <a:off x="2182151" y="4369692"/>
            <a:ext cx="4557367" cy="178507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118926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1" fill="hold" nodeType="clickEffect">
                                  <p:stCondLst>
                                    <p:cond delay="0"/>
                                  </p:stCondLst>
                                  <p:childTnLst>
                                    <p:anim calcmode="lin" valueType="num">
                                      <p:cBhvr additive="base">
                                        <p:cTn id="6" dur="500"/>
                                        <p:tgtEl>
                                          <p:spTgt spid="50"/>
                                        </p:tgtEl>
                                        <p:attrNameLst>
                                          <p:attrName>ppt_x</p:attrName>
                                        </p:attrNameLst>
                                      </p:cBhvr>
                                      <p:tavLst>
                                        <p:tav tm="0">
                                          <p:val>
                                            <p:strVal val="ppt_x"/>
                                          </p:val>
                                        </p:tav>
                                        <p:tav tm="100000">
                                          <p:val>
                                            <p:strVal val="ppt_x"/>
                                          </p:val>
                                        </p:tav>
                                      </p:tavLst>
                                    </p:anim>
                                    <p:anim calcmode="lin" valueType="num">
                                      <p:cBhvr additive="base">
                                        <p:cTn id="7" dur="500"/>
                                        <p:tgtEl>
                                          <p:spTgt spid="50"/>
                                        </p:tgtEl>
                                        <p:attrNameLst>
                                          <p:attrName>ppt_y</p:attrName>
                                        </p:attrNameLst>
                                      </p:cBhvr>
                                      <p:tavLst>
                                        <p:tav tm="0">
                                          <p:val>
                                            <p:strVal val="ppt_y"/>
                                          </p:val>
                                        </p:tav>
                                        <p:tav tm="100000">
                                          <p:val>
                                            <p:strVal val="0-ppt_h/2"/>
                                          </p:val>
                                        </p:tav>
                                      </p:tavLst>
                                    </p:anim>
                                    <p:set>
                                      <p:cBhvr>
                                        <p:cTn id="8" dur="1" fill="hold">
                                          <p:stCondLst>
                                            <p:cond delay="499"/>
                                          </p:stCondLst>
                                        </p:cTn>
                                        <p:tgtEl>
                                          <p:spTgt spid="50"/>
                                        </p:tgtEl>
                                        <p:attrNameLst>
                                          <p:attrName>style.visibility</p:attrName>
                                        </p:attrNameLst>
                                      </p:cBhvr>
                                      <p:to>
                                        <p:strVal val="hidden"/>
                                      </p:to>
                                    </p:set>
                                  </p:childTnLst>
                                </p:cTn>
                              </p:par>
                              <p:par>
                                <p:cTn id="9" presetID="2" presetClass="exit" presetSubtype="1" fill="hold" grpId="0" nodeType="withEffect">
                                  <p:stCondLst>
                                    <p:cond delay="0"/>
                                  </p:stCondLst>
                                  <p:childTnLst>
                                    <p:anim calcmode="lin" valueType="num">
                                      <p:cBhvr additive="base">
                                        <p:cTn id="10" dur="500"/>
                                        <p:tgtEl>
                                          <p:spTgt spid="75"/>
                                        </p:tgtEl>
                                        <p:attrNameLst>
                                          <p:attrName>ppt_x</p:attrName>
                                        </p:attrNameLst>
                                      </p:cBhvr>
                                      <p:tavLst>
                                        <p:tav tm="0">
                                          <p:val>
                                            <p:strVal val="ppt_x"/>
                                          </p:val>
                                        </p:tav>
                                        <p:tav tm="100000">
                                          <p:val>
                                            <p:strVal val="ppt_x"/>
                                          </p:val>
                                        </p:tav>
                                      </p:tavLst>
                                    </p:anim>
                                    <p:anim calcmode="lin" valueType="num">
                                      <p:cBhvr additive="base">
                                        <p:cTn id="11" dur="500"/>
                                        <p:tgtEl>
                                          <p:spTgt spid="75"/>
                                        </p:tgtEl>
                                        <p:attrNameLst>
                                          <p:attrName>ppt_y</p:attrName>
                                        </p:attrNameLst>
                                      </p:cBhvr>
                                      <p:tavLst>
                                        <p:tav tm="0">
                                          <p:val>
                                            <p:strVal val="ppt_y"/>
                                          </p:val>
                                        </p:tav>
                                        <p:tav tm="100000">
                                          <p:val>
                                            <p:strVal val="0-ppt_h/2"/>
                                          </p:val>
                                        </p:tav>
                                      </p:tavLst>
                                    </p:anim>
                                    <p:set>
                                      <p:cBhvr>
                                        <p:cTn id="12" dur="1" fill="hold">
                                          <p:stCondLst>
                                            <p:cond delay="499"/>
                                          </p:stCondLst>
                                        </p:cTn>
                                        <p:tgtEl>
                                          <p:spTgt spid="7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1" fill="hold" nodeType="clickEffect">
                                  <p:stCondLst>
                                    <p:cond delay="0"/>
                                  </p:stCondLst>
                                  <p:childTnLst>
                                    <p:set>
                                      <p:cBhvr>
                                        <p:cTn id="16" dur="1" fill="hold">
                                          <p:stCondLst>
                                            <p:cond delay="0"/>
                                          </p:stCondLst>
                                        </p:cTn>
                                        <p:tgtEl>
                                          <p:spTgt spid="50"/>
                                        </p:tgtEl>
                                        <p:attrNameLst>
                                          <p:attrName>style.visibility</p:attrName>
                                        </p:attrNameLst>
                                      </p:cBhvr>
                                      <p:to>
                                        <p:strVal val="visible"/>
                                      </p:to>
                                    </p:set>
                                    <p:anim calcmode="lin" valueType="num">
                                      <p:cBhvr additive="base">
                                        <p:cTn id="17" dur="500" fill="hold"/>
                                        <p:tgtEl>
                                          <p:spTgt spid="50"/>
                                        </p:tgtEl>
                                        <p:attrNameLst>
                                          <p:attrName>ppt_x</p:attrName>
                                        </p:attrNameLst>
                                      </p:cBhvr>
                                      <p:tavLst>
                                        <p:tav tm="0">
                                          <p:val>
                                            <p:strVal val="#ppt_x"/>
                                          </p:val>
                                        </p:tav>
                                        <p:tav tm="100000">
                                          <p:val>
                                            <p:strVal val="#ppt_x"/>
                                          </p:val>
                                        </p:tav>
                                      </p:tavLst>
                                    </p:anim>
                                    <p:anim calcmode="lin" valueType="num">
                                      <p:cBhvr additive="base">
                                        <p:cTn id="18" dur="500" fill="hold"/>
                                        <p:tgtEl>
                                          <p:spTgt spid="50"/>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xit" presetSubtype="1" fill="hold" nodeType="clickEffect">
                                  <p:stCondLst>
                                    <p:cond delay="0"/>
                                  </p:stCondLst>
                                  <p:childTnLst>
                                    <p:anim calcmode="lin" valueType="num">
                                      <p:cBhvr additive="base">
                                        <p:cTn id="22" dur="500"/>
                                        <p:tgtEl>
                                          <p:spTgt spid="50"/>
                                        </p:tgtEl>
                                        <p:attrNameLst>
                                          <p:attrName>ppt_x</p:attrName>
                                        </p:attrNameLst>
                                      </p:cBhvr>
                                      <p:tavLst>
                                        <p:tav tm="0">
                                          <p:val>
                                            <p:strVal val="ppt_x"/>
                                          </p:val>
                                        </p:tav>
                                        <p:tav tm="100000">
                                          <p:val>
                                            <p:strVal val="ppt_x"/>
                                          </p:val>
                                        </p:tav>
                                      </p:tavLst>
                                    </p:anim>
                                    <p:anim calcmode="lin" valueType="num">
                                      <p:cBhvr additive="base">
                                        <p:cTn id="23" dur="500"/>
                                        <p:tgtEl>
                                          <p:spTgt spid="50"/>
                                        </p:tgtEl>
                                        <p:attrNameLst>
                                          <p:attrName>ppt_y</p:attrName>
                                        </p:attrNameLst>
                                      </p:cBhvr>
                                      <p:tavLst>
                                        <p:tav tm="0">
                                          <p:val>
                                            <p:strVal val="ppt_y"/>
                                          </p:val>
                                        </p:tav>
                                        <p:tav tm="100000">
                                          <p:val>
                                            <p:strVal val="0-ppt_h/2"/>
                                          </p:val>
                                        </p:tav>
                                      </p:tavLst>
                                    </p:anim>
                                    <p:set>
                                      <p:cBhvr>
                                        <p:cTn id="24" dur="1" fill="hold">
                                          <p:stCondLst>
                                            <p:cond delay="499"/>
                                          </p:stCondLst>
                                        </p:cTn>
                                        <p:tgtEl>
                                          <p:spTgt spid="50"/>
                                        </p:tgtEl>
                                        <p:attrNameLst>
                                          <p:attrName>style.visibility</p:attrName>
                                        </p:attrNameLst>
                                      </p:cBhvr>
                                      <p:to>
                                        <p:strVal val="hidden"/>
                                      </p:to>
                                    </p:set>
                                  </p:childTnLst>
                                </p:cTn>
                              </p:par>
                            </p:childTnLst>
                          </p:cTn>
                        </p:par>
                        <p:par>
                          <p:cTn id="25" fill="hold">
                            <p:stCondLst>
                              <p:cond delay="500"/>
                            </p:stCondLst>
                            <p:childTnLst>
                              <p:par>
                                <p:cTn id="26" presetID="10" presetClass="entr" presetSubtype="0" fill="hold" grpId="0" nodeType="afterEffect">
                                  <p:stCondLst>
                                    <p:cond delay="0"/>
                                  </p:stCondLst>
                                  <p:childTnLst>
                                    <p:set>
                                      <p:cBhvr>
                                        <p:cTn id="27" dur="1" fill="hold">
                                          <p:stCondLst>
                                            <p:cond delay="0"/>
                                          </p:stCondLst>
                                        </p:cTn>
                                        <p:tgtEl>
                                          <p:spTgt spid="73"/>
                                        </p:tgtEl>
                                        <p:attrNameLst>
                                          <p:attrName>style.visibility</p:attrName>
                                        </p:attrNameLst>
                                      </p:cBhvr>
                                      <p:to>
                                        <p:strVal val="visible"/>
                                      </p:to>
                                    </p:set>
                                    <p:animEffect transition="in" filter="fade">
                                      <p:cBhvr>
                                        <p:cTn id="28"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7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內容版面配置區 1"/>
          <p:cNvSpPr>
            <a:spLocks noGrp="1"/>
          </p:cNvSpPr>
          <p:nvPr>
            <p:ph idx="1"/>
          </p:nvPr>
        </p:nvSpPr>
        <p:spPr>
          <a:xfrm>
            <a:off x="457200" y="1196752"/>
            <a:ext cx="8229600" cy="5524723"/>
          </a:xfrm>
        </p:spPr>
        <p:txBody>
          <a:bodyPr vert="horz" lIns="91440" tIns="45720" rIns="91440" bIns="45720" rtlCol="0" anchor="t">
            <a:normAutofit/>
          </a:bodyPr>
          <a:lstStyle/>
          <a:p>
            <a:r>
              <a:rPr lang="en-US" altLang="zh-TW" dirty="0" smtClean="0"/>
              <a:t>Hit </a:t>
            </a:r>
            <a:r>
              <a:rPr lang="en-US" altLang="zh-TW" dirty="0"/>
              <a:t>in regular cache but </a:t>
            </a:r>
            <a:r>
              <a:rPr lang="en-US" altLang="zh-TW" dirty="0" smtClean="0"/>
              <a:t>miss </a:t>
            </a:r>
            <a:r>
              <a:rPr lang="en-US" altLang="zh-TW" dirty="0"/>
              <a:t>in line-merged cache</a:t>
            </a:r>
          </a:p>
          <a:p>
            <a:pPr lvl="1"/>
            <a:r>
              <a:rPr lang="en-US" altLang="zh-TW" dirty="0" smtClean="0"/>
              <a:t>Capacity loss</a:t>
            </a:r>
          </a:p>
          <a:p>
            <a:endParaRPr lang="en-US" altLang="zh-TW" dirty="0"/>
          </a:p>
          <a:p>
            <a:endParaRPr lang="en-US" altLang="zh-TW" dirty="0" smtClean="0"/>
          </a:p>
          <a:p>
            <a:endParaRPr lang="en-US" altLang="zh-TW" dirty="0" smtClean="0"/>
          </a:p>
          <a:p>
            <a:endParaRPr lang="en-US" altLang="zh-TW" dirty="0"/>
          </a:p>
          <a:p>
            <a:endParaRPr lang="en-US" altLang="zh-TW" dirty="0"/>
          </a:p>
        </p:txBody>
      </p:sp>
      <mc:AlternateContent xmlns:mc="http://schemas.openxmlformats.org/markup-compatibility/2006" xmlns:a14="http://schemas.microsoft.com/office/drawing/2010/main">
        <mc:Choice Requires="a14">
          <p:sp>
            <p:nvSpPr>
              <p:cNvPr id="3" name="標題 2"/>
              <p:cNvSpPr>
                <a:spLocks noGrp="1"/>
              </p:cNvSpPr>
              <p:nvPr>
                <p:ph type="title"/>
              </p:nvPr>
            </p:nvSpPr>
            <p:spPr/>
            <p:txBody>
              <a:bodyPr/>
              <a:lstStyle/>
              <a:p>
                <a14:m>
                  <m:oMath xmlns:m="http://schemas.openxmlformats.org/officeDocument/2006/math">
                    <m:r>
                      <a:rPr lang="en-US" altLang="zh-TW" i="1">
                        <a:latin typeface="Cambria Math" panose="02040503050406030204" pitchFamily="18" charset="0"/>
                      </a:rPr>
                      <m:t>𝜟</m:t>
                    </m:r>
                    <m:r>
                      <a:rPr lang="en-US" altLang="zh-TW" i="1">
                        <a:latin typeface="Cambria Math" panose="02040503050406030204" pitchFamily="18" charset="0"/>
                      </a:rPr>
                      <m:t>𝒎𝒊𝒔𝒔</m:t>
                    </m:r>
                    <m:r>
                      <m:rPr>
                        <m:lit/>
                      </m:rPr>
                      <a:rPr lang="en-US" altLang="zh-TW" i="1">
                        <a:latin typeface="Cambria Math" panose="02040503050406030204" pitchFamily="18" charset="0"/>
                      </a:rPr>
                      <m:t>_</m:t>
                    </m:r>
                    <m:r>
                      <a:rPr lang="en-US" altLang="zh-TW" i="1">
                        <a:latin typeface="Cambria Math" panose="02040503050406030204" pitchFamily="18" charset="0"/>
                      </a:rPr>
                      <m:t>𝒄𝒐𝒖𝒏𝒕</m:t>
                    </m:r>
                  </m:oMath>
                </a14:m>
                <a:r>
                  <a:rPr lang="zh-TW" altLang="en-US" dirty="0" smtClean="0"/>
                  <a:t> </a:t>
                </a:r>
                <a:endParaRPr lang="zh-TW" altLang="en-US" dirty="0"/>
              </a:p>
            </p:txBody>
          </p:sp>
        </mc:Choice>
        <mc:Fallback xmlns="">
          <p:sp>
            <p:nvSpPr>
              <p:cNvPr id="3" name="標題 2"/>
              <p:cNvSpPr>
                <a:spLocks noGrp="1" noRot="1" noChangeAspect="1" noMove="1" noResize="1" noEditPoints="1" noAdjustHandles="1" noChangeArrowheads="1" noChangeShapeType="1" noTextEdit="1"/>
              </p:cNvSpPr>
              <p:nvPr>
                <p:ph type="title"/>
              </p:nvPr>
            </p:nvSpPr>
            <p:spPr>
              <a:blipFill rotWithShape="0">
                <a:blip r:embed="rId2"/>
                <a:stretch>
                  <a:fillRect/>
                </a:stretch>
              </a:blipFill>
            </p:spPr>
            <p:txBody>
              <a:bodyPr/>
              <a:lstStyle/>
              <a:p>
                <a:r>
                  <a:rPr lang="zh-TW" altLang="en-US">
                    <a:noFill/>
                  </a:rPr>
                  <a:t> </a:t>
                </a:r>
              </a:p>
            </p:txBody>
          </p:sp>
        </mc:Fallback>
      </mc:AlternateContent>
      <p:sp>
        <p:nvSpPr>
          <p:cNvPr id="4" name="日期版面配置區 3"/>
          <p:cNvSpPr>
            <a:spLocks noGrp="1"/>
          </p:cNvSpPr>
          <p:nvPr>
            <p:ph type="dt" sz="half" idx="10"/>
          </p:nvPr>
        </p:nvSpPr>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11"/>
          </p:nvPr>
        </p:nvSpPr>
        <p:spPr/>
        <p:txBody>
          <a:bodyPr/>
          <a:lstStyle/>
          <a:p>
            <a:r>
              <a:rPr lang="de-DE" smtClean="0"/>
              <a:t>Yen-Hao Chen / National Tsing Hua University</a:t>
            </a:r>
            <a:endParaRPr lang="de-DE" dirty="0"/>
          </a:p>
        </p:txBody>
      </p:sp>
      <p:sp>
        <p:nvSpPr>
          <p:cNvPr id="6" name="投影片編號版面配置區 5"/>
          <p:cNvSpPr>
            <a:spLocks noGrp="1"/>
          </p:cNvSpPr>
          <p:nvPr>
            <p:ph type="sldNum" sz="quarter" idx="12"/>
          </p:nvPr>
        </p:nvSpPr>
        <p:spPr/>
        <p:txBody>
          <a:bodyPr/>
          <a:lstStyle/>
          <a:p>
            <a:fld id="{D1628BF6-67F0-405E-B297-68D77A67C46A}" type="slidenum">
              <a:rPr lang="de-DE" smtClean="0"/>
              <a:pPr/>
              <a:t>11</a:t>
            </a:fld>
            <a:endParaRPr lang="de-DE"/>
          </a:p>
        </p:txBody>
      </p:sp>
      <p:cxnSp>
        <p:nvCxnSpPr>
          <p:cNvPr id="8" name="直線單箭頭接點 7"/>
          <p:cNvCxnSpPr/>
          <p:nvPr/>
        </p:nvCxnSpPr>
        <p:spPr>
          <a:xfrm>
            <a:off x="1512901" y="2833511"/>
            <a:ext cx="3425552"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9" name="文字方塊 8"/>
          <p:cNvSpPr txBox="1"/>
          <p:nvPr/>
        </p:nvSpPr>
        <p:spPr>
          <a:xfrm>
            <a:off x="4920244" y="2647380"/>
            <a:ext cx="614271" cy="369332"/>
          </a:xfrm>
          <a:prstGeom prst="rect">
            <a:avLst/>
          </a:prstGeom>
          <a:noFill/>
        </p:spPr>
        <p:txBody>
          <a:bodyPr wrap="none" rtlCol="0">
            <a:spAutoFit/>
          </a:bodyPr>
          <a:lstStyle/>
          <a:p>
            <a:r>
              <a:rPr lang="en-US" altLang="zh-TW" dirty="0"/>
              <a:t>time</a:t>
            </a:r>
            <a:endParaRPr lang="zh-TW" altLang="en-US" dirty="0"/>
          </a:p>
        </p:txBody>
      </p:sp>
      <p:cxnSp>
        <p:nvCxnSpPr>
          <p:cNvPr id="10" name="直線接點 9"/>
          <p:cNvCxnSpPr/>
          <p:nvPr/>
        </p:nvCxnSpPr>
        <p:spPr>
          <a:xfrm>
            <a:off x="1872940" y="2510346"/>
            <a:ext cx="0" cy="6111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接點 10"/>
          <p:cNvCxnSpPr/>
          <p:nvPr/>
        </p:nvCxnSpPr>
        <p:spPr>
          <a:xfrm>
            <a:off x="3256855" y="2510346"/>
            <a:ext cx="0" cy="6111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接點 11"/>
          <p:cNvCxnSpPr/>
          <p:nvPr/>
        </p:nvCxnSpPr>
        <p:spPr>
          <a:xfrm>
            <a:off x="4642766" y="2510346"/>
            <a:ext cx="0" cy="611197"/>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群組 14"/>
          <p:cNvGrpSpPr/>
          <p:nvPr/>
        </p:nvGrpSpPr>
        <p:grpSpPr>
          <a:xfrm>
            <a:off x="1872940" y="2160352"/>
            <a:ext cx="1383800" cy="369332"/>
            <a:chOff x="1362471" y="2841930"/>
            <a:chExt cx="1383800" cy="369332"/>
          </a:xfrm>
        </p:grpSpPr>
        <p:sp>
          <p:nvSpPr>
            <p:cNvPr id="16" name="文字方塊 15"/>
            <p:cNvSpPr txBox="1"/>
            <p:nvPr/>
          </p:nvSpPr>
          <p:spPr>
            <a:xfrm>
              <a:off x="1397822" y="2841930"/>
              <a:ext cx="1316386" cy="369332"/>
            </a:xfrm>
            <a:prstGeom prst="rect">
              <a:avLst/>
            </a:prstGeom>
            <a:noFill/>
          </p:spPr>
          <p:txBody>
            <a:bodyPr wrap="none" rtlCol="0">
              <a:spAutoFit/>
            </a:bodyPr>
            <a:lstStyle/>
            <a:p>
              <a:r>
                <a:rPr lang="en-US" altLang="zh-TW" dirty="0"/>
                <a:t>Time period</a:t>
              </a:r>
              <a:endParaRPr lang="zh-TW" altLang="en-US" dirty="0"/>
            </a:p>
          </p:txBody>
        </p:sp>
        <p:cxnSp>
          <p:nvCxnSpPr>
            <p:cNvPr id="17" name="直線單箭頭接點 16"/>
            <p:cNvCxnSpPr/>
            <p:nvPr/>
          </p:nvCxnSpPr>
          <p:spPr>
            <a:xfrm>
              <a:off x="1362471" y="3166318"/>
              <a:ext cx="1383800" cy="0"/>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grpSp>
      <p:grpSp>
        <p:nvGrpSpPr>
          <p:cNvPr id="21" name="群組 20"/>
          <p:cNvGrpSpPr/>
          <p:nvPr/>
        </p:nvGrpSpPr>
        <p:grpSpPr>
          <a:xfrm>
            <a:off x="2536583" y="2864857"/>
            <a:ext cx="1100879" cy="682880"/>
            <a:chOff x="2037999" y="3526888"/>
            <a:chExt cx="1100879" cy="682880"/>
          </a:xfrm>
        </p:grpSpPr>
        <p:sp>
          <p:nvSpPr>
            <p:cNvPr id="22" name="文字方塊 21"/>
            <p:cNvSpPr txBox="1"/>
            <p:nvPr/>
          </p:nvSpPr>
          <p:spPr>
            <a:xfrm>
              <a:off x="2037999" y="3840436"/>
              <a:ext cx="1100879" cy="369332"/>
            </a:xfrm>
            <a:prstGeom prst="rect">
              <a:avLst/>
            </a:prstGeom>
            <a:noFill/>
          </p:spPr>
          <p:txBody>
            <a:bodyPr wrap="none" rtlCol="0">
              <a:spAutoFit/>
            </a:bodyPr>
            <a:lstStyle/>
            <a:p>
              <a:r>
                <a:rPr lang="en-US" altLang="zh-TW" b="1" dirty="0"/>
                <a:t>Executing</a:t>
              </a:r>
              <a:endParaRPr lang="zh-TW" altLang="en-US" b="1" dirty="0"/>
            </a:p>
          </p:txBody>
        </p:sp>
        <p:cxnSp>
          <p:nvCxnSpPr>
            <p:cNvPr id="23" name="直線單箭頭接點 22"/>
            <p:cNvCxnSpPr/>
            <p:nvPr/>
          </p:nvCxnSpPr>
          <p:spPr>
            <a:xfrm flipV="1">
              <a:off x="2475497" y="3526888"/>
              <a:ext cx="270774" cy="373524"/>
            </a:xfrm>
            <a:prstGeom prst="straightConnector1">
              <a:avLst/>
            </a:prstGeom>
            <a:ln w="22225">
              <a:tailEnd type="triangle"/>
            </a:ln>
          </p:spPr>
          <p:style>
            <a:lnRef idx="1">
              <a:schemeClr val="accent1"/>
            </a:lnRef>
            <a:fillRef idx="0">
              <a:schemeClr val="accent1"/>
            </a:fillRef>
            <a:effectRef idx="0">
              <a:schemeClr val="accent1"/>
            </a:effectRef>
            <a:fontRef idx="minor">
              <a:schemeClr val="tx1"/>
            </a:fontRef>
          </p:style>
        </p:cxnSp>
      </p:grpSp>
      <p:grpSp>
        <p:nvGrpSpPr>
          <p:cNvPr id="74" name="群組 73"/>
          <p:cNvGrpSpPr/>
          <p:nvPr/>
        </p:nvGrpSpPr>
        <p:grpSpPr>
          <a:xfrm>
            <a:off x="1512901" y="4145404"/>
            <a:ext cx="2124561" cy="611197"/>
            <a:chOff x="1002432" y="3720691"/>
            <a:chExt cx="2124561" cy="611197"/>
          </a:xfrm>
        </p:grpSpPr>
        <p:cxnSp>
          <p:nvCxnSpPr>
            <p:cNvPr id="38" name="直線單箭頭接點 37"/>
            <p:cNvCxnSpPr/>
            <p:nvPr/>
          </p:nvCxnSpPr>
          <p:spPr>
            <a:xfrm>
              <a:off x="1002432" y="4043856"/>
              <a:ext cx="2124561" cy="0"/>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40" name="直線接點 39"/>
            <p:cNvCxnSpPr/>
            <p:nvPr/>
          </p:nvCxnSpPr>
          <p:spPr>
            <a:xfrm>
              <a:off x="1362471" y="3720691"/>
              <a:ext cx="0" cy="611197"/>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線接點 40"/>
            <p:cNvCxnSpPr/>
            <p:nvPr/>
          </p:nvCxnSpPr>
          <p:spPr>
            <a:xfrm>
              <a:off x="2746386" y="3720691"/>
              <a:ext cx="0" cy="611197"/>
            </a:xfrm>
            <a:prstGeom prst="line">
              <a:avLst/>
            </a:prstGeom>
          </p:spPr>
          <p:style>
            <a:lnRef idx="1">
              <a:schemeClr val="accent1"/>
            </a:lnRef>
            <a:fillRef idx="0">
              <a:schemeClr val="accent1"/>
            </a:fillRef>
            <a:effectRef idx="0">
              <a:schemeClr val="accent1"/>
            </a:effectRef>
            <a:fontRef idx="minor">
              <a:schemeClr val="tx1"/>
            </a:fontRef>
          </p:style>
        </p:cxnSp>
      </p:grpSp>
      <p:sp>
        <p:nvSpPr>
          <p:cNvPr id="67" name="文字方塊 66"/>
          <p:cNvSpPr txBox="1"/>
          <p:nvPr/>
        </p:nvSpPr>
        <p:spPr>
          <a:xfrm>
            <a:off x="1883038" y="3878822"/>
            <a:ext cx="1364220" cy="646331"/>
          </a:xfrm>
          <a:prstGeom prst="rect">
            <a:avLst/>
          </a:prstGeom>
          <a:noFill/>
        </p:spPr>
        <p:txBody>
          <a:bodyPr wrap="none" rtlCol="0">
            <a:spAutoFit/>
          </a:bodyPr>
          <a:lstStyle/>
          <a:p>
            <a:r>
              <a:rPr lang="en-US" altLang="zh-TW" dirty="0" smtClean="0"/>
              <a:t>Line-merged</a:t>
            </a:r>
            <a:br>
              <a:rPr lang="en-US" altLang="zh-TW" dirty="0" smtClean="0"/>
            </a:br>
            <a:r>
              <a:rPr lang="en-US" altLang="zh-TW" dirty="0" smtClean="0"/>
              <a:t>cache</a:t>
            </a:r>
            <a:endParaRPr lang="zh-TW" altLang="en-US" dirty="0"/>
          </a:p>
        </p:txBody>
      </p:sp>
      <p:grpSp>
        <p:nvGrpSpPr>
          <p:cNvPr id="75" name="群組 74"/>
          <p:cNvGrpSpPr/>
          <p:nvPr/>
        </p:nvGrpSpPr>
        <p:grpSpPr>
          <a:xfrm>
            <a:off x="1512901" y="5379118"/>
            <a:ext cx="2124561" cy="611197"/>
            <a:chOff x="1002432" y="4954405"/>
            <a:chExt cx="2124561" cy="611197"/>
          </a:xfrm>
        </p:grpSpPr>
        <p:cxnSp>
          <p:nvCxnSpPr>
            <p:cNvPr id="50" name="直線單箭頭接點 49"/>
            <p:cNvCxnSpPr/>
            <p:nvPr/>
          </p:nvCxnSpPr>
          <p:spPr>
            <a:xfrm>
              <a:off x="1002432" y="5277570"/>
              <a:ext cx="2124561" cy="0"/>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52" name="直線接點 51"/>
            <p:cNvCxnSpPr/>
            <p:nvPr/>
          </p:nvCxnSpPr>
          <p:spPr>
            <a:xfrm>
              <a:off x="1362471" y="4954405"/>
              <a:ext cx="0" cy="611197"/>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直線接點 52"/>
            <p:cNvCxnSpPr/>
            <p:nvPr/>
          </p:nvCxnSpPr>
          <p:spPr>
            <a:xfrm>
              <a:off x="2746386" y="4954405"/>
              <a:ext cx="0" cy="611197"/>
            </a:xfrm>
            <a:prstGeom prst="line">
              <a:avLst/>
            </a:prstGeom>
          </p:spPr>
          <p:style>
            <a:lnRef idx="1">
              <a:schemeClr val="accent1"/>
            </a:lnRef>
            <a:fillRef idx="0">
              <a:schemeClr val="accent1"/>
            </a:fillRef>
            <a:effectRef idx="0">
              <a:schemeClr val="accent1"/>
            </a:effectRef>
            <a:fontRef idx="minor">
              <a:schemeClr val="tx1"/>
            </a:fontRef>
          </p:style>
        </p:cxnSp>
      </p:grpSp>
      <p:sp>
        <p:nvSpPr>
          <p:cNvPr id="68" name="文字方塊 67"/>
          <p:cNvSpPr txBox="1"/>
          <p:nvPr/>
        </p:nvSpPr>
        <p:spPr>
          <a:xfrm>
            <a:off x="2127398" y="5111432"/>
            <a:ext cx="895566" cy="646331"/>
          </a:xfrm>
          <a:prstGeom prst="rect">
            <a:avLst/>
          </a:prstGeom>
          <a:noFill/>
        </p:spPr>
        <p:txBody>
          <a:bodyPr wrap="none" rtlCol="0">
            <a:spAutoFit/>
          </a:bodyPr>
          <a:lstStyle/>
          <a:p>
            <a:r>
              <a:rPr lang="en-US" altLang="zh-TW" dirty="0" smtClean="0"/>
              <a:t>Regular</a:t>
            </a:r>
            <a:br>
              <a:rPr lang="en-US" altLang="zh-TW" dirty="0" smtClean="0"/>
            </a:br>
            <a:r>
              <a:rPr lang="en-US" altLang="zh-TW" dirty="0" smtClean="0"/>
              <a:t>cache</a:t>
            </a:r>
            <a:endParaRPr lang="zh-TW" altLang="en-US" dirty="0"/>
          </a:p>
        </p:txBody>
      </p:sp>
      <mc:AlternateContent xmlns:mc="http://schemas.openxmlformats.org/markup-compatibility/2006" xmlns:a14="http://schemas.microsoft.com/office/drawing/2010/main">
        <mc:Choice Requires="a14">
          <p:sp>
            <p:nvSpPr>
              <p:cNvPr id="69" name="文字方塊 68"/>
              <p:cNvSpPr txBox="1"/>
              <p:nvPr/>
            </p:nvSpPr>
            <p:spPr>
              <a:xfrm>
                <a:off x="3857998" y="4006036"/>
                <a:ext cx="2278060" cy="39158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𝑀𝑖𝑠𝑠</m:t>
                          </m:r>
                          <m:r>
                            <m:rPr>
                              <m:lit/>
                            </m:rPr>
                            <a:rPr lang="en-US" altLang="zh-TW" b="0" i="1" smtClean="0">
                              <a:latin typeface="Cambria Math" panose="02040503050406030204" pitchFamily="18" charset="0"/>
                            </a:rPr>
                            <m:t>_</m:t>
                          </m:r>
                          <m:r>
                            <a:rPr lang="en-US" altLang="zh-TW" b="0" i="1" smtClean="0">
                              <a:latin typeface="Cambria Math" panose="02040503050406030204" pitchFamily="18" charset="0"/>
                            </a:rPr>
                            <m:t>𝑐𝑜𝑢𝑛𝑡</m:t>
                          </m:r>
                        </m:e>
                        <m:sub>
                          <m:r>
                            <a:rPr lang="en-US" altLang="zh-TW" b="0" i="1" smtClean="0">
                              <a:latin typeface="Cambria Math" panose="02040503050406030204" pitchFamily="18" charset="0"/>
                            </a:rPr>
                            <m:t>h𝑎𝑙𝑓</m:t>
                          </m:r>
                          <m:r>
                            <m:rPr>
                              <m:lit/>
                            </m:rPr>
                            <a:rPr lang="en-US" altLang="zh-TW" b="0" i="1" smtClean="0">
                              <a:latin typeface="Cambria Math" panose="02040503050406030204" pitchFamily="18" charset="0"/>
                            </a:rPr>
                            <m:t>_</m:t>
                          </m:r>
                          <m:r>
                            <a:rPr lang="en-US" altLang="zh-TW" b="0" i="1" smtClean="0">
                              <a:latin typeface="Cambria Math" panose="02040503050406030204" pitchFamily="18" charset="0"/>
                            </a:rPr>
                            <m:t>𝑠𝑖𝑧𝑒𝑑</m:t>
                          </m:r>
                        </m:sub>
                      </m:sSub>
                    </m:oMath>
                  </m:oMathPara>
                </a14:m>
                <a:endParaRPr lang="zh-TW" altLang="en-US" dirty="0"/>
              </a:p>
            </p:txBody>
          </p:sp>
        </mc:Choice>
        <mc:Fallback xmlns="">
          <p:sp>
            <p:nvSpPr>
              <p:cNvPr id="69" name="文字方塊 68"/>
              <p:cNvSpPr txBox="1">
                <a:spLocks noRot="1" noChangeAspect="1" noMove="1" noResize="1" noEditPoints="1" noAdjustHandles="1" noChangeArrowheads="1" noChangeShapeType="1" noTextEdit="1"/>
              </p:cNvSpPr>
              <p:nvPr/>
            </p:nvSpPr>
            <p:spPr>
              <a:xfrm>
                <a:off x="3857998" y="4006036"/>
                <a:ext cx="2278060" cy="391582"/>
              </a:xfrm>
              <a:prstGeom prst="rect">
                <a:avLst/>
              </a:prstGeom>
              <a:blipFill rotWithShape="0">
                <a:blip r:embed="rId3"/>
                <a:stretch>
                  <a:fillRect b="-10938"/>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70" name="文字方塊 69"/>
              <p:cNvSpPr txBox="1"/>
              <p:nvPr/>
            </p:nvSpPr>
            <p:spPr>
              <a:xfrm>
                <a:off x="3827383" y="5216354"/>
                <a:ext cx="2237664" cy="39158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𝑀𝑖𝑠𝑠</m:t>
                          </m:r>
                          <m:r>
                            <m:rPr>
                              <m:lit/>
                            </m:rPr>
                            <a:rPr lang="en-US" altLang="zh-TW" b="0" i="1" smtClean="0">
                              <a:latin typeface="Cambria Math" panose="02040503050406030204" pitchFamily="18" charset="0"/>
                            </a:rPr>
                            <m:t>_</m:t>
                          </m:r>
                          <m:r>
                            <a:rPr lang="en-US" altLang="zh-TW" b="0" i="1" smtClean="0">
                              <a:latin typeface="Cambria Math" panose="02040503050406030204" pitchFamily="18" charset="0"/>
                            </a:rPr>
                            <m:t>𝑐𝑜𝑢𝑛𝑡</m:t>
                          </m:r>
                        </m:e>
                        <m:sub>
                          <m:r>
                            <a:rPr lang="en-US" altLang="zh-TW" b="0" i="1" smtClean="0">
                              <a:latin typeface="Cambria Math" panose="02040503050406030204" pitchFamily="18" charset="0"/>
                            </a:rPr>
                            <m:t>𝑓𝑢𝑙𝑙</m:t>
                          </m:r>
                          <m:r>
                            <m:rPr>
                              <m:lit/>
                            </m:rPr>
                            <a:rPr lang="en-US" altLang="zh-TW" b="0" i="1" smtClean="0">
                              <a:latin typeface="Cambria Math" panose="02040503050406030204" pitchFamily="18" charset="0"/>
                            </a:rPr>
                            <m:t>_</m:t>
                          </m:r>
                          <m:r>
                            <a:rPr lang="en-US" altLang="zh-TW" b="0" i="1" smtClean="0">
                              <a:latin typeface="Cambria Math" panose="02040503050406030204" pitchFamily="18" charset="0"/>
                            </a:rPr>
                            <m:t>𝑠𝑖𝑧𝑒𝑑</m:t>
                          </m:r>
                        </m:sub>
                      </m:sSub>
                    </m:oMath>
                  </m:oMathPara>
                </a14:m>
                <a:endParaRPr lang="zh-TW" altLang="en-US" dirty="0"/>
              </a:p>
            </p:txBody>
          </p:sp>
        </mc:Choice>
        <mc:Fallback xmlns="">
          <p:sp>
            <p:nvSpPr>
              <p:cNvPr id="70" name="文字方塊 69"/>
              <p:cNvSpPr txBox="1">
                <a:spLocks noRot="1" noChangeAspect="1" noMove="1" noResize="1" noEditPoints="1" noAdjustHandles="1" noChangeArrowheads="1" noChangeShapeType="1" noTextEdit="1"/>
              </p:cNvSpPr>
              <p:nvPr/>
            </p:nvSpPr>
            <p:spPr>
              <a:xfrm>
                <a:off x="3827383" y="5216354"/>
                <a:ext cx="2237664" cy="391582"/>
              </a:xfrm>
              <a:prstGeom prst="rect">
                <a:avLst/>
              </a:prstGeom>
              <a:blipFill rotWithShape="0">
                <a:blip r:embed="rId4"/>
                <a:stretch>
                  <a:fillRect b="-9375"/>
                </a:stretch>
              </a:blipFill>
            </p:spPr>
            <p:txBody>
              <a:bodyPr/>
              <a:lstStyle/>
              <a:p>
                <a:r>
                  <a:rPr lang="zh-TW" altLang="en-US">
                    <a:noFill/>
                  </a:rPr>
                  <a:t> </a:t>
                </a:r>
              </a:p>
            </p:txBody>
          </p:sp>
        </mc:Fallback>
      </mc:AlternateContent>
      <p:sp>
        <p:nvSpPr>
          <p:cNvPr id="32" name="矩形 31"/>
          <p:cNvSpPr/>
          <p:nvPr/>
        </p:nvSpPr>
        <p:spPr>
          <a:xfrm>
            <a:off x="1863410" y="3890566"/>
            <a:ext cx="1393330" cy="57605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73" name="矩形 72"/>
          <p:cNvSpPr/>
          <p:nvPr/>
        </p:nvSpPr>
        <p:spPr>
          <a:xfrm>
            <a:off x="1863410" y="5124279"/>
            <a:ext cx="1393330" cy="57605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grpSp>
        <p:nvGrpSpPr>
          <p:cNvPr id="84" name="群組 83"/>
          <p:cNvGrpSpPr/>
          <p:nvPr/>
        </p:nvGrpSpPr>
        <p:grpSpPr>
          <a:xfrm>
            <a:off x="4182270" y="2006749"/>
            <a:ext cx="2850233" cy="485863"/>
            <a:chOff x="3719426" y="1515361"/>
            <a:chExt cx="2850233" cy="485863"/>
          </a:xfrm>
        </p:grpSpPr>
        <p:sp>
          <p:nvSpPr>
            <p:cNvPr id="77" name="文字方塊 76"/>
            <p:cNvSpPr txBox="1"/>
            <p:nvPr/>
          </p:nvSpPr>
          <p:spPr>
            <a:xfrm>
              <a:off x="4006137" y="1515361"/>
              <a:ext cx="2563522" cy="369332"/>
            </a:xfrm>
            <a:prstGeom prst="rect">
              <a:avLst/>
            </a:prstGeom>
            <a:noFill/>
          </p:spPr>
          <p:txBody>
            <a:bodyPr wrap="none" rtlCol="0">
              <a:spAutoFit/>
            </a:bodyPr>
            <a:lstStyle/>
            <a:p>
              <a:r>
                <a:rPr lang="en-US" altLang="zh-TW" dirty="0" smtClean="0"/>
                <a:t>The next operation mode</a:t>
              </a:r>
              <a:endParaRPr lang="zh-TW" altLang="en-US" dirty="0"/>
            </a:p>
          </p:txBody>
        </p:sp>
        <p:sp>
          <p:nvSpPr>
            <p:cNvPr id="83" name="向下箭號 82"/>
            <p:cNvSpPr/>
            <p:nvPr/>
          </p:nvSpPr>
          <p:spPr>
            <a:xfrm rot="2232119">
              <a:off x="3719426" y="1622457"/>
              <a:ext cx="332161" cy="378767"/>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94" name="群組 93"/>
          <p:cNvGrpSpPr/>
          <p:nvPr/>
        </p:nvGrpSpPr>
        <p:grpSpPr>
          <a:xfrm>
            <a:off x="5252921" y="3920588"/>
            <a:ext cx="2505424" cy="369332"/>
            <a:chOff x="6137714" y="4230994"/>
            <a:chExt cx="2505424" cy="369332"/>
          </a:xfrm>
        </p:grpSpPr>
        <p:cxnSp>
          <p:nvCxnSpPr>
            <p:cNvPr id="87" name="直線接點 86"/>
            <p:cNvCxnSpPr/>
            <p:nvPr/>
          </p:nvCxnSpPr>
          <p:spPr>
            <a:xfrm>
              <a:off x="6166868" y="4561158"/>
              <a:ext cx="247627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8" name="文字方塊 87"/>
            <p:cNvSpPr txBox="1"/>
            <p:nvPr/>
          </p:nvSpPr>
          <p:spPr>
            <a:xfrm>
              <a:off x="6137714" y="4230994"/>
              <a:ext cx="378630" cy="369332"/>
            </a:xfrm>
            <a:prstGeom prst="rect">
              <a:avLst/>
            </a:prstGeom>
            <a:noFill/>
          </p:spPr>
          <p:txBody>
            <a:bodyPr wrap="square" rtlCol="0">
              <a:spAutoFit/>
            </a:bodyPr>
            <a:lstStyle/>
            <a:p>
              <a:r>
                <a:rPr lang="en-US" altLang="zh-TW" dirty="0" smtClean="0"/>
                <a:t>- )</a:t>
              </a:r>
              <a:endParaRPr lang="zh-TW" altLang="en-US" dirty="0"/>
            </a:p>
          </p:txBody>
        </p:sp>
      </p:grpSp>
      <mc:AlternateContent xmlns:mc="http://schemas.openxmlformats.org/markup-compatibility/2006" xmlns:a14="http://schemas.microsoft.com/office/drawing/2010/main">
        <mc:Choice Requires="a14">
          <p:sp>
            <p:nvSpPr>
              <p:cNvPr id="95" name="文字方塊 94"/>
              <p:cNvSpPr txBox="1"/>
              <p:nvPr/>
            </p:nvSpPr>
            <p:spPr>
              <a:xfrm>
                <a:off x="5519001" y="4262598"/>
                <a:ext cx="154638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zh-TW" b="0" i="1" smtClean="0">
                          <a:latin typeface="Cambria Math" panose="02040503050406030204" pitchFamily="18" charset="0"/>
                        </a:rPr>
                        <m:t>𝛥</m:t>
                      </m:r>
                      <m:r>
                        <a:rPr lang="en-US" altLang="zh-TW" b="0" i="1" smtClean="0">
                          <a:latin typeface="Cambria Math" panose="02040503050406030204" pitchFamily="18" charset="0"/>
                        </a:rPr>
                        <m:t>𝑀𝑖𝑠𝑠</m:t>
                      </m:r>
                      <m:r>
                        <m:rPr>
                          <m:lit/>
                        </m:rPr>
                        <a:rPr lang="en-US" altLang="zh-TW" b="0" i="1" smtClean="0">
                          <a:latin typeface="Cambria Math" panose="02040503050406030204" pitchFamily="18" charset="0"/>
                        </a:rPr>
                        <m:t>_</m:t>
                      </m:r>
                      <m:r>
                        <a:rPr lang="en-US" altLang="zh-TW" b="0" i="1" smtClean="0">
                          <a:latin typeface="Cambria Math" panose="02040503050406030204" pitchFamily="18" charset="0"/>
                        </a:rPr>
                        <m:t>𝑐𝑜𝑢𝑛𝑡</m:t>
                      </m:r>
                    </m:oMath>
                  </m:oMathPara>
                </a14:m>
                <a:endParaRPr lang="zh-TW" altLang="en-US" dirty="0"/>
              </a:p>
            </p:txBody>
          </p:sp>
        </mc:Choice>
        <mc:Fallback xmlns="">
          <p:sp>
            <p:nvSpPr>
              <p:cNvPr id="95" name="文字方塊 94"/>
              <p:cNvSpPr txBox="1">
                <a:spLocks noRot="1" noChangeAspect="1" noMove="1" noResize="1" noEditPoints="1" noAdjustHandles="1" noChangeArrowheads="1" noChangeShapeType="1" noTextEdit="1"/>
              </p:cNvSpPr>
              <p:nvPr/>
            </p:nvSpPr>
            <p:spPr>
              <a:xfrm>
                <a:off x="5519001" y="4262598"/>
                <a:ext cx="1546385" cy="369332"/>
              </a:xfrm>
              <a:prstGeom prst="rect">
                <a:avLst/>
              </a:prstGeom>
              <a:blipFill rotWithShape="0">
                <a:blip r:embed="rId5"/>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98" name="文字方塊 97"/>
              <p:cNvSpPr txBox="1"/>
              <p:nvPr/>
            </p:nvSpPr>
            <p:spPr>
              <a:xfrm>
                <a:off x="454454" y="5991186"/>
                <a:ext cx="8241039" cy="369332"/>
              </a:xfrm>
              <a:prstGeom prst="rect">
                <a:avLst/>
              </a:prstGeom>
              <a:noFill/>
            </p:spPr>
            <p:txBody>
              <a:bodyPr wrap="none" rtlCol="0">
                <a:spAutoFit/>
              </a:bodyPr>
              <a:lstStyle/>
              <a:p>
                <a:r>
                  <a:rPr lang="en-US" altLang="zh-TW" b="1" dirty="0"/>
                  <a:t>Truly, we </a:t>
                </a:r>
                <a:r>
                  <a:rPr lang="en-US" altLang="zh-TW" b="1" dirty="0" smtClean="0"/>
                  <a:t>have to obtain the </a:t>
                </a:r>
                <a14:m>
                  <m:oMath xmlns:m="http://schemas.openxmlformats.org/officeDocument/2006/math">
                    <m:r>
                      <a:rPr lang="en-US" altLang="zh-TW" b="1" i="1">
                        <a:latin typeface="Cambria Math" panose="02040503050406030204" pitchFamily="18" charset="0"/>
                      </a:rPr>
                      <m:t>𝜟</m:t>
                    </m:r>
                    <m:r>
                      <a:rPr lang="en-US" altLang="zh-TW" b="1" i="1">
                        <a:latin typeface="Cambria Math" panose="02040503050406030204" pitchFamily="18" charset="0"/>
                      </a:rPr>
                      <m:t>𝑴𝒊𝒔𝒔</m:t>
                    </m:r>
                    <m:r>
                      <m:rPr>
                        <m:lit/>
                      </m:rPr>
                      <a:rPr lang="en-US" altLang="zh-TW" b="1" i="1">
                        <a:latin typeface="Cambria Math" panose="02040503050406030204" pitchFamily="18" charset="0"/>
                      </a:rPr>
                      <m:t>_</m:t>
                    </m:r>
                    <m:r>
                      <a:rPr lang="en-US" altLang="zh-TW" b="1" i="1">
                        <a:latin typeface="Cambria Math" panose="02040503050406030204" pitchFamily="18" charset="0"/>
                      </a:rPr>
                      <m:t>𝒄𝒐𝒖𝒏𝒕</m:t>
                    </m:r>
                  </m:oMath>
                </a14:m>
                <a:r>
                  <a:rPr lang="en-US" altLang="zh-TW" b="1" dirty="0" smtClean="0"/>
                  <a:t> </a:t>
                </a:r>
                <a:r>
                  <a:rPr lang="en-US" altLang="zh-TW" b="1" dirty="0"/>
                  <a:t>regardless of the current operation </a:t>
                </a:r>
                <a:r>
                  <a:rPr lang="en-US" altLang="zh-TW" b="1" dirty="0" smtClean="0"/>
                  <a:t>mode</a:t>
                </a:r>
                <a:endParaRPr lang="en-US" altLang="zh-TW" b="1" dirty="0"/>
              </a:p>
            </p:txBody>
          </p:sp>
        </mc:Choice>
        <mc:Fallback xmlns="">
          <p:sp>
            <p:nvSpPr>
              <p:cNvPr id="98" name="文字方塊 97"/>
              <p:cNvSpPr txBox="1">
                <a:spLocks noRot="1" noChangeAspect="1" noMove="1" noResize="1" noEditPoints="1" noAdjustHandles="1" noChangeArrowheads="1" noChangeShapeType="1" noTextEdit="1"/>
              </p:cNvSpPr>
              <p:nvPr/>
            </p:nvSpPr>
            <p:spPr>
              <a:xfrm>
                <a:off x="454454" y="5991186"/>
                <a:ext cx="8241039" cy="369332"/>
              </a:xfrm>
              <a:prstGeom prst="rect">
                <a:avLst/>
              </a:prstGeom>
              <a:blipFill rotWithShape="0">
                <a:blip r:embed="rId6"/>
                <a:stretch>
                  <a:fillRect l="-666" t="-10000" r="-370" b="-26667"/>
                </a:stretch>
              </a:blipFill>
            </p:spPr>
            <p:txBody>
              <a:bodyPr/>
              <a:lstStyle/>
              <a:p>
                <a:r>
                  <a:rPr lang="zh-TW" altLang="en-US">
                    <a:noFill/>
                  </a:rPr>
                  <a:t> </a:t>
                </a:r>
              </a:p>
            </p:txBody>
          </p:sp>
        </mc:Fallback>
      </mc:AlternateContent>
      <p:sp>
        <p:nvSpPr>
          <p:cNvPr id="2" name="文字方塊 1"/>
          <p:cNvSpPr txBox="1"/>
          <p:nvPr/>
        </p:nvSpPr>
        <p:spPr>
          <a:xfrm>
            <a:off x="3579241" y="2396251"/>
            <a:ext cx="740908" cy="369332"/>
          </a:xfrm>
          <a:prstGeom prst="rect">
            <a:avLst/>
          </a:prstGeom>
          <a:noFill/>
        </p:spPr>
        <p:txBody>
          <a:bodyPr wrap="none" rtlCol="0">
            <a:spAutoFit/>
          </a:bodyPr>
          <a:lstStyle/>
          <a:p>
            <a:r>
              <a:rPr lang="en-US" altLang="zh-TW" dirty="0" smtClean="0"/>
              <a:t>Mode</a:t>
            </a:r>
            <a:endParaRPr lang="zh-TW" altLang="en-US" dirty="0"/>
          </a:p>
        </p:txBody>
      </p:sp>
      <p:grpSp>
        <p:nvGrpSpPr>
          <p:cNvPr id="7" name="群組 6"/>
          <p:cNvGrpSpPr/>
          <p:nvPr/>
        </p:nvGrpSpPr>
        <p:grpSpPr>
          <a:xfrm>
            <a:off x="5501018" y="4521642"/>
            <a:ext cx="1742522" cy="1881603"/>
            <a:chOff x="3731362" y="4437112"/>
            <a:chExt cx="1742522" cy="1881603"/>
          </a:xfrm>
        </p:grpSpPr>
        <p:sp>
          <p:nvSpPr>
            <p:cNvPr id="66" name="文字方塊 65"/>
            <p:cNvSpPr txBox="1"/>
            <p:nvPr/>
          </p:nvSpPr>
          <p:spPr>
            <a:xfrm>
              <a:off x="3757281" y="4437112"/>
              <a:ext cx="1689758" cy="369332"/>
            </a:xfrm>
            <a:prstGeom prst="rect">
              <a:avLst/>
            </a:prstGeom>
            <a:solidFill>
              <a:schemeClr val="bg1">
                <a:alpha val="70000"/>
              </a:schemeClr>
            </a:solidFill>
          </p:spPr>
          <p:txBody>
            <a:bodyPr wrap="none" rtlCol="0">
              <a:spAutoFit/>
            </a:bodyPr>
            <a:lstStyle/>
            <a:p>
              <a:r>
                <a:rPr lang="en-US" altLang="zh-TW" b="1" dirty="0"/>
                <a:t>Control Scheme</a:t>
              </a:r>
              <a:endParaRPr lang="zh-TW" altLang="en-US" b="1" dirty="0"/>
            </a:p>
          </p:txBody>
        </p:sp>
        <p:grpSp>
          <p:nvGrpSpPr>
            <p:cNvPr id="56" name="群組 55"/>
            <p:cNvGrpSpPr/>
            <p:nvPr/>
          </p:nvGrpSpPr>
          <p:grpSpPr>
            <a:xfrm>
              <a:off x="3731362" y="4704125"/>
              <a:ext cx="1742522" cy="1614590"/>
              <a:chOff x="2123728" y="2799175"/>
              <a:chExt cx="3444723" cy="3191819"/>
            </a:xfrm>
          </p:grpSpPr>
          <p:sp>
            <p:nvSpPr>
              <p:cNvPr id="57" name="矩形 56"/>
              <p:cNvSpPr/>
              <p:nvPr/>
            </p:nvSpPr>
            <p:spPr>
              <a:xfrm>
                <a:off x="2123728" y="2799175"/>
                <a:ext cx="3444723" cy="3191819"/>
              </a:xfrm>
              <a:prstGeom prst="rect">
                <a:avLst/>
              </a:prstGeom>
              <a:solidFill>
                <a:schemeClr val="bg1">
                  <a:alpha val="90000"/>
                </a:schemeClr>
              </a:solid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58" name="群組 57"/>
              <p:cNvGrpSpPr/>
              <p:nvPr/>
            </p:nvGrpSpPr>
            <p:grpSpPr>
              <a:xfrm>
                <a:off x="2267744" y="2870158"/>
                <a:ext cx="3201051" cy="2941920"/>
                <a:chOff x="2267744" y="2870158"/>
                <a:chExt cx="3201051" cy="2941920"/>
              </a:xfrm>
            </p:grpSpPr>
            <p:cxnSp>
              <p:nvCxnSpPr>
                <p:cNvPr id="59" name="直線單箭頭接點 58"/>
                <p:cNvCxnSpPr/>
                <p:nvPr/>
              </p:nvCxnSpPr>
              <p:spPr>
                <a:xfrm>
                  <a:off x="3555501" y="4083085"/>
                  <a:ext cx="0" cy="5111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直線單箭頭接點 59"/>
                <p:cNvCxnSpPr/>
                <p:nvPr/>
              </p:nvCxnSpPr>
              <p:spPr>
                <a:xfrm>
                  <a:off x="4820723" y="3740941"/>
                  <a:ext cx="64807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直線單箭頭接點 60"/>
                <p:cNvCxnSpPr/>
                <p:nvPr/>
              </p:nvCxnSpPr>
              <p:spPr>
                <a:xfrm>
                  <a:off x="4820723" y="4961629"/>
                  <a:ext cx="64807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直線單箭頭接點 61"/>
                <p:cNvCxnSpPr/>
                <p:nvPr/>
              </p:nvCxnSpPr>
              <p:spPr>
                <a:xfrm>
                  <a:off x="3555501" y="5300953"/>
                  <a:ext cx="0" cy="5111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3" name="流程圖: 決策 62"/>
                <p:cNvSpPr/>
                <p:nvPr/>
              </p:nvSpPr>
              <p:spPr>
                <a:xfrm>
                  <a:off x="2267744" y="3387384"/>
                  <a:ext cx="2563834" cy="695703"/>
                </a:xfrm>
                <a:prstGeom prst="flowChartDecision">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b="1" dirty="0">
                    <a:solidFill>
                      <a:schemeClr val="tx1"/>
                    </a:solidFill>
                  </a:endParaRPr>
                </a:p>
              </p:txBody>
            </p:sp>
            <p:sp>
              <p:nvSpPr>
                <p:cNvPr id="64" name="流程圖: 決策 63"/>
                <p:cNvSpPr/>
                <p:nvPr/>
              </p:nvSpPr>
              <p:spPr>
                <a:xfrm>
                  <a:off x="2267744" y="4605250"/>
                  <a:ext cx="2563834" cy="695703"/>
                </a:xfrm>
                <a:prstGeom prst="flowChartDecision">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b="1" dirty="0">
                    <a:solidFill>
                      <a:schemeClr val="tx1"/>
                    </a:solidFill>
                  </a:endParaRPr>
                </a:p>
              </p:txBody>
            </p:sp>
            <p:cxnSp>
              <p:nvCxnSpPr>
                <p:cNvPr id="65" name="直線單箭頭接點 64"/>
                <p:cNvCxnSpPr/>
                <p:nvPr/>
              </p:nvCxnSpPr>
              <p:spPr>
                <a:xfrm>
                  <a:off x="3555501" y="2870158"/>
                  <a:ext cx="0" cy="5111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grpSp>
    </p:spTree>
    <p:extLst>
      <p:ext uri="{BB962C8B-B14F-4D97-AF65-F5344CB8AC3E}">
        <p14:creationId xmlns:p14="http://schemas.microsoft.com/office/powerpoint/2010/main" val="2821670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fade">
                                      <p:cBhvr>
                                        <p:cTn id="7" dur="500"/>
                                        <p:tgtEl>
                                          <p:spTgt spid="74"/>
                                        </p:tgtEl>
                                      </p:cBhvr>
                                    </p:animEffect>
                                  </p:childTnLst>
                                </p:cTn>
                              </p:par>
                              <p:par>
                                <p:cTn id="8" presetID="10" presetClass="entr" presetSubtype="0" fill="hold" nodeType="withEffect">
                                  <p:stCondLst>
                                    <p:cond delay="0"/>
                                  </p:stCondLst>
                                  <p:childTnLst>
                                    <p:set>
                                      <p:cBhvr>
                                        <p:cTn id="9" dur="1" fill="hold">
                                          <p:stCondLst>
                                            <p:cond delay="0"/>
                                          </p:stCondLst>
                                        </p:cTn>
                                        <p:tgtEl>
                                          <p:spTgt spid="75"/>
                                        </p:tgtEl>
                                        <p:attrNameLst>
                                          <p:attrName>style.visibility</p:attrName>
                                        </p:attrNameLst>
                                      </p:cBhvr>
                                      <p:to>
                                        <p:strVal val="visible"/>
                                      </p:to>
                                    </p:set>
                                    <p:animEffect transition="in" filter="fade">
                                      <p:cBhvr>
                                        <p:cTn id="10" dur="500"/>
                                        <p:tgtEl>
                                          <p:spTgt spid="75"/>
                                        </p:tgtEl>
                                      </p:cBhvr>
                                    </p:animEffect>
                                  </p:childTnLst>
                                </p:cTn>
                              </p:par>
                              <p:par>
                                <p:cTn id="11" presetID="64" presetClass="path" presetSubtype="0" accel="50000" decel="50000" fill="hold" nodeType="withEffect">
                                  <p:stCondLst>
                                    <p:cond delay="0"/>
                                  </p:stCondLst>
                                  <p:childTnLst>
                                    <p:animMotion origin="layout" path="M 2.77778E-6 -2.59259E-6 L 2.77778E-6 -0.23842 " pathEditMode="relative" rAng="0" ptsTypes="AA">
                                      <p:cBhvr>
                                        <p:cTn id="12" dur="2000" spd="-100000" fill="hold"/>
                                        <p:tgtEl>
                                          <p:spTgt spid="74"/>
                                        </p:tgtEl>
                                        <p:attrNameLst>
                                          <p:attrName>ppt_x</p:attrName>
                                          <p:attrName>ppt_y</p:attrName>
                                        </p:attrNameLst>
                                      </p:cBhvr>
                                      <p:rCtr x="0" y="-11921"/>
                                    </p:animMotion>
                                  </p:childTnLst>
                                </p:cTn>
                              </p:par>
                              <p:par>
                                <p:cTn id="13" presetID="64" presetClass="path" presetSubtype="0" accel="50000" decel="50000" fill="hold" nodeType="withEffect">
                                  <p:stCondLst>
                                    <p:cond delay="0"/>
                                  </p:stCondLst>
                                  <p:childTnLst>
                                    <p:animMotion origin="layout" path="M 2.77778E-6 -3.7037E-6 L 2.77778E-6 -0.41828 " pathEditMode="relative" rAng="0" ptsTypes="AA">
                                      <p:cBhvr>
                                        <p:cTn id="14" dur="2000" spd="-100000" fill="hold"/>
                                        <p:tgtEl>
                                          <p:spTgt spid="75"/>
                                        </p:tgtEl>
                                        <p:attrNameLst>
                                          <p:attrName>ppt_x</p:attrName>
                                          <p:attrName>ppt_y</p:attrName>
                                        </p:attrNameLst>
                                      </p:cBhvr>
                                      <p:rCtr x="0" y="-20926"/>
                                    </p:animMotion>
                                  </p:childTnLst>
                                </p:cTn>
                              </p:par>
                            </p:childTnLst>
                          </p:cTn>
                        </p:par>
                        <p:par>
                          <p:cTn id="15" fill="hold">
                            <p:stCondLst>
                              <p:cond delay="2000"/>
                            </p:stCondLst>
                            <p:childTnLst>
                              <p:par>
                                <p:cTn id="16" presetID="10" presetClass="entr" presetSubtype="0" fill="hold" grpId="0" nodeType="afterEffect">
                                  <p:stCondLst>
                                    <p:cond delay="0"/>
                                  </p:stCondLst>
                                  <p:childTnLst>
                                    <p:set>
                                      <p:cBhvr>
                                        <p:cTn id="17" dur="1" fill="hold">
                                          <p:stCondLst>
                                            <p:cond delay="0"/>
                                          </p:stCondLst>
                                        </p:cTn>
                                        <p:tgtEl>
                                          <p:spTgt spid="67"/>
                                        </p:tgtEl>
                                        <p:attrNameLst>
                                          <p:attrName>style.visibility</p:attrName>
                                        </p:attrNameLst>
                                      </p:cBhvr>
                                      <p:to>
                                        <p:strVal val="visible"/>
                                      </p:to>
                                    </p:set>
                                    <p:animEffect transition="in" filter="fade">
                                      <p:cBhvr>
                                        <p:cTn id="18" dur="500"/>
                                        <p:tgtEl>
                                          <p:spTgt spid="6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8"/>
                                        </p:tgtEl>
                                        <p:attrNameLst>
                                          <p:attrName>style.visibility</p:attrName>
                                        </p:attrNameLst>
                                      </p:cBhvr>
                                      <p:to>
                                        <p:strVal val="visible"/>
                                      </p:to>
                                    </p:set>
                                    <p:animEffect transition="in" filter="fade">
                                      <p:cBhvr>
                                        <p:cTn id="21" dur="500"/>
                                        <p:tgtEl>
                                          <p:spTgt spid="6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9"/>
                                        </p:tgtEl>
                                        <p:attrNameLst>
                                          <p:attrName>style.visibility</p:attrName>
                                        </p:attrNameLst>
                                      </p:cBhvr>
                                      <p:to>
                                        <p:strVal val="visible"/>
                                      </p:to>
                                    </p:set>
                                    <p:animEffect transition="in" filter="fade">
                                      <p:cBhvr>
                                        <p:cTn id="24" dur="500"/>
                                        <p:tgtEl>
                                          <p:spTgt spid="69"/>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70"/>
                                        </p:tgtEl>
                                        <p:attrNameLst>
                                          <p:attrName>style.visibility</p:attrName>
                                        </p:attrNameLst>
                                      </p:cBhvr>
                                      <p:to>
                                        <p:strVal val="visible"/>
                                      </p:to>
                                    </p:set>
                                    <p:animEffect transition="in" filter="fade">
                                      <p:cBhvr>
                                        <p:cTn id="27" dur="500"/>
                                        <p:tgtEl>
                                          <p:spTgt spid="70"/>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path" presetSubtype="0" accel="50000" decel="50000" fill="hold" grpId="1" nodeType="clickEffect">
                                  <p:stCondLst>
                                    <p:cond delay="0"/>
                                  </p:stCondLst>
                                  <p:childTnLst>
                                    <p:animMotion origin="layout" path="M -4.16667E-6 0 L 0.18299 -0.06736 " pathEditMode="relative" rAng="0" ptsTypes="AA">
                                      <p:cBhvr>
                                        <p:cTn id="31" dur="2000" fill="hold"/>
                                        <p:tgtEl>
                                          <p:spTgt spid="69"/>
                                        </p:tgtEl>
                                        <p:attrNameLst>
                                          <p:attrName>ppt_x</p:attrName>
                                          <p:attrName>ppt_y</p:attrName>
                                        </p:attrNameLst>
                                      </p:cBhvr>
                                      <p:rCtr x="9149" y="-3380"/>
                                    </p:animMotion>
                                  </p:childTnLst>
                                </p:cTn>
                              </p:par>
                              <p:par>
                                <p:cTn id="32" presetID="42" presetClass="path" presetSubtype="0" accel="50000" decel="50000" fill="hold" grpId="1" nodeType="withEffect">
                                  <p:stCondLst>
                                    <p:cond delay="0"/>
                                  </p:stCondLst>
                                  <p:childTnLst>
                                    <p:animMotion origin="layout" path="M -2.22222E-6 -3.7037E-7 L 0.18403 -0.2 " pathEditMode="relative" rAng="0" ptsTypes="AA">
                                      <p:cBhvr>
                                        <p:cTn id="33" dur="2000" fill="hold"/>
                                        <p:tgtEl>
                                          <p:spTgt spid="70"/>
                                        </p:tgtEl>
                                        <p:attrNameLst>
                                          <p:attrName>ppt_x</p:attrName>
                                          <p:attrName>ppt_y</p:attrName>
                                        </p:attrNameLst>
                                      </p:cBhvr>
                                      <p:rCtr x="9201" y="-10000"/>
                                    </p:animMotion>
                                  </p:childTnLst>
                                </p:cTn>
                              </p:par>
                            </p:childTnLst>
                          </p:cTn>
                        </p:par>
                        <p:par>
                          <p:cTn id="34" fill="hold">
                            <p:stCondLst>
                              <p:cond delay="2000"/>
                            </p:stCondLst>
                            <p:childTnLst>
                              <p:par>
                                <p:cTn id="35" presetID="10" presetClass="entr" presetSubtype="0" fill="hold" nodeType="afterEffect">
                                  <p:stCondLst>
                                    <p:cond delay="0"/>
                                  </p:stCondLst>
                                  <p:childTnLst>
                                    <p:set>
                                      <p:cBhvr>
                                        <p:cTn id="36" dur="1" fill="hold">
                                          <p:stCondLst>
                                            <p:cond delay="0"/>
                                          </p:stCondLst>
                                        </p:cTn>
                                        <p:tgtEl>
                                          <p:spTgt spid="94"/>
                                        </p:tgtEl>
                                        <p:attrNameLst>
                                          <p:attrName>style.visibility</p:attrName>
                                        </p:attrNameLst>
                                      </p:cBhvr>
                                      <p:to>
                                        <p:strVal val="visible"/>
                                      </p:to>
                                    </p:set>
                                    <p:animEffect transition="in" filter="fade">
                                      <p:cBhvr>
                                        <p:cTn id="37" dur="500"/>
                                        <p:tgtEl>
                                          <p:spTgt spid="94"/>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95"/>
                                        </p:tgtEl>
                                        <p:attrNameLst>
                                          <p:attrName>style.visibility</p:attrName>
                                        </p:attrNameLst>
                                      </p:cBhvr>
                                      <p:to>
                                        <p:strVal val="visible"/>
                                      </p:to>
                                    </p:set>
                                    <p:animEffect transition="in" filter="fade">
                                      <p:cBhvr>
                                        <p:cTn id="40" dur="500"/>
                                        <p:tgtEl>
                                          <p:spTgt spid="95"/>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7"/>
                                        </p:tgtEl>
                                        <p:attrNameLst>
                                          <p:attrName>style.visibility</p:attrName>
                                        </p:attrNameLst>
                                      </p:cBhvr>
                                      <p:to>
                                        <p:strVal val="visible"/>
                                      </p:to>
                                    </p:set>
                                    <p:animEffect transition="in" filter="fade">
                                      <p:cBhvr>
                                        <p:cTn id="45" dur="500"/>
                                        <p:tgtEl>
                                          <p:spTgt spid="7"/>
                                        </p:tgtEl>
                                      </p:cBhvr>
                                    </p:animEffect>
                                  </p:childTnLst>
                                </p:cTn>
                              </p:par>
                            </p:childTnLst>
                          </p:cTn>
                        </p:par>
                        <p:par>
                          <p:cTn id="46" fill="hold">
                            <p:stCondLst>
                              <p:cond delay="500"/>
                            </p:stCondLst>
                            <p:childTnLst>
                              <p:par>
                                <p:cTn id="47" presetID="42" presetClass="path" presetSubtype="0" accel="50000" decel="50000" fill="remove" grpId="1" nodeType="afterEffect">
                                  <p:stCondLst>
                                    <p:cond delay="0"/>
                                  </p:stCondLst>
                                  <p:childTnLst>
                                    <p:animMotion origin="layout" path="M -4.44444E-6 3.7037E-7 L 0.00209 0.13565 " pathEditMode="relative" rAng="0" ptsTypes="AA">
                                      <p:cBhvr>
                                        <p:cTn id="48" dur="2000" fill="hold"/>
                                        <p:tgtEl>
                                          <p:spTgt spid="95"/>
                                        </p:tgtEl>
                                        <p:attrNameLst>
                                          <p:attrName>ppt_x</p:attrName>
                                          <p:attrName>ppt_y</p:attrName>
                                        </p:attrNameLst>
                                      </p:cBhvr>
                                      <p:rCtr x="104" y="6782"/>
                                    </p:animMotion>
                                  </p:childTnLst>
                                </p:cTn>
                              </p:par>
                            </p:childTnLst>
                          </p:cTn>
                        </p:par>
                        <p:par>
                          <p:cTn id="49" fill="hold">
                            <p:stCondLst>
                              <p:cond delay="2500"/>
                            </p:stCondLst>
                            <p:childTnLst>
                              <p:par>
                                <p:cTn id="50" presetID="1" presetClass="exit" presetSubtype="0" fill="hold" grpId="2" nodeType="afterEffect">
                                  <p:stCondLst>
                                    <p:cond delay="0"/>
                                  </p:stCondLst>
                                  <p:childTnLst>
                                    <p:set>
                                      <p:cBhvr>
                                        <p:cTn id="51" dur="1" fill="hold">
                                          <p:stCondLst>
                                            <p:cond delay="0"/>
                                          </p:stCondLst>
                                        </p:cTn>
                                        <p:tgtEl>
                                          <p:spTgt spid="95"/>
                                        </p:tgtEl>
                                        <p:attrNameLst>
                                          <p:attrName>style.visibility</p:attrName>
                                        </p:attrNameLst>
                                      </p:cBhvr>
                                      <p:to>
                                        <p:strVal val="hidden"/>
                                      </p:to>
                                    </p:set>
                                  </p:childTnLst>
                                </p:cTn>
                              </p:par>
                            </p:childTnLst>
                          </p:cTn>
                        </p:par>
                        <p:par>
                          <p:cTn id="52" fill="hold">
                            <p:stCondLst>
                              <p:cond delay="2500"/>
                            </p:stCondLst>
                            <p:childTnLst>
                              <p:par>
                                <p:cTn id="53" presetID="1" presetClass="entr" presetSubtype="0" fill="hold" grpId="1" nodeType="afterEffect">
                                  <p:stCondLst>
                                    <p:cond delay="0"/>
                                  </p:stCondLst>
                                  <p:childTnLst>
                                    <p:set>
                                      <p:cBhvr>
                                        <p:cTn id="54" dur="1" fill="hold">
                                          <p:stCondLst>
                                            <p:cond delay="0"/>
                                          </p:stCondLst>
                                        </p:cTn>
                                        <p:tgtEl>
                                          <p:spTgt spid="2"/>
                                        </p:tgtEl>
                                        <p:attrNameLst>
                                          <p:attrName>style.visibility</p:attrName>
                                        </p:attrNameLst>
                                      </p:cBhvr>
                                      <p:to>
                                        <p:strVal val="visible"/>
                                      </p:to>
                                    </p:set>
                                  </p:childTnLst>
                                </p:cTn>
                              </p:par>
                            </p:childTnLst>
                          </p:cTn>
                        </p:par>
                        <p:par>
                          <p:cTn id="55" fill="hold">
                            <p:stCondLst>
                              <p:cond delay="2500"/>
                            </p:stCondLst>
                            <p:childTnLst>
                              <p:par>
                                <p:cTn id="56" presetID="0" presetClass="path" presetSubtype="0" accel="50000" decel="50000" fill="hold" grpId="0" nodeType="afterEffect">
                                  <p:stCondLst>
                                    <p:cond delay="0"/>
                                  </p:stCondLst>
                                  <p:childTnLst>
                                    <p:animMotion origin="layout" path="M 0.25834 0.40787 L 0.26042 0.59676 L 0.12761 0.59004 L 0.00087 -0.00116 L -4.44444E-6 2.59259E-6 " pathEditMode="relative" rAng="0" ptsTypes="AAAAA">
                                      <p:cBhvr>
                                        <p:cTn id="57" dur="2000" fill="hold"/>
                                        <p:tgtEl>
                                          <p:spTgt spid="2"/>
                                        </p:tgtEl>
                                        <p:attrNameLst>
                                          <p:attrName>ppt_x</p:attrName>
                                          <p:attrName>ppt_y</p:attrName>
                                        </p:attrNameLst>
                                      </p:cBhvr>
                                      <p:rCtr x="-12812" y="-11019"/>
                                    </p:animMotion>
                                  </p:childTnLst>
                                </p:cTn>
                              </p:par>
                            </p:childTnLst>
                          </p:cTn>
                        </p:par>
                        <p:par>
                          <p:cTn id="58" fill="hold">
                            <p:stCondLst>
                              <p:cond delay="4500"/>
                            </p:stCondLst>
                            <p:childTnLst>
                              <p:par>
                                <p:cTn id="59" presetID="10" presetClass="exit" presetSubtype="0" fill="hold" nodeType="afterEffect">
                                  <p:stCondLst>
                                    <p:cond delay="0"/>
                                  </p:stCondLst>
                                  <p:childTnLst>
                                    <p:animEffect transition="out" filter="fade">
                                      <p:cBhvr>
                                        <p:cTn id="60" dur="500"/>
                                        <p:tgtEl>
                                          <p:spTgt spid="7"/>
                                        </p:tgtEl>
                                      </p:cBhvr>
                                    </p:animEffect>
                                    <p:set>
                                      <p:cBhvr>
                                        <p:cTn id="61" dur="1" fill="hold">
                                          <p:stCondLst>
                                            <p:cond delay="499"/>
                                          </p:stCondLst>
                                        </p:cTn>
                                        <p:tgtEl>
                                          <p:spTgt spid="7"/>
                                        </p:tgtEl>
                                        <p:attrNameLst>
                                          <p:attrName>style.visibility</p:attrName>
                                        </p:attrNameLst>
                                      </p:cBhvr>
                                      <p:to>
                                        <p:strVal val="hidden"/>
                                      </p:to>
                                    </p:set>
                                  </p:childTnLst>
                                </p:cTn>
                              </p:par>
                              <p:par>
                                <p:cTn id="62" presetID="10" presetClass="entr" presetSubtype="0" fill="hold" grpId="3" nodeType="withEffect">
                                  <p:stCondLst>
                                    <p:cond delay="0"/>
                                  </p:stCondLst>
                                  <p:childTnLst>
                                    <p:set>
                                      <p:cBhvr>
                                        <p:cTn id="63" dur="1" fill="hold">
                                          <p:stCondLst>
                                            <p:cond delay="0"/>
                                          </p:stCondLst>
                                        </p:cTn>
                                        <p:tgtEl>
                                          <p:spTgt spid="95"/>
                                        </p:tgtEl>
                                        <p:attrNameLst>
                                          <p:attrName>style.visibility</p:attrName>
                                        </p:attrNameLst>
                                      </p:cBhvr>
                                      <p:to>
                                        <p:strVal val="visible"/>
                                      </p:to>
                                    </p:set>
                                    <p:animEffect transition="in" filter="fade">
                                      <p:cBhvr>
                                        <p:cTn id="64" dur="500"/>
                                        <p:tgtEl>
                                          <p:spTgt spid="95"/>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98"/>
                                        </p:tgtEl>
                                        <p:attrNameLst>
                                          <p:attrName>style.visibility</p:attrName>
                                        </p:attrNameLst>
                                      </p:cBhvr>
                                      <p:to>
                                        <p:strVal val="visible"/>
                                      </p:to>
                                    </p:set>
                                    <p:animEffect transition="in" filter="fade">
                                      <p:cBhvr>
                                        <p:cTn id="69" dur="500"/>
                                        <p:tgtEl>
                                          <p:spTgt spid="98"/>
                                        </p:tgtEl>
                                      </p:cBhvr>
                                    </p:animEffect>
                                  </p:childTnLst>
                                </p:cTn>
                              </p:par>
                              <p:par>
                                <p:cTn id="70" presetID="1" presetClass="entr" presetSubtype="0" fill="hold" grpId="3" nodeType="withEffect">
                                  <p:stCondLst>
                                    <p:cond delay="0"/>
                                  </p:stCondLst>
                                  <p:childTnLst>
                                    <p:set>
                                      <p:cBhvr>
                                        <p:cTn id="71" dur="1" fill="hold">
                                          <p:stCondLst>
                                            <p:cond delay="0"/>
                                          </p:stCondLst>
                                        </p:cTn>
                                        <p:tgtEl>
                                          <p:spTgt spid="32"/>
                                        </p:tgtEl>
                                        <p:attrNameLst>
                                          <p:attrName>style.visibility</p:attrName>
                                        </p:attrNameLst>
                                      </p:cBhvr>
                                      <p:to>
                                        <p:strVal val="visible"/>
                                      </p:to>
                                    </p:set>
                                  </p:childTnLst>
                                </p:cTn>
                              </p:par>
                              <p:par>
                                <p:cTn id="72" presetID="1" presetClass="entr" presetSubtype="0" fill="hold" grpId="3" nodeType="withEffect">
                                  <p:stCondLst>
                                    <p:cond delay="0"/>
                                  </p:stCondLst>
                                  <p:childTnLst>
                                    <p:set>
                                      <p:cBhvr>
                                        <p:cTn id="73" dur="1" fill="hold">
                                          <p:stCondLst>
                                            <p:cond delay="0"/>
                                          </p:stCondLst>
                                        </p:cTn>
                                        <p:tgtEl>
                                          <p:spTgt spid="73"/>
                                        </p:tgtEl>
                                        <p:attrNameLst>
                                          <p:attrName>style.visibility</p:attrName>
                                        </p:attrNameLst>
                                      </p:cBhvr>
                                      <p:to>
                                        <p:strVal val="visible"/>
                                      </p:to>
                                    </p:set>
                                  </p:childTnLst>
                                </p:cTn>
                              </p:par>
                              <p:par>
                                <p:cTn id="74" presetID="42" presetClass="path" presetSubtype="0" accel="50000" decel="50000" fill="hold" grpId="4" nodeType="withEffect">
                                  <p:stCondLst>
                                    <p:cond delay="0"/>
                                  </p:stCondLst>
                                  <p:childTnLst>
                                    <p:animMotion origin="layout" path="M -1.11111E-6 7.40741E-7 L 0.40504 0.04745 " pathEditMode="relative" rAng="0" ptsTypes="AA">
                                      <p:cBhvr>
                                        <p:cTn id="75" dur="2000" fill="hold"/>
                                        <p:tgtEl>
                                          <p:spTgt spid="32"/>
                                        </p:tgtEl>
                                        <p:attrNameLst>
                                          <p:attrName>ppt_x</p:attrName>
                                          <p:attrName>ppt_y</p:attrName>
                                        </p:attrNameLst>
                                      </p:cBhvr>
                                      <p:rCtr x="20243" y="2361"/>
                                    </p:animMotion>
                                  </p:childTnLst>
                                </p:cTn>
                              </p:par>
                              <p:par>
                                <p:cTn id="76" presetID="42" presetClass="path" presetSubtype="0" accel="50000" decel="50000" fill="hold" grpId="4" nodeType="withEffect">
                                  <p:stCondLst>
                                    <p:cond delay="0"/>
                                  </p:stCondLst>
                                  <p:childTnLst>
                                    <p:animMotion origin="layout" path="M -1.11111E-6 -3.7037E-7 L 0.40504 -0.13356 " pathEditMode="relative" rAng="0" ptsTypes="AA">
                                      <p:cBhvr>
                                        <p:cTn id="77" dur="2000" fill="hold"/>
                                        <p:tgtEl>
                                          <p:spTgt spid="73"/>
                                        </p:tgtEl>
                                        <p:attrNameLst>
                                          <p:attrName>ppt_x</p:attrName>
                                          <p:attrName>ppt_y</p:attrName>
                                        </p:attrNameLst>
                                      </p:cBhvr>
                                      <p:rCtr x="20243" y="-669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68" grpId="0"/>
      <p:bldP spid="69" grpId="0"/>
      <p:bldP spid="69" grpId="1"/>
      <p:bldP spid="70" grpId="0"/>
      <p:bldP spid="70" grpId="1"/>
      <p:bldP spid="32" grpId="3" animBg="1"/>
      <p:bldP spid="32" grpId="4" animBg="1"/>
      <p:bldP spid="73" grpId="3" animBg="1"/>
      <p:bldP spid="73" grpId="4" animBg="1"/>
      <p:bldP spid="95" grpId="0"/>
      <p:bldP spid="95" grpId="1"/>
      <p:bldP spid="95" grpId="2"/>
      <p:bldP spid="95" grpId="3"/>
      <p:bldP spid="98" grpId="0"/>
      <p:bldP spid="2" grpId="0"/>
      <p:bldP spid="2"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pPr marL="342900" lvl="1" indent="-342900">
              <a:buFont typeface="Calibri" panose="020F0502020204030204" pitchFamily="34" charset="0"/>
              <a:buChar char="•"/>
            </a:pPr>
            <a:r>
              <a:rPr lang="en-US" altLang="zh-TW" b="1" dirty="0"/>
              <a:t>Record hit count in LRU, </a:t>
            </a:r>
            <a:r>
              <a:rPr lang="en-US" altLang="zh-TW" b="1" dirty="0" err="1"/>
              <a:t>lru</a:t>
            </a:r>
            <a:r>
              <a:rPr lang="en-US" altLang="zh-TW" b="1" dirty="0"/>
              <a:t> blocks</a:t>
            </a:r>
          </a:p>
          <a:p>
            <a:pPr lvl="1"/>
            <a:r>
              <a:rPr lang="en-US" altLang="zh-TW" dirty="0"/>
              <a:t>When hit in the LRU, lru blocks (cache hit)</a:t>
            </a:r>
          </a:p>
          <a:p>
            <a:pPr lvl="2"/>
            <a:r>
              <a:rPr lang="en-US" altLang="zh-TW" dirty="0"/>
              <a:t>Increase the miss counter</a:t>
            </a:r>
          </a:p>
          <a:p>
            <a:pPr lvl="1"/>
            <a:r>
              <a:rPr lang="en-US" altLang="zh-TW" dirty="0"/>
              <a:t>When miss</a:t>
            </a:r>
          </a:p>
          <a:p>
            <a:pPr lvl="2"/>
            <a:r>
              <a:rPr lang="en-US" altLang="zh-TW" dirty="0"/>
              <a:t>Do not increase the miss counter</a:t>
            </a:r>
          </a:p>
          <a:p>
            <a:endParaRPr lang="zh-TW" altLang="en-US" dirty="0"/>
          </a:p>
        </p:txBody>
      </p:sp>
      <mc:AlternateContent xmlns:mc="http://schemas.openxmlformats.org/markup-compatibility/2006" xmlns:a14="http://schemas.microsoft.com/office/drawing/2010/main">
        <mc:Choice Requires="a14">
          <p:sp>
            <p:nvSpPr>
              <p:cNvPr id="3" name="標題 2"/>
              <p:cNvSpPr>
                <a:spLocks noGrp="1"/>
              </p:cNvSpPr>
              <p:nvPr>
                <p:ph type="title"/>
              </p:nvPr>
            </p:nvSpPr>
            <p:spPr/>
            <p:txBody>
              <a:bodyPr/>
              <a:lstStyle/>
              <a:p>
                <a14:m>
                  <m:oMath xmlns:m="http://schemas.openxmlformats.org/officeDocument/2006/math">
                    <m:r>
                      <a:rPr lang="en-US" altLang="zh-TW" i="1">
                        <a:latin typeface="Cambria Math" panose="02040503050406030204" pitchFamily="18" charset="0"/>
                      </a:rPr>
                      <m:t>𝜟</m:t>
                    </m:r>
                    <m:r>
                      <a:rPr lang="en-US" altLang="zh-TW" i="1">
                        <a:latin typeface="Cambria Math" panose="02040503050406030204" pitchFamily="18" charset="0"/>
                      </a:rPr>
                      <m:t>𝒎𝒊𝒔𝒔</m:t>
                    </m:r>
                    <m:r>
                      <m:rPr>
                        <m:lit/>
                      </m:rPr>
                      <a:rPr lang="en-US" altLang="zh-TW" i="1">
                        <a:latin typeface="Cambria Math" panose="02040503050406030204" pitchFamily="18" charset="0"/>
                      </a:rPr>
                      <m:t>_</m:t>
                    </m:r>
                    <m:r>
                      <a:rPr lang="en-US" altLang="zh-TW" i="1">
                        <a:latin typeface="Cambria Math" panose="02040503050406030204" pitchFamily="18" charset="0"/>
                      </a:rPr>
                      <m:t>𝒄𝒐𝒖𝒏𝒕</m:t>
                    </m:r>
                  </m:oMath>
                </a14:m>
                <a:r>
                  <a:rPr lang="en-US" altLang="zh-TW" dirty="0"/>
                  <a:t> in Regular Cache</a:t>
                </a:r>
                <a:endParaRPr lang="zh-TW" altLang="en-US" dirty="0"/>
              </a:p>
            </p:txBody>
          </p:sp>
        </mc:Choice>
        <mc:Fallback xmlns="">
          <p:sp>
            <p:nvSpPr>
              <p:cNvPr id="3" name="標題 2"/>
              <p:cNvSpPr>
                <a:spLocks noGrp="1" noRot="1" noChangeAspect="1" noMove="1" noResize="1" noEditPoints="1" noAdjustHandles="1" noChangeArrowheads="1" noChangeShapeType="1" noTextEdit="1"/>
              </p:cNvSpPr>
              <p:nvPr>
                <p:ph type="title"/>
              </p:nvPr>
            </p:nvSpPr>
            <p:spPr>
              <a:blipFill rotWithShape="0">
                <a:blip r:embed="rId4"/>
                <a:stretch>
                  <a:fillRect t="-9524" b="-30159"/>
                </a:stretch>
              </a:blipFill>
            </p:spPr>
            <p:txBody>
              <a:bodyPr/>
              <a:lstStyle/>
              <a:p>
                <a:r>
                  <a:rPr lang="zh-TW" altLang="en-US">
                    <a:noFill/>
                  </a:rPr>
                  <a:t> </a:t>
                </a:r>
              </a:p>
            </p:txBody>
          </p:sp>
        </mc:Fallback>
      </mc:AlternateContent>
      <p:sp>
        <p:nvSpPr>
          <p:cNvPr id="4" name="日期版面配置區 3"/>
          <p:cNvSpPr>
            <a:spLocks noGrp="1"/>
          </p:cNvSpPr>
          <p:nvPr>
            <p:ph type="dt" sz="half" idx="10"/>
          </p:nvPr>
        </p:nvSpPr>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11"/>
          </p:nvPr>
        </p:nvSpPr>
        <p:spPr/>
        <p:txBody>
          <a:bodyPr/>
          <a:lstStyle/>
          <a:p>
            <a:r>
              <a:rPr lang="de-DE"/>
              <a:t>Yen-Hao Chen / National Tsing Hua University</a:t>
            </a:r>
            <a:endParaRPr lang="de-DE" dirty="0"/>
          </a:p>
        </p:txBody>
      </p:sp>
      <p:sp>
        <p:nvSpPr>
          <p:cNvPr id="6" name="投影片編號版面配置區 5"/>
          <p:cNvSpPr>
            <a:spLocks noGrp="1"/>
          </p:cNvSpPr>
          <p:nvPr>
            <p:ph type="sldNum" sz="quarter" idx="12"/>
          </p:nvPr>
        </p:nvSpPr>
        <p:spPr/>
        <p:txBody>
          <a:bodyPr/>
          <a:lstStyle/>
          <a:p>
            <a:fld id="{D1628BF6-67F0-405E-B297-68D77A67C46A}" type="slidenum">
              <a:rPr lang="de-DE" smtClean="0"/>
              <a:pPr/>
              <a:t>12</a:t>
            </a:fld>
            <a:endParaRPr lang="de-DE"/>
          </a:p>
        </p:txBody>
      </p:sp>
      <p:sp>
        <p:nvSpPr>
          <p:cNvPr id="8" name="文字方塊 7"/>
          <p:cNvSpPr txBox="1"/>
          <p:nvPr/>
        </p:nvSpPr>
        <p:spPr>
          <a:xfrm>
            <a:off x="2628647" y="4733270"/>
            <a:ext cx="667170" cy="369332"/>
          </a:xfrm>
          <a:prstGeom prst="rect">
            <a:avLst/>
          </a:prstGeom>
          <a:noFill/>
        </p:spPr>
        <p:txBody>
          <a:bodyPr wrap="none" rtlCol="0">
            <a:spAutoFit/>
          </a:bodyPr>
          <a:lstStyle/>
          <a:p>
            <a:r>
              <a:rPr lang="en-US" altLang="zh-TW" dirty="0"/>
              <a:t>MRU</a:t>
            </a:r>
            <a:endParaRPr lang="zh-TW" altLang="en-US" dirty="0"/>
          </a:p>
        </p:txBody>
      </p:sp>
      <p:sp>
        <p:nvSpPr>
          <p:cNvPr id="10" name="文字方塊 9"/>
          <p:cNvSpPr txBox="1"/>
          <p:nvPr/>
        </p:nvSpPr>
        <p:spPr>
          <a:xfrm>
            <a:off x="3357439" y="4733270"/>
            <a:ext cx="577402" cy="369332"/>
          </a:xfrm>
          <a:prstGeom prst="rect">
            <a:avLst/>
          </a:prstGeom>
          <a:noFill/>
        </p:spPr>
        <p:txBody>
          <a:bodyPr wrap="none" rtlCol="0">
            <a:spAutoFit/>
          </a:bodyPr>
          <a:lstStyle/>
          <a:p>
            <a:r>
              <a:rPr lang="en-US" altLang="zh-TW" dirty="0" err="1"/>
              <a:t>mru</a:t>
            </a:r>
            <a:endParaRPr lang="zh-TW" altLang="en-US" dirty="0"/>
          </a:p>
        </p:txBody>
      </p:sp>
      <mc:AlternateContent xmlns:mc="http://schemas.openxmlformats.org/markup-compatibility/2006" xmlns:a14="http://schemas.microsoft.com/office/drawing/2010/main">
        <mc:Choice Requires="a14">
          <p:sp>
            <p:nvSpPr>
              <p:cNvPr id="13" name="文字方塊 12"/>
              <p:cNvSpPr txBox="1"/>
              <p:nvPr/>
            </p:nvSpPr>
            <p:spPr>
              <a:xfrm>
                <a:off x="5805715" y="4363938"/>
                <a:ext cx="164660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zh-TW" b="1" i="1" smtClean="0">
                          <a:latin typeface="Cambria Math" panose="02040503050406030204" pitchFamily="18" charset="0"/>
                        </a:rPr>
                        <m:t>𝜟</m:t>
                      </m:r>
                      <m:r>
                        <a:rPr lang="en-US" altLang="zh-TW" b="1" i="1" smtClean="0">
                          <a:latin typeface="Cambria Math" panose="02040503050406030204" pitchFamily="18" charset="0"/>
                        </a:rPr>
                        <m:t>𝒎𝒊𝒔𝒔</m:t>
                      </m:r>
                      <m:r>
                        <m:rPr>
                          <m:lit/>
                        </m:rPr>
                        <a:rPr lang="en-US" altLang="zh-TW" b="1" i="1" smtClean="0">
                          <a:latin typeface="Cambria Math" panose="02040503050406030204" pitchFamily="18" charset="0"/>
                        </a:rPr>
                        <m:t>_</m:t>
                      </m:r>
                      <m:r>
                        <a:rPr lang="en-US" altLang="zh-TW" b="1" i="1" smtClean="0">
                          <a:latin typeface="Cambria Math" panose="02040503050406030204" pitchFamily="18" charset="0"/>
                        </a:rPr>
                        <m:t>𝒄𝒐𝒖𝒏𝒕</m:t>
                      </m:r>
                    </m:oMath>
                  </m:oMathPara>
                </a14:m>
                <a:endParaRPr lang="zh-TW" altLang="en-US" b="1" i="1" dirty="0"/>
              </a:p>
            </p:txBody>
          </p:sp>
        </mc:Choice>
        <mc:Fallback xmlns="">
          <p:sp>
            <p:nvSpPr>
              <p:cNvPr id="13" name="文字方塊 12"/>
              <p:cNvSpPr txBox="1">
                <a:spLocks noRot="1" noChangeAspect="1" noMove="1" noResize="1" noEditPoints="1" noAdjustHandles="1" noChangeArrowheads="1" noChangeShapeType="1" noTextEdit="1"/>
              </p:cNvSpPr>
              <p:nvPr/>
            </p:nvSpPr>
            <p:spPr>
              <a:xfrm>
                <a:off x="5805715" y="4363938"/>
                <a:ext cx="1646605" cy="369332"/>
              </a:xfrm>
              <a:prstGeom prst="rect">
                <a:avLst/>
              </a:prstGeom>
              <a:blipFill rotWithShape="0">
                <a:blip r:embed="rId5"/>
                <a:stretch>
                  <a:fillRect/>
                </a:stretch>
              </a:blipFill>
            </p:spPr>
            <p:txBody>
              <a:bodyPr/>
              <a:lstStyle/>
              <a:p>
                <a:r>
                  <a:rPr lang="zh-TW" altLang="en-US">
                    <a:noFill/>
                  </a:rPr>
                  <a:t> </a:t>
                </a:r>
              </a:p>
            </p:txBody>
          </p:sp>
        </mc:Fallback>
      </mc:AlternateContent>
      <p:sp>
        <p:nvSpPr>
          <p:cNvPr id="14" name="文字方塊 13"/>
          <p:cNvSpPr txBox="1"/>
          <p:nvPr/>
        </p:nvSpPr>
        <p:spPr>
          <a:xfrm>
            <a:off x="7334699" y="4363938"/>
            <a:ext cx="470000" cy="369332"/>
          </a:xfrm>
          <a:prstGeom prst="rect">
            <a:avLst/>
          </a:prstGeom>
          <a:noFill/>
        </p:spPr>
        <p:txBody>
          <a:bodyPr wrap="none" rtlCol="0">
            <a:spAutoFit/>
          </a:bodyPr>
          <a:lstStyle/>
          <a:p>
            <a:r>
              <a:rPr lang="en-US" altLang="zh-TW" dirty="0"/>
              <a:t>= 0</a:t>
            </a:r>
            <a:endParaRPr lang="zh-TW" altLang="en-US" dirty="0"/>
          </a:p>
        </p:txBody>
      </p:sp>
      <p:sp>
        <p:nvSpPr>
          <p:cNvPr id="15" name="文字方塊 14"/>
          <p:cNvSpPr txBox="1"/>
          <p:nvPr/>
        </p:nvSpPr>
        <p:spPr>
          <a:xfrm>
            <a:off x="7334699" y="4363938"/>
            <a:ext cx="470000" cy="369332"/>
          </a:xfrm>
          <a:prstGeom prst="rect">
            <a:avLst/>
          </a:prstGeom>
          <a:noFill/>
        </p:spPr>
        <p:txBody>
          <a:bodyPr wrap="none" rtlCol="0">
            <a:spAutoFit/>
          </a:bodyPr>
          <a:lstStyle/>
          <a:p>
            <a:r>
              <a:rPr lang="en-US" altLang="zh-TW" dirty="0"/>
              <a:t>= 1</a:t>
            </a:r>
            <a:endParaRPr lang="zh-TW" altLang="en-US" dirty="0"/>
          </a:p>
        </p:txBody>
      </p:sp>
      <p:sp>
        <p:nvSpPr>
          <p:cNvPr id="20" name="文字方塊 19"/>
          <p:cNvSpPr txBox="1"/>
          <p:nvPr/>
        </p:nvSpPr>
        <p:spPr>
          <a:xfrm>
            <a:off x="4805262" y="4152576"/>
            <a:ext cx="436338" cy="369332"/>
          </a:xfrm>
          <a:prstGeom prst="rect">
            <a:avLst/>
          </a:prstGeom>
          <a:noFill/>
        </p:spPr>
        <p:txBody>
          <a:bodyPr wrap="none" rtlCol="0">
            <a:spAutoFit/>
          </a:bodyPr>
          <a:lstStyle/>
          <a:p>
            <a:r>
              <a:rPr lang="en-US" altLang="zh-TW" dirty="0">
                <a:solidFill>
                  <a:srgbClr val="FF0000"/>
                </a:solidFill>
              </a:rPr>
              <a:t>hit</a:t>
            </a:r>
            <a:endParaRPr lang="zh-TW" altLang="en-US" dirty="0">
              <a:solidFill>
                <a:srgbClr val="FF0000"/>
              </a:solidFill>
            </a:endParaRPr>
          </a:p>
        </p:txBody>
      </p:sp>
      <p:sp>
        <p:nvSpPr>
          <p:cNvPr id="22" name="文字方塊 21"/>
          <p:cNvSpPr txBox="1"/>
          <p:nvPr/>
        </p:nvSpPr>
        <p:spPr>
          <a:xfrm>
            <a:off x="2663510" y="4731869"/>
            <a:ext cx="577402" cy="369332"/>
          </a:xfrm>
          <a:prstGeom prst="rect">
            <a:avLst/>
          </a:prstGeom>
          <a:noFill/>
        </p:spPr>
        <p:txBody>
          <a:bodyPr wrap="none" rtlCol="0">
            <a:spAutoFit/>
          </a:bodyPr>
          <a:lstStyle/>
          <a:p>
            <a:r>
              <a:rPr lang="en-US" altLang="zh-TW" dirty="0" err="1"/>
              <a:t>mru</a:t>
            </a:r>
            <a:endParaRPr lang="zh-TW" altLang="en-US" dirty="0"/>
          </a:p>
        </p:txBody>
      </p:sp>
      <p:sp>
        <p:nvSpPr>
          <p:cNvPr id="23" name="文字方塊 22"/>
          <p:cNvSpPr txBox="1"/>
          <p:nvPr/>
        </p:nvSpPr>
        <p:spPr>
          <a:xfrm>
            <a:off x="3425354" y="4731869"/>
            <a:ext cx="439544" cy="369332"/>
          </a:xfrm>
          <a:prstGeom prst="rect">
            <a:avLst/>
          </a:prstGeom>
          <a:noFill/>
        </p:spPr>
        <p:txBody>
          <a:bodyPr wrap="none" rtlCol="0">
            <a:spAutoFit/>
          </a:bodyPr>
          <a:lstStyle/>
          <a:p>
            <a:r>
              <a:rPr lang="en-US" altLang="zh-TW" dirty="0" err="1"/>
              <a:t>lru</a:t>
            </a:r>
            <a:endParaRPr lang="zh-TW" altLang="en-US" dirty="0"/>
          </a:p>
        </p:txBody>
      </p:sp>
      <p:sp>
        <p:nvSpPr>
          <p:cNvPr id="24" name="文字方塊 23"/>
          <p:cNvSpPr txBox="1"/>
          <p:nvPr/>
        </p:nvSpPr>
        <p:spPr>
          <a:xfrm>
            <a:off x="4121004" y="4733270"/>
            <a:ext cx="445956" cy="369332"/>
          </a:xfrm>
          <a:prstGeom prst="rect">
            <a:avLst/>
          </a:prstGeom>
          <a:noFill/>
        </p:spPr>
        <p:txBody>
          <a:bodyPr wrap="none" rtlCol="0">
            <a:spAutoFit/>
          </a:bodyPr>
          <a:lstStyle/>
          <a:p>
            <a:r>
              <a:rPr lang="en-US" altLang="zh-TW" dirty="0" err="1"/>
              <a:t>lru</a:t>
            </a:r>
            <a:endParaRPr lang="zh-TW" altLang="en-US" dirty="0"/>
          </a:p>
        </p:txBody>
      </p:sp>
      <p:sp>
        <p:nvSpPr>
          <p:cNvPr id="28" name="文字方塊 27"/>
          <p:cNvSpPr txBox="1"/>
          <p:nvPr/>
        </p:nvSpPr>
        <p:spPr>
          <a:xfrm>
            <a:off x="4748050" y="4731869"/>
            <a:ext cx="562975" cy="369332"/>
          </a:xfrm>
          <a:prstGeom prst="rect">
            <a:avLst/>
          </a:prstGeom>
          <a:noFill/>
        </p:spPr>
        <p:txBody>
          <a:bodyPr wrap="none" rtlCol="0">
            <a:spAutoFit/>
          </a:bodyPr>
          <a:lstStyle/>
          <a:p>
            <a:r>
              <a:rPr lang="en-US" altLang="zh-TW" dirty="0"/>
              <a:t>LRU</a:t>
            </a:r>
            <a:endParaRPr lang="zh-TW" altLang="en-US" dirty="0"/>
          </a:p>
        </p:txBody>
      </p:sp>
      <p:sp>
        <p:nvSpPr>
          <p:cNvPr id="7" name="矩形 6"/>
          <p:cNvSpPr/>
          <p:nvPr/>
        </p:nvSpPr>
        <p:spPr>
          <a:xfrm>
            <a:off x="4047048" y="4450814"/>
            <a:ext cx="576064" cy="21602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C</a:t>
            </a:r>
            <a:endParaRPr lang="zh-TW" altLang="en-US" dirty="0">
              <a:solidFill>
                <a:schemeClr val="tx1"/>
              </a:solidFill>
            </a:endParaRPr>
          </a:p>
        </p:txBody>
      </p:sp>
      <p:sp>
        <p:nvSpPr>
          <p:cNvPr id="9" name="矩形 8"/>
          <p:cNvSpPr/>
          <p:nvPr/>
        </p:nvSpPr>
        <p:spPr>
          <a:xfrm>
            <a:off x="3357439" y="4450814"/>
            <a:ext cx="576064" cy="21602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B</a:t>
            </a:r>
            <a:endParaRPr lang="zh-TW" altLang="en-US" dirty="0">
              <a:solidFill>
                <a:schemeClr val="tx1"/>
              </a:solidFill>
            </a:endParaRPr>
          </a:p>
        </p:txBody>
      </p:sp>
      <p:sp>
        <p:nvSpPr>
          <p:cNvPr id="11" name="矩形 10"/>
          <p:cNvSpPr/>
          <p:nvPr/>
        </p:nvSpPr>
        <p:spPr>
          <a:xfrm>
            <a:off x="2666552" y="4450814"/>
            <a:ext cx="576064" cy="21602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A</a:t>
            </a:r>
            <a:endParaRPr lang="zh-TW" altLang="en-US" dirty="0">
              <a:solidFill>
                <a:schemeClr val="tx1"/>
              </a:solidFill>
            </a:endParaRPr>
          </a:p>
        </p:txBody>
      </p:sp>
      <p:sp>
        <p:nvSpPr>
          <p:cNvPr id="12" name="矩形 11"/>
          <p:cNvSpPr/>
          <p:nvPr/>
        </p:nvSpPr>
        <p:spPr>
          <a:xfrm>
            <a:off x="4735399" y="4450814"/>
            <a:ext cx="576064" cy="21602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D</a:t>
            </a:r>
            <a:endParaRPr lang="zh-TW" altLang="en-US" dirty="0">
              <a:solidFill>
                <a:schemeClr val="tx1"/>
              </a:solidFill>
            </a:endParaRPr>
          </a:p>
        </p:txBody>
      </p:sp>
      <p:sp>
        <p:nvSpPr>
          <p:cNvPr id="39" name="文字方塊 38"/>
          <p:cNvSpPr txBox="1"/>
          <p:nvPr/>
        </p:nvSpPr>
        <p:spPr>
          <a:xfrm>
            <a:off x="4057600" y="4726169"/>
            <a:ext cx="554960" cy="369332"/>
          </a:xfrm>
          <a:prstGeom prst="rect">
            <a:avLst/>
          </a:prstGeom>
          <a:noFill/>
        </p:spPr>
        <p:txBody>
          <a:bodyPr wrap="none" rtlCol="0">
            <a:spAutoFit/>
          </a:bodyPr>
          <a:lstStyle/>
          <a:p>
            <a:r>
              <a:rPr lang="en-US" altLang="zh-TW" dirty="0"/>
              <a:t>LRU</a:t>
            </a:r>
            <a:endParaRPr lang="zh-TW" altLang="en-US" dirty="0"/>
          </a:p>
        </p:txBody>
      </p:sp>
      <p:sp>
        <p:nvSpPr>
          <p:cNvPr id="40" name="文字方塊 39"/>
          <p:cNvSpPr txBox="1"/>
          <p:nvPr/>
        </p:nvSpPr>
        <p:spPr>
          <a:xfrm>
            <a:off x="4702021" y="4726169"/>
            <a:ext cx="654346" cy="369332"/>
          </a:xfrm>
          <a:prstGeom prst="rect">
            <a:avLst/>
          </a:prstGeom>
          <a:noFill/>
        </p:spPr>
        <p:txBody>
          <a:bodyPr wrap="none" rtlCol="0">
            <a:spAutoFit/>
          </a:bodyPr>
          <a:lstStyle/>
          <a:p>
            <a:r>
              <a:rPr lang="en-US" altLang="zh-TW" dirty="0"/>
              <a:t>MRU</a:t>
            </a:r>
            <a:endParaRPr lang="zh-TW" altLang="en-US" dirty="0"/>
          </a:p>
        </p:txBody>
      </p:sp>
      <p:sp>
        <p:nvSpPr>
          <p:cNvPr id="30" name="文字方塊 29"/>
          <p:cNvSpPr txBox="1"/>
          <p:nvPr/>
        </p:nvSpPr>
        <p:spPr>
          <a:xfrm>
            <a:off x="995207" y="4731869"/>
            <a:ext cx="1507144" cy="369332"/>
          </a:xfrm>
          <a:prstGeom prst="rect">
            <a:avLst/>
          </a:prstGeom>
          <a:noFill/>
        </p:spPr>
        <p:txBody>
          <a:bodyPr wrap="none" rtlCol="0">
            <a:spAutoFit/>
          </a:bodyPr>
          <a:lstStyle/>
          <a:p>
            <a:r>
              <a:rPr lang="en-US" altLang="zh-TW" dirty="0"/>
              <a:t>LRU sequence</a:t>
            </a:r>
            <a:endParaRPr lang="zh-TW" altLang="en-US" dirty="0"/>
          </a:p>
        </p:txBody>
      </p:sp>
    </p:spTree>
    <p:extLst>
      <p:ext uri="{BB962C8B-B14F-4D97-AF65-F5344CB8AC3E}">
        <p14:creationId xmlns:p14="http://schemas.microsoft.com/office/powerpoint/2010/main" val="1260874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xit" presetSubtype="1" fill="hold" grpId="0" nodeType="clickEffect">
                                  <p:stCondLst>
                                    <p:cond delay="0"/>
                                  </p:stCondLst>
                                  <p:childTnLst>
                                    <p:anim calcmode="lin" valueType="num">
                                      <p:cBhvr additive="base">
                                        <p:cTn id="11" dur="500"/>
                                        <p:tgtEl>
                                          <p:spTgt spid="14"/>
                                        </p:tgtEl>
                                        <p:attrNameLst>
                                          <p:attrName>ppt_x</p:attrName>
                                        </p:attrNameLst>
                                      </p:cBhvr>
                                      <p:tavLst>
                                        <p:tav tm="0">
                                          <p:val>
                                            <p:strVal val="ppt_x"/>
                                          </p:val>
                                        </p:tav>
                                        <p:tav tm="100000">
                                          <p:val>
                                            <p:strVal val="ppt_x"/>
                                          </p:val>
                                        </p:tav>
                                      </p:tavLst>
                                    </p:anim>
                                    <p:anim calcmode="lin" valueType="num">
                                      <p:cBhvr additive="base">
                                        <p:cTn id="12" dur="500"/>
                                        <p:tgtEl>
                                          <p:spTgt spid="14"/>
                                        </p:tgtEl>
                                        <p:attrNameLst>
                                          <p:attrName>ppt_y</p:attrName>
                                        </p:attrNameLst>
                                      </p:cBhvr>
                                      <p:tavLst>
                                        <p:tav tm="0">
                                          <p:val>
                                            <p:strVal val="ppt_y"/>
                                          </p:val>
                                        </p:tav>
                                        <p:tav tm="100000">
                                          <p:val>
                                            <p:strVal val="0-ppt_h/2"/>
                                          </p:val>
                                        </p:tav>
                                      </p:tavLst>
                                    </p:anim>
                                    <p:set>
                                      <p:cBhvr>
                                        <p:cTn id="13" dur="1" fill="hold">
                                          <p:stCondLst>
                                            <p:cond delay="499"/>
                                          </p:stCondLst>
                                        </p:cTn>
                                        <p:tgtEl>
                                          <p:spTgt spid="14"/>
                                        </p:tgtEl>
                                        <p:attrNameLst>
                                          <p:attrName>style.visibility</p:attrName>
                                        </p:attrNameLst>
                                      </p:cBhvr>
                                      <p:to>
                                        <p:strVal val="hidden"/>
                                      </p:to>
                                    </p:set>
                                  </p:childTnLst>
                                </p:cTn>
                              </p:par>
                            </p:childTnLst>
                          </p:cTn>
                        </p:par>
                        <p:par>
                          <p:cTn id="14" fill="hold">
                            <p:stCondLst>
                              <p:cond delay="500"/>
                            </p:stCondLst>
                            <p:childTnLst>
                              <p:par>
                                <p:cTn id="15" presetID="2" presetClass="entr" presetSubtype="4"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0" nodeType="clickEffect">
                                  <p:stCondLst>
                                    <p:cond delay="0"/>
                                  </p:stCondLst>
                                  <p:childTnLst>
                                    <p:animEffect transition="out" filter="fade">
                                      <p:cBhvr>
                                        <p:cTn id="22" dur="500"/>
                                        <p:tgtEl>
                                          <p:spTgt spid="8"/>
                                        </p:tgtEl>
                                      </p:cBhvr>
                                    </p:animEffect>
                                    <p:set>
                                      <p:cBhvr>
                                        <p:cTn id="23" dur="1" fill="hold">
                                          <p:stCondLst>
                                            <p:cond delay="499"/>
                                          </p:stCondLst>
                                        </p:cTn>
                                        <p:tgtEl>
                                          <p:spTgt spid="8"/>
                                        </p:tgtEl>
                                        <p:attrNameLst>
                                          <p:attrName>style.visibility</p:attrName>
                                        </p:attrNameLst>
                                      </p:cBhvr>
                                      <p:to>
                                        <p:strVal val="hidden"/>
                                      </p:to>
                                    </p:set>
                                  </p:childTnLst>
                                </p:cTn>
                              </p:par>
                              <p:par>
                                <p:cTn id="24" presetID="10" presetClass="exit" presetSubtype="0" fill="hold" grpId="0" nodeType="withEffect">
                                  <p:stCondLst>
                                    <p:cond delay="0"/>
                                  </p:stCondLst>
                                  <p:childTnLst>
                                    <p:animEffect transition="out" filter="fade">
                                      <p:cBhvr>
                                        <p:cTn id="25" dur="500"/>
                                        <p:tgtEl>
                                          <p:spTgt spid="10"/>
                                        </p:tgtEl>
                                      </p:cBhvr>
                                    </p:animEffect>
                                    <p:set>
                                      <p:cBhvr>
                                        <p:cTn id="26" dur="1" fill="hold">
                                          <p:stCondLst>
                                            <p:cond delay="499"/>
                                          </p:stCondLst>
                                        </p:cTn>
                                        <p:tgtEl>
                                          <p:spTgt spid="10"/>
                                        </p:tgtEl>
                                        <p:attrNameLst>
                                          <p:attrName>style.visibility</p:attrName>
                                        </p:attrNameLst>
                                      </p:cBhvr>
                                      <p:to>
                                        <p:strVal val="hidden"/>
                                      </p:to>
                                    </p:set>
                                  </p:childTnLst>
                                </p:cTn>
                              </p:par>
                              <p:par>
                                <p:cTn id="27" presetID="10" presetClass="exit" presetSubtype="0" fill="hold" grpId="0" nodeType="withEffect">
                                  <p:stCondLst>
                                    <p:cond delay="0"/>
                                  </p:stCondLst>
                                  <p:childTnLst>
                                    <p:animEffect transition="out" filter="fade">
                                      <p:cBhvr>
                                        <p:cTn id="28" dur="500"/>
                                        <p:tgtEl>
                                          <p:spTgt spid="24"/>
                                        </p:tgtEl>
                                      </p:cBhvr>
                                    </p:animEffect>
                                    <p:set>
                                      <p:cBhvr>
                                        <p:cTn id="29" dur="1" fill="hold">
                                          <p:stCondLst>
                                            <p:cond delay="499"/>
                                          </p:stCondLst>
                                        </p:cTn>
                                        <p:tgtEl>
                                          <p:spTgt spid="24"/>
                                        </p:tgtEl>
                                        <p:attrNameLst>
                                          <p:attrName>style.visibility</p:attrName>
                                        </p:attrNameLst>
                                      </p:cBhvr>
                                      <p:to>
                                        <p:strVal val="hidden"/>
                                      </p:to>
                                    </p:set>
                                  </p:childTnLst>
                                </p:cTn>
                              </p:par>
                              <p:par>
                                <p:cTn id="30" presetID="10" presetClass="exit" presetSubtype="0" fill="hold" grpId="0" nodeType="withEffect">
                                  <p:stCondLst>
                                    <p:cond delay="0"/>
                                  </p:stCondLst>
                                  <p:childTnLst>
                                    <p:animEffect transition="out" filter="fade">
                                      <p:cBhvr>
                                        <p:cTn id="31" dur="500"/>
                                        <p:tgtEl>
                                          <p:spTgt spid="28"/>
                                        </p:tgtEl>
                                      </p:cBhvr>
                                    </p:animEffect>
                                    <p:set>
                                      <p:cBhvr>
                                        <p:cTn id="32" dur="1" fill="hold">
                                          <p:stCondLst>
                                            <p:cond delay="499"/>
                                          </p:stCondLst>
                                        </p:cTn>
                                        <p:tgtEl>
                                          <p:spTgt spid="28"/>
                                        </p:tgtEl>
                                        <p:attrNameLst>
                                          <p:attrName>style.visibility</p:attrName>
                                        </p:attrNameLst>
                                      </p:cBhvr>
                                      <p:to>
                                        <p:strVal val="hidden"/>
                                      </p:to>
                                    </p:set>
                                  </p:childTnLst>
                                </p:cTn>
                              </p:par>
                              <p:par>
                                <p:cTn id="33" presetID="10" presetClass="entr" presetSubtype="0"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fade">
                                      <p:cBhvr>
                                        <p:cTn id="35" dur="500"/>
                                        <p:tgtEl>
                                          <p:spTgt spid="22"/>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fade">
                                      <p:cBhvr>
                                        <p:cTn id="38" dur="500"/>
                                        <p:tgtEl>
                                          <p:spTgt spid="23"/>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9"/>
                                        </p:tgtEl>
                                        <p:attrNameLst>
                                          <p:attrName>style.visibility</p:attrName>
                                        </p:attrNameLst>
                                      </p:cBhvr>
                                      <p:to>
                                        <p:strVal val="visible"/>
                                      </p:to>
                                    </p:set>
                                    <p:animEffect transition="in" filter="fade">
                                      <p:cBhvr>
                                        <p:cTn id="41" dur="500"/>
                                        <p:tgtEl>
                                          <p:spTgt spid="39"/>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40"/>
                                        </p:tgtEl>
                                        <p:attrNameLst>
                                          <p:attrName>style.visibility</p:attrName>
                                        </p:attrNameLst>
                                      </p:cBhvr>
                                      <p:to>
                                        <p:strVal val="visible"/>
                                      </p:to>
                                    </p:set>
                                    <p:animEffect transition="in" filter="fade">
                                      <p:cBhvr>
                                        <p:cTn id="44" dur="500"/>
                                        <p:tgtEl>
                                          <p:spTgt spid="40"/>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xit" presetSubtype="0" fill="hold" grpId="1" nodeType="clickEffect">
                                  <p:stCondLst>
                                    <p:cond delay="0"/>
                                  </p:stCondLst>
                                  <p:childTnLst>
                                    <p:animEffect transition="out" filter="fade">
                                      <p:cBhvr>
                                        <p:cTn id="48" dur="500"/>
                                        <p:tgtEl>
                                          <p:spTgt spid="20"/>
                                        </p:tgtEl>
                                      </p:cBhvr>
                                    </p:animEffect>
                                    <p:set>
                                      <p:cBhvr>
                                        <p:cTn id="49" dur="1" fill="hold">
                                          <p:stCondLst>
                                            <p:cond delay="499"/>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4" grpId="0"/>
      <p:bldP spid="15" grpId="0"/>
      <p:bldP spid="20" grpId="0"/>
      <p:bldP spid="20" grpId="1"/>
      <p:bldP spid="22" grpId="0"/>
      <p:bldP spid="23" grpId="0"/>
      <p:bldP spid="24" grpId="0"/>
      <p:bldP spid="28" grpId="0"/>
      <p:bldP spid="39" grpId="0"/>
      <p:bldP spid="4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1196752"/>
            <a:ext cx="8229600" cy="5328592"/>
          </a:xfrm>
        </p:spPr>
        <p:txBody>
          <a:bodyPr>
            <a:noAutofit/>
          </a:bodyPr>
          <a:lstStyle/>
          <a:p>
            <a:r>
              <a:rPr lang="en-US" altLang="zh-TW" dirty="0"/>
              <a:t>Data array is reduced to half</a:t>
            </a:r>
          </a:p>
          <a:p>
            <a:pPr lvl="1"/>
            <a:r>
              <a:rPr lang="en-US" altLang="zh-TW" dirty="0"/>
              <a:t>Only way 0 and way 1 have data in data array</a:t>
            </a:r>
          </a:p>
          <a:p>
            <a:endParaRPr lang="en-US" altLang="zh-TW" dirty="0"/>
          </a:p>
          <a:p>
            <a:endParaRPr lang="en-US" altLang="zh-TW" dirty="0"/>
          </a:p>
          <a:p>
            <a:endParaRPr lang="en-US" altLang="zh-TW" dirty="0"/>
          </a:p>
          <a:p>
            <a:endParaRPr lang="en-US" altLang="zh-TW" dirty="0"/>
          </a:p>
          <a:p>
            <a:endParaRPr lang="en-US" altLang="zh-TW" dirty="0"/>
          </a:p>
          <a:p>
            <a:endParaRPr lang="en-US" altLang="zh-TW" dirty="0"/>
          </a:p>
          <a:p>
            <a:r>
              <a:rPr lang="en-US" altLang="zh-TW" dirty="0"/>
              <a:t>Full-sized tag array can still be used </a:t>
            </a:r>
          </a:p>
          <a:p>
            <a:pPr lvl="1"/>
            <a:r>
              <a:rPr lang="en-US" altLang="zh-TW" dirty="0"/>
              <a:t>To maintain full-sized tag information</a:t>
            </a:r>
            <a:endParaRPr lang="zh-TW" altLang="en-US" dirty="0"/>
          </a:p>
        </p:txBody>
      </p:sp>
      <mc:AlternateContent xmlns:mc="http://schemas.openxmlformats.org/markup-compatibility/2006" xmlns:a14="http://schemas.microsoft.com/office/drawing/2010/main">
        <mc:Choice Requires="a14">
          <p:sp>
            <p:nvSpPr>
              <p:cNvPr id="3" name="標題 2"/>
              <p:cNvSpPr>
                <a:spLocks noGrp="1"/>
              </p:cNvSpPr>
              <p:nvPr>
                <p:ph type="title"/>
              </p:nvPr>
            </p:nvSpPr>
            <p:spPr/>
            <p:txBody>
              <a:bodyPr/>
              <a:lstStyle/>
              <a:p>
                <a14:m>
                  <m:oMath xmlns:m="http://schemas.openxmlformats.org/officeDocument/2006/math">
                    <m:r>
                      <a:rPr lang="en-US" altLang="zh-TW" i="1">
                        <a:latin typeface="Cambria Math" panose="02040503050406030204" pitchFamily="18" charset="0"/>
                      </a:rPr>
                      <m:t>𝜟</m:t>
                    </m:r>
                    <m:r>
                      <a:rPr lang="en-US" altLang="zh-TW" i="1">
                        <a:latin typeface="Cambria Math" panose="02040503050406030204" pitchFamily="18" charset="0"/>
                      </a:rPr>
                      <m:t>𝒎𝒊𝒔𝒔</m:t>
                    </m:r>
                    <m:r>
                      <m:rPr>
                        <m:lit/>
                      </m:rPr>
                      <a:rPr lang="en-US" altLang="zh-TW" i="1">
                        <a:latin typeface="Cambria Math" panose="02040503050406030204" pitchFamily="18" charset="0"/>
                      </a:rPr>
                      <m:t>_</m:t>
                    </m:r>
                    <m:r>
                      <a:rPr lang="en-US" altLang="zh-TW" i="1">
                        <a:latin typeface="Cambria Math" panose="02040503050406030204" pitchFamily="18" charset="0"/>
                      </a:rPr>
                      <m:t>𝒄𝒐𝒖𝒏𝒕</m:t>
                    </m:r>
                  </m:oMath>
                </a14:m>
                <a:r>
                  <a:rPr lang="en-US" altLang="zh-TW" dirty="0"/>
                  <a:t> in Line-Merged Cache</a:t>
                </a:r>
                <a:endParaRPr lang="zh-TW" altLang="en-US" dirty="0"/>
              </a:p>
            </p:txBody>
          </p:sp>
        </mc:Choice>
        <mc:Fallback xmlns="">
          <p:sp>
            <p:nvSpPr>
              <p:cNvPr id="3" name="標題 2"/>
              <p:cNvSpPr>
                <a:spLocks noGrp="1" noRot="1" noChangeAspect="1" noMove="1" noResize="1" noEditPoints="1" noAdjustHandles="1" noChangeArrowheads="1" noChangeShapeType="1" noTextEdit="1"/>
              </p:cNvSpPr>
              <p:nvPr>
                <p:ph type="title"/>
              </p:nvPr>
            </p:nvSpPr>
            <p:spPr>
              <a:blipFill rotWithShape="0">
                <a:blip r:embed="rId3"/>
                <a:stretch>
                  <a:fillRect t="-9524" b="-30159"/>
                </a:stretch>
              </a:blipFill>
            </p:spPr>
            <p:txBody>
              <a:bodyPr/>
              <a:lstStyle/>
              <a:p>
                <a:r>
                  <a:rPr lang="zh-TW" altLang="en-US">
                    <a:noFill/>
                  </a:rPr>
                  <a:t> </a:t>
                </a:r>
              </a:p>
            </p:txBody>
          </p:sp>
        </mc:Fallback>
      </mc:AlternateContent>
      <p:sp>
        <p:nvSpPr>
          <p:cNvPr id="4" name="日期版面配置區 3"/>
          <p:cNvSpPr>
            <a:spLocks noGrp="1"/>
          </p:cNvSpPr>
          <p:nvPr>
            <p:ph type="dt" sz="half" idx="10"/>
          </p:nvPr>
        </p:nvSpPr>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11"/>
          </p:nvPr>
        </p:nvSpPr>
        <p:spPr/>
        <p:txBody>
          <a:bodyPr/>
          <a:lstStyle/>
          <a:p>
            <a:r>
              <a:rPr lang="de-DE"/>
              <a:t>Yen-Hao Chen / National Tsing Hua University</a:t>
            </a:r>
            <a:endParaRPr lang="de-DE" dirty="0"/>
          </a:p>
        </p:txBody>
      </p:sp>
      <p:sp>
        <p:nvSpPr>
          <p:cNvPr id="6" name="投影片編號版面配置區 5"/>
          <p:cNvSpPr>
            <a:spLocks noGrp="1"/>
          </p:cNvSpPr>
          <p:nvPr>
            <p:ph type="sldNum" sz="quarter" idx="12"/>
          </p:nvPr>
        </p:nvSpPr>
        <p:spPr/>
        <p:txBody>
          <a:bodyPr/>
          <a:lstStyle/>
          <a:p>
            <a:fld id="{D1628BF6-67F0-405E-B297-68D77A67C46A}" type="slidenum">
              <a:rPr lang="de-DE" smtClean="0"/>
              <a:pPr/>
              <a:t>13</a:t>
            </a:fld>
            <a:endParaRPr lang="de-DE"/>
          </a:p>
        </p:txBody>
      </p:sp>
      <p:sp>
        <p:nvSpPr>
          <p:cNvPr id="7" name="矩形 6"/>
          <p:cNvSpPr/>
          <p:nvPr/>
        </p:nvSpPr>
        <p:spPr>
          <a:xfrm>
            <a:off x="3397749" y="3304360"/>
            <a:ext cx="576064" cy="21602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A</a:t>
            </a:r>
            <a:endParaRPr lang="zh-TW" altLang="en-US" dirty="0">
              <a:solidFill>
                <a:schemeClr val="tx1"/>
              </a:solidFill>
            </a:endParaRPr>
          </a:p>
        </p:txBody>
      </p:sp>
      <p:sp>
        <p:nvSpPr>
          <p:cNvPr id="8" name="文字方塊 7"/>
          <p:cNvSpPr txBox="1"/>
          <p:nvPr/>
        </p:nvSpPr>
        <p:spPr>
          <a:xfrm>
            <a:off x="3358608" y="3586816"/>
            <a:ext cx="667170" cy="369332"/>
          </a:xfrm>
          <a:prstGeom prst="rect">
            <a:avLst/>
          </a:prstGeom>
          <a:noFill/>
        </p:spPr>
        <p:txBody>
          <a:bodyPr wrap="none" rtlCol="0">
            <a:spAutoFit/>
          </a:bodyPr>
          <a:lstStyle/>
          <a:p>
            <a:r>
              <a:rPr lang="en-US" altLang="zh-TW" dirty="0"/>
              <a:t>MRU</a:t>
            </a:r>
            <a:endParaRPr lang="zh-TW" altLang="en-US" dirty="0"/>
          </a:p>
        </p:txBody>
      </p:sp>
      <p:sp>
        <p:nvSpPr>
          <p:cNvPr id="9" name="矩形 8"/>
          <p:cNvSpPr/>
          <p:nvPr/>
        </p:nvSpPr>
        <p:spPr>
          <a:xfrm>
            <a:off x="4087400" y="3304360"/>
            <a:ext cx="576064" cy="21602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B</a:t>
            </a:r>
            <a:endParaRPr lang="zh-TW" altLang="en-US" dirty="0">
              <a:solidFill>
                <a:schemeClr val="tx1"/>
              </a:solidFill>
            </a:endParaRPr>
          </a:p>
        </p:txBody>
      </p:sp>
      <p:sp>
        <p:nvSpPr>
          <p:cNvPr id="10" name="文字方塊 9"/>
          <p:cNvSpPr txBox="1"/>
          <p:nvPr/>
        </p:nvSpPr>
        <p:spPr>
          <a:xfrm>
            <a:off x="4087400" y="3586816"/>
            <a:ext cx="577402" cy="369332"/>
          </a:xfrm>
          <a:prstGeom prst="rect">
            <a:avLst/>
          </a:prstGeom>
          <a:noFill/>
        </p:spPr>
        <p:txBody>
          <a:bodyPr wrap="none" rtlCol="0">
            <a:spAutoFit/>
          </a:bodyPr>
          <a:lstStyle/>
          <a:p>
            <a:r>
              <a:rPr lang="en-US" altLang="zh-TW" dirty="0" err="1"/>
              <a:t>mru</a:t>
            </a:r>
            <a:endParaRPr lang="zh-TW" altLang="en-US" dirty="0"/>
          </a:p>
        </p:txBody>
      </p:sp>
      <p:sp>
        <p:nvSpPr>
          <p:cNvPr id="11" name="矩形 10"/>
          <p:cNvSpPr/>
          <p:nvPr/>
        </p:nvSpPr>
        <p:spPr>
          <a:xfrm>
            <a:off x="4777051" y="3304360"/>
            <a:ext cx="576064" cy="21602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C</a:t>
            </a:r>
            <a:endParaRPr lang="zh-TW" altLang="en-US" dirty="0">
              <a:solidFill>
                <a:schemeClr val="tx1"/>
              </a:solidFill>
            </a:endParaRPr>
          </a:p>
        </p:txBody>
      </p:sp>
      <p:sp>
        <p:nvSpPr>
          <p:cNvPr id="12" name="文字方塊 11"/>
          <p:cNvSpPr txBox="1"/>
          <p:nvPr/>
        </p:nvSpPr>
        <p:spPr>
          <a:xfrm>
            <a:off x="4842105" y="3586816"/>
            <a:ext cx="445956" cy="369332"/>
          </a:xfrm>
          <a:prstGeom prst="rect">
            <a:avLst/>
          </a:prstGeom>
          <a:noFill/>
        </p:spPr>
        <p:txBody>
          <a:bodyPr wrap="none" rtlCol="0">
            <a:spAutoFit/>
          </a:bodyPr>
          <a:lstStyle/>
          <a:p>
            <a:r>
              <a:rPr lang="en-US" altLang="zh-TW" dirty="0" err="1"/>
              <a:t>lru</a:t>
            </a:r>
            <a:endParaRPr lang="zh-TW" altLang="en-US" dirty="0"/>
          </a:p>
        </p:txBody>
      </p:sp>
      <p:sp>
        <p:nvSpPr>
          <p:cNvPr id="13" name="矩形 12"/>
          <p:cNvSpPr/>
          <p:nvPr/>
        </p:nvSpPr>
        <p:spPr>
          <a:xfrm>
            <a:off x="5465360" y="3304360"/>
            <a:ext cx="576064" cy="21602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D</a:t>
            </a:r>
            <a:endParaRPr lang="zh-TW" altLang="en-US" dirty="0">
              <a:solidFill>
                <a:schemeClr val="tx1"/>
              </a:solidFill>
            </a:endParaRPr>
          </a:p>
        </p:txBody>
      </p:sp>
      <p:sp>
        <p:nvSpPr>
          <p:cNvPr id="14" name="文字方塊 13"/>
          <p:cNvSpPr txBox="1"/>
          <p:nvPr/>
        </p:nvSpPr>
        <p:spPr>
          <a:xfrm>
            <a:off x="5465360" y="3586816"/>
            <a:ext cx="562975" cy="369332"/>
          </a:xfrm>
          <a:prstGeom prst="rect">
            <a:avLst/>
          </a:prstGeom>
          <a:noFill/>
        </p:spPr>
        <p:txBody>
          <a:bodyPr wrap="none" rtlCol="0">
            <a:spAutoFit/>
          </a:bodyPr>
          <a:lstStyle/>
          <a:p>
            <a:r>
              <a:rPr lang="en-US" altLang="zh-TW" dirty="0"/>
              <a:t>LRU</a:t>
            </a:r>
            <a:endParaRPr lang="zh-TW" altLang="en-US" dirty="0"/>
          </a:p>
        </p:txBody>
      </p:sp>
      <p:sp>
        <p:nvSpPr>
          <p:cNvPr id="20" name="矩形 19"/>
          <p:cNvSpPr/>
          <p:nvPr/>
        </p:nvSpPr>
        <p:spPr>
          <a:xfrm>
            <a:off x="3397749" y="4022580"/>
            <a:ext cx="576064" cy="865956"/>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A</a:t>
            </a:r>
            <a:endParaRPr lang="zh-TW" altLang="en-US" dirty="0">
              <a:solidFill>
                <a:schemeClr val="tx1"/>
              </a:solidFill>
            </a:endParaRPr>
          </a:p>
        </p:txBody>
      </p:sp>
      <p:sp>
        <p:nvSpPr>
          <p:cNvPr id="21" name="矩形 20"/>
          <p:cNvSpPr/>
          <p:nvPr/>
        </p:nvSpPr>
        <p:spPr>
          <a:xfrm>
            <a:off x="4087400" y="4022580"/>
            <a:ext cx="576064" cy="865956"/>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B</a:t>
            </a:r>
            <a:endParaRPr lang="zh-TW" altLang="en-US" dirty="0">
              <a:solidFill>
                <a:schemeClr val="tx1"/>
              </a:solidFill>
            </a:endParaRPr>
          </a:p>
        </p:txBody>
      </p:sp>
      <p:sp>
        <p:nvSpPr>
          <p:cNvPr id="24" name="文字方塊 23"/>
          <p:cNvSpPr txBox="1"/>
          <p:nvPr/>
        </p:nvSpPr>
        <p:spPr>
          <a:xfrm>
            <a:off x="2315494" y="3227706"/>
            <a:ext cx="1028038" cy="369332"/>
          </a:xfrm>
          <a:prstGeom prst="rect">
            <a:avLst/>
          </a:prstGeom>
          <a:noFill/>
        </p:spPr>
        <p:txBody>
          <a:bodyPr wrap="none" rtlCol="0">
            <a:spAutoFit/>
          </a:bodyPr>
          <a:lstStyle/>
          <a:p>
            <a:r>
              <a:rPr lang="en-US" altLang="zh-TW" dirty="0"/>
              <a:t>Tag array</a:t>
            </a:r>
            <a:endParaRPr lang="zh-TW" altLang="en-US" dirty="0"/>
          </a:p>
        </p:txBody>
      </p:sp>
      <p:sp>
        <p:nvSpPr>
          <p:cNvPr id="25" name="文字方塊 24"/>
          <p:cNvSpPr txBox="1"/>
          <p:nvPr/>
        </p:nvSpPr>
        <p:spPr>
          <a:xfrm>
            <a:off x="2250534" y="4270892"/>
            <a:ext cx="1150123" cy="369332"/>
          </a:xfrm>
          <a:prstGeom prst="rect">
            <a:avLst/>
          </a:prstGeom>
          <a:noFill/>
        </p:spPr>
        <p:txBody>
          <a:bodyPr wrap="none" rtlCol="0">
            <a:spAutoFit/>
          </a:bodyPr>
          <a:lstStyle/>
          <a:p>
            <a:r>
              <a:rPr lang="en-US" altLang="zh-TW" dirty="0"/>
              <a:t>Data array</a:t>
            </a:r>
            <a:endParaRPr lang="zh-TW" altLang="en-US" dirty="0"/>
          </a:p>
        </p:txBody>
      </p:sp>
      <p:sp>
        <p:nvSpPr>
          <p:cNvPr id="26" name="文字方塊 25"/>
          <p:cNvSpPr txBox="1"/>
          <p:nvPr/>
        </p:nvSpPr>
        <p:spPr>
          <a:xfrm>
            <a:off x="3304651" y="2952128"/>
            <a:ext cx="762260" cy="369332"/>
          </a:xfrm>
          <a:prstGeom prst="rect">
            <a:avLst/>
          </a:prstGeom>
          <a:noFill/>
        </p:spPr>
        <p:txBody>
          <a:bodyPr wrap="none" rtlCol="0">
            <a:spAutoFit/>
          </a:bodyPr>
          <a:lstStyle/>
          <a:p>
            <a:r>
              <a:rPr lang="en-US" altLang="zh-TW" dirty="0"/>
              <a:t>Way 0</a:t>
            </a:r>
            <a:endParaRPr lang="zh-TW" altLang="en-US" dirty="0"/>
          </a:p>
        </p:txBody>
      </p:sp>
      <p:sp>
        <p:nvSpPr>
          <p:cNvPr id="27" name="文字方塊 26"/>
          <p:cNvSpPr txBox="1"/>
          <p:nvPr/>
        </p:nvSpPr>
        <p:spPr>
          <a:xfrm>
            <a:off x="3994302" y="2952128"/>
            <a:ext cx="762260" cy="369332"/>
          </a:xfrm>
          <a:prstGeom prst="rect">
            <a:avLst/>
          </a:prstGeom>
          <a:noFill/>
        </p:spPr>
        <p:txBody>
          <a:bodyPr wrap="none" rtlCol="0">
            <a:spAutoFit/>
          </a:bodyPr>
          <a:lstStyle/>
          <a:p>
            <a:r>
              <a:rPr lang="en-US" altLang="zh-TW" dirty="0"/>
              <a:t>Way 1</a:t>
            </a:r>
            <a:endParaRPr lang="zh-TW" altLang="en-US" dirty="0"/>
          </a:p>
        </p:txBody>
      </p:sp>
      <p:sp>
        <p:nvSpPr>
          <p:cNvPr id="28" name="文字方塊 27"/>
          <p:cNvSpPr txBox="1"/>
          <p:nvPr/>
        </p:nvSpPr>
        <p:spPr>
          <a:xfrm>
            <a:off x="4682911" y="2952128"/>
            <a:ext cx="762260" cy="369332"/>
          </a:xfrm>
          <a:prstGeom prst="rect">
            <a:avLst/>
          </a:prstGeom>
          <a:noFill/>
        </p:spPr>
        <p:txBody>
          <a:bodyPr wrap="none" rtlCol="0">
            <a:spAutoFit/>
          </a:bodyPr>
          <a:lstStyle/>
          <a:p>
            <a:r>
              <a:rPr lang="en-US" altLang="zh-TW" dirty="0"/>
              <a:t>Way 2</a:t>
            </a:r>
            <a:endParaRPr lang="zh-TW" altLang="en-US" dirty="0"/>
          </a:p>
        </p:txBody>
      </p:sp>
      <p:sp>
        <p:nvSpPr>
          <p:cNvPr id="29" name="文字方塊 28"/>
          <p:cNvSpPr txBox="1"/>
          <p:nvPr/>
        </p:nvSpPr>
        <p:spPr>
          <a:xfrm>
            <a:off x="5371519" y="2952128"/>
            <a:ext cx="762260" cy="369332"/>
          </a:xfrm>
          <a:prstGeom prst="rect">
            <a:avLst/>
          </a:prstGeom>
          <a:noFill/>
        </p:spPr>
        <p:txBody>
          <a:bodyPr wrap="none" rtlCol="0">
            <a:spAutoFit/>
          </a:bodyPr>
          <a:lstStyle/>
          <a:p>
            <a:r>
              <a:rPr lang="en-US" altLang="zh-TW" dirty="0"/>
              <a:t>Way 3</a:t>
            </a:r>
            <a:endParaRPr lang="zh-TW" altLang="en-US" dirty="0"/>
          </a:p>
        </p:txBody>
      </p:sp>
      <p:sp>
        <p:nvSpPr>
          <p:cNvPr id="30" name="矩形 29"/>
          <p:cNvSpPr/>
          <p:nvPr/>
        </p:nvSpPr>
        <p:spPr>
          <a:xfrm>
            <a:off x="3340113" y="3971011"/>
            <a:ext cx="685293" cy="97393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A</a:t>
            </a:r>
            <a:endParaRPr lang="zh-TW" altLang="en-US" dirty="0">
              <a:solidFill>
                <a:schemeClr val="tx1"/>
              </a:solidFill>
            </a:endParaRPr>
          </a:p>
        </p:txBody>
      </p:sp>
      <p:sp>
        <p:nvSpPr>
          <p:cNvPr id="32" name="矩形 31"/>
          <p:cNvSpPr/>
          <p:nvPr/>
        </p:nvSpPr>
        <p:spPr>
          <a:xfrm>
            <a:off x="4032549" y="3971011"/>
            <a:ext cx="685293" cy="97393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B</a:t>
            </a:r>
            <a:endParaRPr lang="zh-TW" altLang="en-US" dirty="0">
              <a:solidFill>
                <a:schemeClr val="tx1"/>
              </a:solidFill>
            </a:endParaRPr>
          </a:p>
        </p:txBody>
      </p:sp>
      <p:sp>
        <p:nvSpPr>
          <p:cNvPr id="33" name="左大括弧 32"/>
          <p:cNvSpPr/>
          <p:nvPr/>
        </p:nvSpPr>
        <p:spPr>
          <a:xfrm rot="5400000">
            <a:off x="3921684" y="2315423"/>
            <a:ext cx="223490" cy="1373477"/>
          </a:xfrm>
          <a:prstGeom prst="leftBrace">
            <a:avLst/>
          </a:prstGeom>
          <a:ln w="222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34" name="文字方塊 33"/>
          <p:cNvSpPr txBox="1"/>
          <p:nvPr/>
        </p:nvSpPr>
        <p:spPr>
          <a:xfrm>
            <a:off x="3177585" y="2587338"/>
            <a:ext cx="1779013" cy="369332"/>
          </a:xfrm>
          <a:prstGeom prst="rect">
            <a:avLst/>
          </a:prstGeom>
          <a:noFill/>
        </p:spPr>
        <p:txBody>
          <a:bodyPr wrap="none" rtlCol="0">
            <a:spAutoFit/>
          </a:bodyPr>
          <a:lstStyle/>
          <a:p>
            <a:r>
              <a:rPr lang="en-US" altLang="zh-TW" dirty="0"/>
              <a:t>Blocks with data</a:t>
            </a:r>
            <a:endParaRPr lang="zh-TW" altLang="en-US" dirty="0"/>
          </a:p>
        </p:txBody>
      </p:sp>
      <p:sp>
        <p:nvSpPr>
          <p:cNvPr id="17" name="矩形 16"/>
          <p:cNvSpPr/>
          <p:nvPr/>
        </p:nvSpPr>
        <p:spPr>
          <a:xfrm>
            <a:off x="2169473" y="2587337"/>
            <a:ext cx="4185202" cy="2479741"/>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文字方塊 14"/>
          <p:cNvSpPr txBox="1"/>
          <p:nvPr/>
        </p:nvSpPr>
        <p:spPr>
          <a:xfrm>
            <a:off x="1976548" y="2289143"/>
            <a:ext cx="1660583" cy="400110"/>
          </a:xfrm>
          <a:prstGeom prst="rect">
            <a:avLst/>
          </a:prstGeom>
          <a:noFill/>
        </p:spPr>
        <p:txBody>
          <a:bodyPr wrap="none" rtlCol="0">
            <a:spAutoFit/>
          </a:bodyPr>
          <a:lstStyle/>
          <a:p>
            <a:r>
              <a:rPr lang="en-US" altLang="zh-TW" sz="2000" b="1" dirty="0"/>
              <a:t>Regular cache</a:t>
            </a:r>
            <a:endParaRPr lang="zh-TW" altLang="en-US" sz="2000" b="1" dirty="0"/>
          </a:p>
        </p:txBody>
      </p:sp>
      <p:sp>
        <p:nvSpPr>
          <p:cNvPr id="31" name="文字方塊 30"/>
          <p:cNvSpPr txBox="1"/>
          <p:nvPr/>
        </p:nvSpPr>
        <p:spPr>
          <a:xfrm>
            <a:off x="1742222" y="2289143"/>
            <a:ext cx="2181175" cy="400110"/>
          </a:xfrm>
          <a:prstGeom prst="rect">
            <a:avLst/>
          </a:prstGeom>
          <a:noFill/>
        </p:spPr>
        <p:txBody>
          <a:bodyPr wrap="none" rtlCol="0">
            <a:spAutoFit/>
          </a:bodyPr>
          <a:lstStyle/>
          <a:p>
            <a:r>
              <a:rPr lang="en-US" altLang="zh-TW" sz="2000" b="1" dirty="0"/>
              <a:t>Line-merged cache</a:t>
            </a:r>
            <a:endParaRPr lang="zh-TW" altLang="en-US" sz="2000" b="1" dirty="0"/>
          </a:p>
        </p:txBody>
      </p:sp>
      <p:sp>
        <p:nvSpPr>
          <p:cNvPr id="22" name="矩形 21"/>
          <p:cNvSpPr/>
          <p:nvPr/>
        </p:nvSpPr>
        <p:spPr>
          <a:xfrm>
            <a:off x="4777051" y="4022580"/>
            <a:ext cx="576064" cy="865956"/>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C</a:t>
            </a:r>
            <a:endParaRPr lang="zh-TW" altLang="en-US" dirty="0">
              <a:solidFill>
                <a:schemeClr val="tx1"/>
              </a:solidFill>
            </a:endParaRPr>
          </a:p>
        </p:txBody>
      </p:sp>
      <p:sp>
        <p:nvSpPr>
          <p:cNvPr id="23" name="矩形 22"/>
          <p:cNvSpPr/>
          <p:nvPr/>
        </p:nvSpPr>
        <p:spPr>
          <a:xfrm>
            <a:off x="5465360" y="4022580"/>
            <a:ext cx="576064" cy="865956"/>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D</a:t>
            </a:r>
            <a:endParaRPr lang="zh-TW" altLang="en-US" dirty="0">
              <a:solidFill>
                <a:schemeClr val="tx1"/>
              </a:solidFill>
            </a:endParaRPr>
          </a:p>
        </p:txBody>
      </p:sp>
    </p:spTree>
    <p:extLst>
      <p:ext uri="{BB962C8B-B14F-4D97-AF65-F5344CB8AC3E}">
        <p14:creationId xmlns:p14="http://schemas.microsoft.com/office/powerpoint/2010/main" val="442773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5"/>
                                        </p:tgtEl>
                                      </p:cBhvr>
                                    </p:animEffect>
                                    <p:set>
                                      <p:cBhvr>
                                        <p:cTn id="7" dur="1" fill="hold">
                                          <p:stCondLst>
                                            <p:cond delay="499"/>
                                          </p:stCondLst>
                                        </p:cTn>
                                        <p:tgtEl>
                                          <p:spTgt spid="15"/>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fade">
                                      <p:cBhvr>
                                        <p:cTn id="10" dur="500"/>
                                        <p:tgtEl>
                                          <p:spTgt spid="31"/>
                                        </p:tgtEl>
                                      </p:cBhvr>
                                    </p:animEffect>
                                  </p:childTnLst>
                                </p:cTn>
                              </p:par>
                              <p:par>
                                <p:cTn id="11" presetID="35" presetClass="path" presetSubtype="0" accel="50000" decel="50000" fill="hold" grpId="1" nodeType="withEffect">
                                  <p:stCondLst>
                                    <p:cond delay="0"/>
                                  </p:stCondLst>
                                  <p:childTnLst>
                                    <p:animMotion origin="layout" path="M -4.72222E-6 3.7037E-6 L -0.15069 3.7037E-6 " pathEditMode="relative" rAng="0" ptsTypes="AA">
                                      <p:cBhvr>
                                        <p:cTn id="12" dur="2000" fill="hold"/>
                                        <p:tgtEl>
                                          <p:spTgt spid="22"/>
                                        </p:tgtEl>
                                        <p:attrNameLst>
                                          <p:attrName>ppt_x</p:attrName>
                                          <p:attrName>ppt_y</p:attrName>
                                        </p:attrNameLst>
                                      </p:cBhvr>
                                      <p:rCtr x="-7535" y="0"/>
                                    </p:animMotion>
                                  </p:childTnLst>
                                </p:cTn>
                              </p:par>
                              <p:par>
                                <p:cTn id="13" presetID="35" presetClass="path" presetSubtype="0" accel="50000" decel="50000" fill="hold" grpId="1" nodeType="withEffect">
                                  <p:stCondLst>
                                    <p:cond delay="0"/>
                                  </p:stCondLst>
                                  <p:childTnLst>
                                    <p:animMotion origin="layout" path="M -1.94444E-6 3.7037E-6 L -0.15069 3.7037E-6 " pathEditMode="relative" rAng="0" ptsTypes="AA">
                                      <p:cBhvr>
                                        <p:cTn id="14" dur="2000" fill="hold"/>
                                        <p:tgtEl>
                                          <p:spTgt spid="23"/>
                                        </p:tgtEl>
                                        <p:attrNameLst>
                                          <p:attrName>ppt_x</p:attrName>
                                          <p:attrName>ppt_y</p:attrName>
                                        </p:attrNameLst>
                                      </p:cBhvr>
                                      <p:rCtr x="-7535" y="0"/>
                                    </p:animMotion>
                                  </p:childTnLst>
                                </p:cTn>
                              </p:par>
                            </p:childTnLst>
                          </p:cTn>
                        </p:par>
                        <p:par>
                          <p:cTn id="15" fill="hold">
                            <p:stCondLst>
                              <p:cond delay="2000"/>
                            </p:stCondLst>
                            <p:childTnLst>
                              <p:par>
                                <p:cTn id="16" presetID="10" presetClass="exit" presetSubtype="0" fill="hold" grpId="0" nodeType="afterEffect">
                                  <p:stCondLst>
                                    <p:cond delay="0"/>
                                  </p:stCondLst>
                                  <p:childTnLst>
                                    <p:animEffect transition="out" filter="fade">
                                      <p:cBhvr>
                                        <p:cTn id="17" dur="500"/>
                                        <p:tgtEl>
                                          <p:spTgt spid="20"/>
                                        </p:tgtEl>
                                      </p:cBhvr>
                                    </p:animEffect>
                                    <p:set>
                                      <p:cBhvr>
                                        <p:cTn id="18" dur="1" fill="hold">
                                          <p:stCondLst>
                                            <p:cond delay="499"/>
                                          </p:stCondLst>
                                        </p:cTn>
                                        <p:tgtEl>
                                          <p:spTgt spid="20"/>
                                        </p:tgtEl>
                                        <p:attrNameLst>
                                          <p:attrName>style.visibility</p:attrName>
                                        </p:attrNameLst>
                                      </p:cBhvr>
                                      <p:to>
                                        <p:strVal val="hidden"/>
                                      </p:to>
                                    </p:set>
                                  </p:childTnLst>
                                </p:cTn>
                              </p:par>
                              <p:par>
                                <p:cTn id="19" presetID="10" presetClass="exit" presetSubtype="0" fill="hold" grpId="0" nodeType="withEffect">
                                  <p:stCondLst>
                                    <p:cond delay="0"/>
                                  </p:stCondLst>
                                  <p:childTnLst>
                                    <p:animEffect transition="out" filter="fade">
                                      <p:cBhvr>
                                        <p:cTn id="20" dur="500"/>
                                        <p:tgtEl>
                                          <p:spTgt spid="21"/>
                                        </p:tgtEl>
                                      </p:cBhvr>
                                    </p:animEffect>
                                    <p:set>
                                      <p:cBhvr>
                                        <p:cTn id="21" dur="1" fill="hold">
                                          <p:stCondLst>
                                            <p:cond delay="499"/>
                                          </p:stCondLst>
                                        </p:cTn>
                                        <p:tgtEl>
                                          <p:spTgt spid="21"/>
                                        </p:tgtEl>
                                        <p:attrNameLst>
                                          <p:attrName>style.visibility</p:attrName>
                                        </p:attrNameLst>
                                      </p:cBhvr>
                                      <p:to>
                                        <p:strVal val="hidden"/>
                                      </p:to>
                                    </p:set>
                                  </p:childTnLst>
                                </p:cTn>
                              </p:par>
                              <p:par>
                                <p:cTn id="22" presetID="10" presetClass="exit" presetSubtype="0" fill="hold" grpId="0" nodeType="withEffect">
                                  <p:stCondLst>
                                    <p:cond delay="0"/>
                                  </p:stCondLst>
                                  <p:childTnLst>
                                    <p:animEffect transition="out" filter="fade">
                                      <p:cBhvr>
                                        <p:cTn id="23" dur="500"/>
                                        <p:tgtEl>
                                          <p:spTgt spid="22"/>
                                        </p:tgtEl>
                                      </p:cBhvr>
                                    </p:animEffect>
                                    <p:set>
                                      <p:cBhvr>
                                        <p:cTn id="24" dur="1" fill="hold">
                                          <p:stCondLst>
                                            <p:cond delay="499"/>
                                          </p:stCondLst>
                                        </p:cTn>
                                        <p:tgtEl>
                                          <p:spTgt spid="22"/>
                                        </p:tgtEl>
                                        <p:attrNameLst>
                                          <p:attrName>style.visibility</p:attrName>
                                        </p:attrNameLst>
                                      </p:cBhvr>
                                      <p:to>
                                        <p:strVal val="hidden"/>
                                      </p:to>
                                    </p:set>
                                  </p:childTnLst>
                                </p:cTn>
                              </p:par>
                              <p:par>
                                <p:cTn id="25" presetID="10" presetClass="exit" presetSubtype="0" fill="hold" grpId="0" nodeType="withEffect">
                                  <p:stCondLst>
                                    <p:cond delay="0"/>
                                  </p:stCondLst>
                                  <p:childTnLst>
                                    <p:animEffect transition="out" filter="fade">
                                      <p:cBhvr>
                                        <p:cTn id="26" dur="500"/>
                                        <p:tgtEl>
                                          <p:spTgt spid="23"/>
                                        </p:tgtEl>
                                      </p:cBhvr>
                                    </p:animEffect>
                                    <p:set>
                                      <p:cBhvr>
                                        <p:cTn id="27" dur="1" fill="hold">
                                          <p:stCondLst>
                                            <p:cond delay="499"/>
                                          </p:stCondLst>
                                        </p:cTn>
                                        <p:tgtEl>
                                          <p:spTgt spid="23"/>
                                        </p:tgtEl>
                                        <p:attrNameLst>
                                          <p:attrName>style.visibility</p:attrName>
                                        </p:attrNameLst>
                                      </p:cBhvr>
                                      <p:to>
                                        <p:strVal val="hidden"/>
                                      </p:to>
                                    </p:set>
                                  </p:childTnLst>
                                </p:cTn>
                              </p:par>
                              <p:par>
                                <p:cTn id="28" presetID="10" presetClass="entr" presetSubtype="0" fill="hold" grpId="0" nodeType="with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fade">
                                      <p:cBhvr>
                                        <p:cTn id="30" dur="500"/>
                                        <p:tgtEl>
                                          <p:spTgt spid="30"/>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fade">
                                      <p:cBhvr>
                                        <p:cTn id="33" dur="500"/>
                                        <p:tgtEl>
                                          <p:spTgt spid="32"/>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fade">
                                      <p:cBhvr>
                                        <p:cTn id="36" dur="500"/>
                                        <p:tgtEl>
                                          <p:spTgt spid="33"/>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4"/>
                                        </p:tgtEl>
                                        <p:attrNameLst>
                                          <p:attrName>style.visibility</p:attrName>
                                        </p:attrNameLst>
                                      </p:cBhvr>
                                      <p:to>
                                        <p:strVal val="visible"/>
                                      </p:to>
                                    </p:set>
                                    <p:animEffect transition="in" filter="fade">
                                      <p:cBhvr>
                                        <p:cTn id="39"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30" grpId="0" animBg="1"/>
      <p:bldP spid="32" grpId="0" animBg="1"/>
      <p:bldP spid="33" grpId="0" animBg="1"/>
      <p:bldP spid="34" grpId="0"/>
      <p:bldP spid="15" grpId="0"/>
      <p:bldP spid="31" grpId="0"/>
      <p:bldP spid="22" grpId="0" animBg="1"/>
      <p:bldP spid="22" grpId="1" animBg="1"/>
      <p:bldP spid="23" grpId="0" animBg="1"/>
      <p:bldP spid="23"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1196752"/>
            <a:ext cx="8229600" cy="5328592"/>
          </a:xfrm>
        </p:spPr>
        <p:txBody>
          <a:bodyPr>
            <a:normAutofit/>
          </a:bodyPr>
          <a:lstStyle/>
          <a:p>
            <a:r>
              <a:rPr lang="en-US" altLang="zh-TW" dirty="0"/>
              <a:t>Simulate full-sized cache replacement policy</a:t>
            </a:r>
          </a:p>
          <a:p>
            <a:pPr lvl="1"/>
            <a:r>
              <a:rPr lang="en-US" altLang="zh-TW" dirty="0"/>
              <a:t>When hit in the LRU, </a:t>
            </a:r>
            <a:r>
              <a:rPr lang="en-US" altLang="zh-TW" dirty="0" err="1"/>
              <a:t>lru</a:t>
            </a:r>
            <a:r>
              <a:rPr lang="en-US" altLang="zh-TW" dirty="0"/>
              <a:t> blocks (cache miss)</a:t>
            </a:r>
          </a:p>
          <a:p>
            <a:pPr lvl="2"/>
            <a:r>
              <a:rPr lang="en-US" altLang="zh-TW" dirty="0"/>
              <a:t>Increase the miss counter</a:t>
            </a:r>
          </a:p>
          <a:p>
            <a:pPr lvl="2"/>
            <a:r>
              <a:rPr lang="en-US" altLang="zh-TW" dirty="0"/>
              <a:t>Evict the cache block</a:t>
            </a:r>
          </a:p>
          <a:p>
            <a:pPr lvl="2"/>
            <a:r>
              <a:rPr lang="en-US" altLang="zh-TW" dirty="0"/>
              <a:t>Copy the evicted tag to appropriate location</a:t>
            </a:r>
          </a:p>
          <a:p>
            <a:endParaRPr lang="en-US" altLang="zh-TW" dirty="0"/>
          </a:p>
          <a:p>
            <a:endParaRPr lang="en-US" altLang="zh-TW" dirty="0"/>
          </a:p>
        </p:txBody>
      </p:sp>
      <mc:AlternateContent xmlns:mc="http://schemas.openxmlformats.org/markup-compatibility/2006" xmlns:a14="http://schemas.microsoft.com/office/drawing/2010/main">
        <mc:Choice Requires="a14">
          <p:sp>
            <p:nvSpPr>
              <p:cNvPr id="3" name="標題 2"/>
              <p:cNvSpPr>
                <a:spLocks noGrp="1"/>
              </p:cNvSpPr>
              <p:nvPr>
                <p:ph type="title"/>
              </p:nvPr>
            </p:nvSpPr>
            <p:spPr/>
            <p:txBody>
              <a:bodyPr/>
              <a:lstStyle/>
              <a:p>
                <a14:m>
                  <m:oMath xmlns:m="http://schemas.openxmlformats.org/officeDocument/2006/math">
                    <m:r>
                      <a:rPr lang="en-US" altLang="zh-TW" i="1">
                        <a:latin typeface="Cambria Math" panose="02040503050406030204" pitchFamily="18" charset="0"/>
                      </a:rPr>
                      <m:t>𝜟</m:t>
                    </m:r>
                    <m:r>
                      <a:rPr lang="en-US" altLang="zh-TW" i="1">
                        <a:latin typeface="Cambria Math" panose="02040503050406030204" pitchFamily="18" charset="0"/>
                      </a:rPr>
                      <m:t>𝒎𝒊𝒔𝒔</m:t>
                    </m:r>
                    <m:r>
                      <m:rPr>
                        <m:lit/>
                      </m:rPr>
                      <a:rPr lang="en-US" altLang="zh-TW" i="1">
                        <a:latin typeface="Cambria Math" panose="02040503050406030204" pitchFamily="18" charset="0"/>
                      </a:rPr>
                      <m:t>_</m:t>
                    </m:r>
                    <m:r>
                      <a:rPr lang="en-US" altLang="zh-TW" i="1">
                        <a:latin typeface="Cambria Math" panose="02040503050406030204" pitchFamily="18" charset="0"/>
                      </a:rPr>
                      <m:t>𝒄𝒐𝒖𝒏𝒕</m:t>
                    </m:r>
                  </m:oMath>
                </a14:m>
                <a:r>
                  <a:rPr lang="en-US" altLang="zh-TW" dirty="0"/>
                  <a:t> in Line-Merged Cache</a:t>
                </a:r>
                <a:endParaRPr lang="zh-TW" altLang="en-US" dirty="0"/>
              </a:p>
            </p:txBody>
          </p:sp>
        </mc:Choice>
        <mc:Fallback xmlns="">
          <p:sp>
            <p:nvSpPr>
              <p:cNvPr id="3" name="標題 2"/>
              <p:cNvSpPr>
                <a:spLocks noGrp="1" noRot="1" noChangeAspect="1" noMove="1" noResize="1" noEditPoints="1" noAdjustHandles="1" noChangeArrowheads="1" noChangeShapeType="1" noTextEdit="1"/>
              </p:cNvSpPr>
              <p:nvPr>
                <p:ph type="title"/>
              </p:nvPr>
            </p:nvSpPr>
            <p:spPr>
              <a:blipFill rotWithShape="0">
                <a:blip r:embed="rId4"/>
                <a:stretch>
                  <a:fillRect t="-9524" b="-30159"/>
                </a:stretch>
              </a:blipFill>
            </p:spPr>
            <p:txBody>
              <a:bodyPr/>
              <a:lstStyle/>
              <a:p>
                <a:r>
                  <a:rPr lang="zh-TW" altLang="en-US">
                    <a:noFill/>
                  </a:rPr>
                  <a:t> </a:t>
                </a:r>
              </a:p>
            </p:txBody>
          </p:sp>
        </mc:Fallback>
      </mc:AlternateContent>
      <p:sp>
        <p:nvSpPr>
          <p:cNvPr id="4" name="日期版面配置區 3"/>
          <p:cNvSpPr>
            <a:spLocks noGrp="1"/>
          </p:cNvSpPr>
          <p:nvPr>
            <p:ph type="dt" sz="half" idx="10"/>
          </p:nvPr>
        </p:nvSpPr>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11"/>
          </p:nvPr>
        </p:nvSpPr>
        <p:spPr/>
        <p:txBody>
          <a:bodyPr/>
          <a:lstStyle/>
          <a:p>
            <a:r>
              <a:rPr lang="de-DE"/>
              <a:t>Yen-Hao Chen / National Tsing Hua University</a:t>
            </a:r>
            <a:endParaRPr lang="de-DE" dirty="0"/>
          </a:p>
        </p:txBody>
      </p:sp>
      <p:sp>
        <p:nvSpPr>
          <p:cNvPr id="6" name="投影片編號版面配置區 5"/>
          <p:cNvSpPr>
            <a:spLocks noGrp="1"/>
          </p:cNvSpPr>
          <p:nvPr>
            <p:ph type="sldNum" sz="quarter" idx="12"/>
          </p:nvPr>
        </p:nvSpPr>
        <p:spPr/>
        <p:txBody>
          <a:bodyPr/>
          <a:lstStyle/>
          <a:p>
            <a:fld id="{D1628BF6-67F0-405E-B297-68D77A67C46A}" type="slidenum">
              <a:rPr lang="de-DE" smtClean="0"/>
              <a:pPr/>
              <a:t>14</a:t>
            </a:fld>
            <a:endParaRPr lang="de-DE"/>
          </a:p>
        </p:txBody>
      </p:sp>
      <p:sp>
        <p:nvSpPr>
          <p:cNvPr id="49" name="矩形 48"/>
          <p:cNvSpPr/>
          <p:nvPr/>
        </p:nvSpPr>
        <p:spPr>
          <a:xfrm>
            <a:off x="4735399" y="4447727"/>
            <a:ext cx="576064" cy="21602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D</a:t>
            </a:r>
            <a:endParaRPr lang="zh-TW" altLang="en-US" dirty="0">
              <a:solidFill>
                <a:schemeClr val="tx1"/>
              </a:solidFill>
            </a:endParaRPr>
          </a:p>
        </p:txBody>
      </p:sp>
      <p:grpSp>
        <p:nvGrpSpPr>
          <p:cNvPr id="79" name="群組 78"/>
          <p:cNvGrpSpPr/>
          <p:nvPr/>
        </p:nvGrpSpPr>
        <p:grpSpPr>
          <a:xfrm>
            <a:off x="2663510" y="4724853"/>
            <a:ext cx="2582899" cy="369332"/>
            <a:chOff x="2663510" y="5449883"/>
            <a:chExt cx="2582899" cy="369332"/>
          </a:xfrm>
        </p:grpSpPr>
        <p:sp>
          <p:nvSpPr>
            <p:cNvPr id="81" name="文字方塊 80"/>
            <p:cNvSpPr txBox="1"/>
            <p:nvPr/>
          </p:nvSpPr>
          <p:spPr>
            <a:xfrm>
              <a:off x="2663510" y="5449883"/>
              <a:ext cx="577402" cy="369332"/>
            </a:xfrm>
            <a:prstGeom prst="rect">
              <a:avLst/>
            </a:prstGeom>
            <a:noFill/>
          </p:spPr>
          <p:txBody>
            <a:bodyPr wrap="none" rtlCol="0">
              <a:spAutoFit/>
            </a:bodyPr>
            <a:lstStyle/>
            <a:p>
              <a:r>
                <a:rPr lang="en-US" altLang="zh-TW" dirty="0" err="1"/>
                <a:t>mru</a:t>
              </a:r>
              <a:endParaRPr lang="zh-TW" altLang="en-US" dirty="0"/>
            </a:p>
          </p:txBody>
        </p:sp>
        <p:sp>
          <p:nvSpPr>
            <p:cNvPr id="82" name="文字方塊 81"/>
            <p:cNvSpPr txBox="1"/>
            <p:nvPr/>
          </p:nvSpPr>
          <p:spPr>
            <a:xfrm>
              <a:off x="3311886" y="5449883"/>
              <a:ext cx="667170" cy="369332"/>
            </a:xfrm>
            <a:prstGeom prst="rect">
              <a:avLst/>
            </a:prstGeom>
            <a:noFill/>
          </p:spPr>
          <p:txBody>
            <a:bodyPr wrap="none" rtlCol="0">
              <a:spAutoFit/>
            </a:bodyPr>
            <a:lstStyle/>
            <a:p>
              <a:r>
                <a:rPr lang="en-US" altLang="zh-TW" dirty="0"/>
                <a:t>MRU</a:t>
              </a:r>
              <a:endParaRPr lang="zh-TW" altLang="en-US" dirty="0"/>
            </a:p>
          </p:txBody>
        </p:sp>
        <p:sp>
          <p:nvSpPr>
            <p:cNvPr id="83" name="文字方塊 82"/>
            <p:cNvSpPr txBox="1"/>
            <p:nvPr/>
          </p:nvSpPr>
          <p:spPr>
            <a:xfrm>
              <a:off x="4053821" y="5449883"/>
              <a:ext cx="562975" cy="369332"/>
            </a:xfrm>
            <a:prstGeom prst="rect">
              <a:avLst/>
            </a:prstGeom>
            <a:noFill/>
          </p:spPr>
          <p:txBody>
            <a:bodyPr wrap="none" rtlCol="0">
              <a:spAutoFit/>
            </a:bodyPr>
            <a:lstStyle/>
            <a:p>
              <a:r>
                <a:rPr lang="en-US" altLang="zh-TW" dirty="0"/>
                <a:t>LRU</a:t>
              </a:r>
              <a:endParaRPr lang="zh-TW" altLang="en-US" dirty="0"/>
            </a:p>
          </p:txBody>
        </p:sp>
        <p:sp>
          <p:nvSpPr>
            <p:cNvPr id="84" name="文字方塊 83"/>
            <p:cNvSpPr txBox="1"/>
            <p:nvPr/>
          </p:nvSpPr>
          <p:spPr>
            <a:xfrm>
              <a:off x="4800453" y="5449883"/>
              <a:ext cx="445956" cy="369332"/>
            </a:xfrm>
            <a:prstGeom prst="rect">
              <a:avLst/>
            </a:prstGeom>
            <a:noFill/>
          </p:spPr>
          <p:txBody>
            <a:bodyPr wrap="none" rtlCol="0">
              <a:spAutoFit/>
            </a:bodyPr>
            <a:lstStyle/>
            <a:p>
              <a:r>
                <a:rPr lang="en-US" altLang="zh-TW" dirty="0" err="1"/>
                <a:t>lru</a:t>
              </a:r>
              <a:endParaRPr lang="zh-TW" altLang="en-US" dirty="0"/>
            </a:p>
          </p:txBody>
        </p:sp>
      </p:grpSp>
      <p:sp>
        <p:nvSpPr>
          <p:cNvPr id="85" name="矩形 84"/>
          <p:cNvSpPr/>
          <p:nvPr/>
        </p:nvSpPr>
        <p:spPr>
          <a:xfrm>
            <a:off x="4047090" y="4447727"/>
            <a:ext cx="576064" cy="21602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C</a:t>
            </a:r>
            <a:endParaRPr lang="zh-TW" altLang="en-US" dirty="0">
              <a:solidFill>
                <a:schemeClr val="tx1"/>
              </a:solidFill>
            </a:endParaRPr>
          </a:p>
        </p:txBody>
      </p:sp>
      <p:sp>
        <p:nvSpPr>
          <p:cNvPr id="86" name="文字方塊 85"/>
          <p:cNvSpPr txBox="1"/>
          <p:nvPr/>
        </p:nvSpPr>
        <p:spPr>
          <a:xfrm>
            <a:off x="2614713" y="5142570"/>
            <a:ext cx="2692660" cy="369332"/>
          </a:xfrm>
          <a:prstGeom prst="rect">
            <a:avLst/>
          </a:prstGeom>
          <a:noFill/>
        </p:spPr>
        <p:txBody>
          <a:bodyPr wrap="none" rtlCol="0">
            <a:spAutoFit/>
          </a:bodyPr>
          <a:lstStyle/>
          <a:p>
            <a:r>
              <a:rPr lang="en-US" altLang="zh-TW" dirty="0"/>
              <a:t>Evict block B, fetch block D</a:t>
            </a:r>
            <a:endParaRPr lang="zh-TW" altLang="en-US" dirty="0"/>
          </a:p>
        </p:txBody>
      </p:sp>
      <p:sp>
        <p:nvSpPr>
          <p:cNvPr id="87" name="文字方塊 86"/>
          <p:cNvSpPr txBox="1"/>
          <p:nvPr/>
        </p:nvSpPr>
        <p:spPr>
          <a:xfrm>
            <a:off x="2614713" y="5147900"/>
            <a:ext cx="2662204" cy="369332"/>
          </a:xfrm>
          <a:prstGeom prst="rect">
            <a:avLst/>
          </a:prstGeom>
          <a:noFill/>
        </p:spPr>
        <p:txBody>
          <a:bodyPr wrap="none" rtlCol="0">
            <a:spAutoFit/>
          </a:bodyPr>
          <a:lstStyle/>
          <a:p>
            <a:r>
              <a:rPr lang="en-US" altLang="zh-TW" dirty="0"/>
              <a:t>Evict block A, fetch block E</a:t>
            </a:r>
            <a:endParaRPr lang="zh-TW" altLang="en-US" dirty="0"/>
          </a:p>
        </p:txBody>
      </p:sp>
      <p:grpSp>
        <p:nvGrpSpPr>
          <p:cNvPr id="88" name="群組 87"/>
          <p:cNvGrpSpPr/>
          <p:nvPr/>
        </p:nvGrpSpPr>
        <p:grpSpPr>
          <a:xfrm>
            <a:off x="2628647" y="4728782"/>
            <a:ext cx="2682378" cy="370733"/>
            <a:chOff x="2628647" y="4358127"/>
            <a:chExt cx="2682378" cy="370733"/>
          </a:xfrm>
        </p:grpSpPr>
        <p:sp>
          <p:nvSpPr>
            <p:cNvPr id="89" name="文字方塊 88"/>
            <p:cNvSpPr txBox="1"/>
            <p:nvPr/>
          </p:nvSpPr>
          <p:spPr>
            <a:xfrm>
              <a:off x="2628647" y="4359528"/>
              <a:ext cx="667170" cy="369332"/>
            </a:xfrm>
            <a:prstGeom prst="rect">
              <a:avLst/>
            </a:prstGeom>
            <a:noFill/>
          </p:spPr>
          <p:txBody>
            <a:bodyPr wrap="none" rtlCol="0">
              <a:spAutoFit/>
            </a:bodyPr>
            <a:lstStyle/>
            <a:p>
              <a:r>
                <a:rPr lang="en-US" altLang="zh-TW" dirty="0"/>
                <a:t>MRU</a:t>
              </a:r>
              <a:endParaRPr lang="zh-TW" altLang="en-US" dirty="0"/>
            </a:p>
          </p:txBody>
        </p:sp>
        <p:sp>
          <p:nvSpPr>
            <p:cNvPr id="90" name="文字方塊 89"/>
            <p:cNvSpPr txBox="1"/>
            <p:nvPr/>
          </p:nvSpPr>
          <p:spPr>
            <a:xfrm>
              <a:off x="3357439" y="4359528"/>
              <a:ext cx="577402" cy="369332"/>
            </a:xfrm>
            <a:prstGeom prst="rect">
              <a:avLst/>
            </a:prstGeom>
            <a:noFill/>
          </p:spPr>
          <p:txBody>
            <a:bodyPr wrap="none" rtlCol="0">
              <a:spAutoFit/>
            </a:bodyPr>
            <a:lstStyle/>
            <a:p>
              <a:r>
                <a:rPr lang="en-US" altLang="zh-TW" dirty="0" err="1"/>
                <a:t>mru</a:t>
              </a:r>
              <a:endParaRPr lang="zh-TW" altLang="en-US" dirty="0"/>
            </a:p>
          </p:txBody>
        </p:sp>
        <p:sp>
          <p:nvSpPr>
            <p:cNvPr id="91" name="文字方塊 90"/>
            <p:cNvSpPr txBox="1"/>
            <p:nvPr/>
          </p:nvSpPr>
          <p:spPr>
            <a:xfrm>
              <a:off x="4127075" y="4358127"/>
              <a:ext cx="445956" cy="369332"/>
            </a:xfrm>
            <a:prstGeom prst="rect">
              <a:avLst/>
            </a:prstGeom>
            <a:noFill/>
          </p:spPr>
          <p:txBody>
            <a:bodyPr wrap="none" rtlCol="0">
              <a:spAutoFit/>
            </a:bodyPr>
            <a:lstStyle/>
            <a:p>
              <a:r>
                <a:rPr lang="en-US" altLang="zh-TW" dirty="0" err="1"/>
                <a:t>lru</a:t>
              </a:r>
              <a:endParaRPr lang="zh-TW" altLang="en-US" dirty="0"/>
            </a:p>
          </p:txBody>
        </p:sp>
        <p:sp>
          <p:nvSpPr>
            <p:cNvPr id="92" name="文字方塊 91"/>
            <p:cNvSpPr txBox="1"/>
            <p:nvPr/>
          </p:nvSpPr>
          <p:spPr>
            <a:xfrm>
              <a:off x="4748050" y="4358127"/>
              <a:ext cx="562975" cy="369332"/>
            </a:xfrm>
            <a:prstGeom prst="rect">
              <a:avLst/>
            </a:prstGeom>
            <a:noFill/>
          </p:spPr>
          <p:txBody>
            <a:bodyPr wrap="none" rtlCol="0">
              <a:spAutoFit/>
            </a:bodyPr>
            <a:lstStyle/>
            <a:p>
              <a:r>
                <a:rPr lang="en-US" altLang="zh-TW" dirty="0"/>
                <a:t>LRU</a:t>
              </a:r>
              <a:endParaRPr lang="zh-TW" altLang="en-US" dirty="0"/>
            </a:p>
          </p:txBody>
        </p:sp>
      </p:grpSp>
      <p:sp>
        <p:nvSpPr>
          <p:cNvPr id="93" name="左大括弧 92"/>
          <p:cNvSpPr/>
          <p:nvPr/>
        </p:nvSpPr>
        <p:spPr>
          <a:xfrm rot="5400000">
            <a:off x="3172859" y="3491321"/>
            <a:ext cx="223490" cy="1373477"/>
          </a:xfrm>
          <a:prstGeom prst="leftBrace">
            <a:avLst/>
          </a:prstGeom>
          <a:ln w="222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94" name="文字方塊 93"/>
          <p:cNvSpPr txBox="1"/>
          <p:nvPr/>
        </p:nvSpPr>
        <p:spPr>
          <a:xfrm>
            <a:off x="1984389" y="3763236"/>
            <a:ext cx="2751010" cy="369332"/>
          </a:xfrm>
          <a:prstGeom prst="rect">
            <a:avLst/>
          </a:prstGeom>
          <a:noFill/>
        </p:spPr>
        <p:txBody>
          <a:bodyPr wrap="none" rtlCol="0">
            <a:spAutoFit/>
          </a:bodyPr>
          <a:lstStyle/>
          <a:p>
            <a:r>
              <a:rPr lang="en-US" altLang="zh-TW" dirty="0"/>
              <a:t>Tags with data in data array</a:t>
            </a:r>
            <a:endParaRPr lang="zh-TW" altLang="en-US" dirty="0"/>
          </a:p>
        </p:txBody>
      </p:sp>
      <mc:AlternateContent xmlns:mc="http://schemas.openxmlformats.org/markup-compatibility/2006" xmlns:a14="http://schemas.microsoft.com/office/drawing/2010/main">
        <mc:Choice Requires="a14">
          <p:sp>
            <p:nvSpPr>
              <p:cNvPr id="95" name="文字方塊 94"/>
              <p:cNvSpPr txBox="1"/>
              <p:nvPr/>
            </p:nvSpPr>
            <p:spPr>
              <a:xfrm>
                <a:off x="5794622" y="4357492"/>
                <a:ext cx="165301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zh-TW" b="1" i="1" smtClean="0">
                          <a:latin typeface="Cambria Math" panose="02040503050406030204" pitchFamily="18" charset="0"/>
                        </a:rPr>
                        <m:t>𝜟</m:t>
                      </m:r>
                      <m:r>
                        <a:rPr lang="en-US" altLang="zh-TW" b="1" i="1" smtClean="0">
                          <a:latin typeface="Cambria Math" panose="02040503050406030204" pitchFamily="18" charset="0"/>
                        </a:rPr>
                        <m:t>𝒎𝒊𝒔𝒔</m:t>
                      </m:r>
                      <m:r>
                        <m:rPr>
                          <m:lit/>
                        </m:rPr>
                        <a:rPr lang="en-US" altLang="zh-TW" b="1" i="1" smtClean="0">
                          <a:latin typeface="Cambria Math" panose="02040503050406030204" pitchFamily="18" charset="0"/>
                        </a:rPr>
                        <m:t>_</m:t>
                      </m:r>
                      <m:r>
                        <a:rPr lang="en-US" altLang="zh-TW" b="1" i="1" smtClean="0">
                          <a:latin typeface="Cambria Math" panose="02040503050406030204" pitchFamily="18" charset="0"/>
                        </a:rPr>
                        <m:t>𝒄𝒐𝒖𝒏𝒕</m:t>
                      </m:r>
                    </m:oMath>
                  </m:oMathPara>
                </a14:m>
                <a:endParaRPr lang="zh-TW" altLang="en-US" i="1" dirty="0"/>
              </a:p>
            </p:txBody>
          </p:sp>
        </mc:Choice>
        <mc:Fallback xmlns="">
          <p:sp>
            <p:nvSpPr>
              <p:cNvPr id="95" name="文字方塊 94"/>
              <p:cNvSpPr txBox="1">
                <a:spLocks noRot="1" noChangeAspect="1" noMove="1" noResize="1" noEditPoints="1" noAdjustHandles="1" noChangeArrowheads="1" noChangeShapeType="1" noTextEdit="1"/>
              </p:cNvSpPr>
              <p:nvPr/>
            </p:nvSpPr>
            <p:spPr>
              <a:xfrm>
                <a:off x="5794622" y="4357492"/>
                <a:ext cx="1653017" cy="369332"/>
              </a:xfrm>
              <a:prstGeom prst="rect">
                <a:avLst/>
              </a:prstGeom>
              <a:blipFill rotWithShape="0">
                <a:blip r:embed="rId5"/>
                <a:stretch>
                  <a:fillRect/>
                </a:stretch>
              </a:blipFill>
            </p:spPr>
            <p:txBody>
              <a:bodyPr/>
              <a:lstStyle/>
              <a:p>
                <a:r>
                  <a:rPr lang="zh-TW" altLang="en-US">
                    <a:noFill/>
                  </a:rPr>
                  <a:t> </a:t>
                </a:r>
              </a:p>
            </p:txBody>
          </p:sp>
        </mc:Fallback>
      </mc:AlternateContent>
      <p:sp>
        <p:nvSpPr>
          <p:cNvPr id="96" name="文字方塊 95"/>
          <p:cNvSpPr txBox="1"/>
          <p:nvPr/>
        </p:nvSpPr>
        <p:spPr>
          <a:xfrm>
            <a:off x="7308377" y="4357492"/>
            <a:ext cx="470000" cy="369332"/>
          </a:xfrm>
          <a:prstGeom prst="rect">
            <a:avLst/>
          </a:prstGeom>
          <a:noFill/>
        </p:spPr>
        <p:txBody>
          <a:bodyPr wrap="none" rtlCol="0">
            <a:spAutoFit/>
          </a:bodyPr>
          <a:lstStyle/>
          <a:p>
            <a:r>
              <a:rPr lang="en-US" altLang="zh-TW" dirty="0"/>
              <a:t>= 0</a:t>
            </a:r>
            <a:endParaRPr lang="zh-TW" altLang="en-US" dirty="0"/>
          </a:p>
        </p:txBody>
      </p:sp>
      <p:sp>
        <p:nvSpPr>
          <p:cNvPr id="97" name="文字方塊 96"/>
          <p:cNvSpPr txBox="1"/>
          <p:nvPr/>
        </p:nvSpPr>
        <p:spPr>
          <a:xfrm>
            <a:off x="7308377" y="4357492"/>
            <a:ext cx="470000" cy="369332"/>
          </a:xfrm>
          <a:prstGeom prst="rect">
            <a:avLst/>
          </a:prstGeom>
          <a:noFill/>
        </p:spPr>
        <p:txBody>
          <a:bodyPr wrap="none" rtlCol="0">
            <a:spAutoFit/>
          </a:bodyPr>
          <a:lstStyle/>
          <a:p>
            <a:r>
              <a:rPr lang="en-US" altLang="zh-TW" dirty="0"/>
              <a:t>= 1</a:t>
            </a:r>
            <a:endParaRPr lang="zh-TW" altLang="en-US" dirty="0"/>
          </a:p>
        </p:txBody>
      </p:sp>
      <p:sp>
        <p:nvSpPr>
          <p:cNvPr id="98" name="文字方塊 97"/>
          <p:cNvSpPr txBox="1"/>
          <p:nvPr/>
        </p:nvSpPr>
        <p:spPr>
          <a:xfrm>
            <a:off x="4805262" y="4149489"/>
            <a:ext cx="436338" cy="369332"/>
          </a:xfrm>
          <a:prstGeom prst="rect">
            <a:avLst/>
          </a:prstGeom>
          <a:noFill/>
        </p:spPr>
        <p:txBody>
          <a:bodyPr wrap="none" rtlCol="0">
            <a:spAutoFit/>
          </a:bodyPr>
          <a:lstStyle/>
          <a:p>
            <a:r>
              <a:rPr lang="en-US" altLang="zh-TW" dirty="0">
                <a:solidFill>
                  <a:srgbClr val="FF0000"/>
                </a:solidFill>
              </a:rPr>
              <a:t>hit</a:t>
            </a:r>
            <a:endParaRPr lang="zh-TW" altLang="en-US" dirty="0">
              <a:solidFill>
                <a:srgbClr val="FF0000"/>
              </a:solidFill>
            </a:endParaRPr>
          </a:p>
        </p:txBody>
      </p:sp>
      <p:sp>
        <p:nvSpPr>
          <p:cNvPr id="99" name="文字方塊 98"/>
          <p:cNvSpPr txBox="1"/>
          <p:nvPr/>
        </p:nvSpPr>
        <p:spPr>
          <a:xfrm>
            <a:off x="5311025" y="4149489"/>
            <a:ext cx="601447" cy="369332"/>
          </a:xfrm>
          <a:prstGeom prst="rect">
            <a:avLst/>
          </a:prstGeom>
          <a:noFill/>
        </p:spPr>
        <p:txBody>
          <a:bodyPr wrap="none" rtlCol="0">
            <a:spAutoFit/>
          </a:bodyPr>
          <a:lstStyle/>
          <a:p>
            <a:r>
              <a:rPr lang="en-US" altLang="zh-TW" dirty="0">
                <a:solidFill>
                  <a:srgbClr val="FF0000"/>
                </a:solidFill>
              </a:rPr>
              <a:t>miss</a:t>
            </a:r>
            <a:endParaRPr lang="zh-TW" altLang="en-US" dirty="0">
              <a:solidFill>
                <a:srgbClr val="FF0000"/>
              </a:solidFill>
            </a:endParaRPr>
          </a:p>
        </p:txBody>
      </p:sp>
      <p:sp>
        <p:nvSpPr>
          <p:cNvPr id="100" name="文字方塊 99"/>
          <p:cNvSpPr txBox="1"/>
          <p:nvPr/>
        </p:nvSpPr>
        <p:spPr>
          <a:xfrm>
            <a:off x="995207" y="4728782"/>
            <a:ext cx="1507144" cy="369332"/>
          </a:xfrm>
          <a:prstGeom prst="rect">
            <a:avLst/>
          </a:prstGeom>
          <a:noFill/>
        </p:spPr>
        <p:txBody>
          <a:bodyPr wrap="none" rtlCol="0">
            <a:spAutoFit/>
          </a:bodyPr>
          <a:lstStyle/>
          <a:p>
            <a:r>
              <a:rPr lang="en-US" altLang="zh-TW" dirty="0"/>
              <a:t>LRU sequence</a:t>
            </a:r>
            <a:endParaRPr lang="zh-TW" altLang="en-US" dirty="0"/>
          </a:p>
        </p:txBody>
      </p:sp>
      <p:sp>
        <p:nvSpPr>
          <p:cNvPr id="101" name="矩形 100"/>
          <p:cNvSpPr/>
          <p:nvPr/>
        </p:nvSpPr>
        <p:spPr>
          <a:xfrm>
            <a:off x="3357439" y="4447727"/>
            <a:ext cx="576064" cy="21602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B</a:t>
            </a:r>
            <a:endParaRPr lang="zh-TW" altLang="en-US" dirty="0">
              <a:solidFill>
                <a:schemeClr val="tx1"/>
              </a:solidFill>
            </a:endParaRPr>
          </a:p>
        </p:txBody>
      </p:sp>
      <p:sp>
        <p:nvSpPr>
          <p:cNvPr id="102" name="矩形 101"/>
          <p:cNvSpPr/>
          <p:nvPr/>
        </p:nvSpPr>
        <p:spPr>
          <a:xfrm>
            <a:off x="3357439" y="4450892"/>
            <a:ext cx="576064" cy="21602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D</a:t>
            </a:r>
            <a:endParaRPr lang="zh-TW" altLang="en-US" dirty="0">
              <a:solidFill>
                <a:schemeClr val="tx1"/>
              </a:solidFill>
            </a:endParaRPr>
          </a:p>
        </p:txBody>
      </p:sp>
      <p:sp>
        <p:nvSpPr>
          <p:cNvPr id="103" name="矩形 102"/>
          <p:cNvSpPr/>
          <p:nvPr/>
        </p:nvSpPr>
        <p:spPr>
          <a:xfrm>
            <a:off x="2667788" y="4450892"/>
            <a:ext cx="576064" cy="21602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E</a:t>
            </a:r>
            <a:endParaRPr lang="zh-TW" altLang="en-US" dirty="0">
              <a:solidFill>
                <a:schemeClr val="tx1"/>
              </a:solidFill>
            </a:endParaRPr>
          </a:p>
        </p:txBody>
      </p:sp>
      <p:sp>
        <p:nvSpPr>
          <p:cNvPr id="104" name="矩形 103"/>
          <p:cNvSpPr/>
          <p:nvPr/>
        </p:nvSpPr>
        <p:spPr>
          <a:xfrm>
            <a:off x="2664848" y="4452631"/>
            <a:ext cx="576064" cy="21602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A</a:t>
            </a:r>
            <a:endParaRPr lang="zh-TW" altLang="en-US" dirty="0">
              <a:solidFill>
                <a:schemeClr val="tx1"/>
              </a:solidFill>
            </a:endParaRPr>
          </a:p>
        </p:txBody>
      </p:sp>
    </p:spTree>
    <p:extLst>
      <p:ext uri="{BB962C8B-B14F-4D97-AF65-F5344CB8AC3E}">
        <p14:creationId xmlns:p14="http://schemas.microsoft.com/office/powerpoint/2010/main" val="4046563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fade">
                                      <p:cBhvr>
                                        <p:cTn id="7" dur="500"/>
                                        <p:tgtEl>
                                          <p:spTgt spid="9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xit" presetSubtype="1" fill="hold" grpId="0" nodeType="clickEffect">
                                  <p:stCondLst>
                                    <p:cond delay="0"/>
                                  </p:stCondLst>
                                  <p:childTnLst>
                                    <p:anim calcmode="lin" valueType="num">
                                      <p:cBhvr additive="base">
                                        <p:cTn id="11" dur="500"/>
                                        <p:tgtEl>
                                          <p:spTgt spid="96"/>
                                        </p:tgtEl>
                                        <p:attrNameLst>
                                          <p:attrName>ppt_x</p:attrName>
                                        </p:attrNameLst>
                                      </p:cBhvr>
                                      <p:tavLst>
                                        <p:tav tm="0">
                                          <p:val>
                                            <p:strVal val="ppt_x"/>
                                          </p:val>
                                        </p:tav>
                                        <p:tav tm="100000">
                                          <p:val>
                                            <p:strVal val="ppt_x"/>
                                          </p:val>
                                        </p:tav>
                                      </p:tavLst>
                                    </p:anim>
                                    <p:anim calcmode="lin" valueType="num">
                                      <p:cBhvr additive="base">
                                        <p:cTn id="12" dur="500"/>
                                        <p:tgtEl>
                                          <p:spTgt spid="96"/>
                                        </p:tgtEl>
                                        <p:attrNameLst>
                                          <p:attrName>ppt_y</p:attrName>
                                        </p:attrNameLst>
                                      </p:cBhvr>
                                      <p:tavLst>
                                        <p:tav tm="0">
                                          <p:val>
                                            <p:strVal val="ppt_y"/>
                                          </p:val>
                                        </p:tav>
                                        <p:tav tm="100000">
                                          <p:val>
                                            <p:strVal val="0-ppt_h/2"/>
                                          </p:val>
                                        </p:tav>
                                      </p:tavLst>
                                    </p:anim>
                                    <p:set>
                                      <p:cBhvr>
                                        <p:cTn id="13" dur="1" fill="hold">
                                          <p:stCondLst>
                                            <p:cond delay="499"/>
                                          </p:stCondLst>
                                        </p:cTn>
                                        <p:tgtEl>
                                          <p:spTgt spid="96"/>
                                        </p:tgtEl>
                                        <p:attrNameLst>
                                          <p:attrName>style.visibility</p:attrName>
                                        </p:attrNameLst>
                                      </p:cBhvr>
                                      <p:to>
                                        <p:strVal val="hidden"/>
                                      </p:to>
                                    </p:set>
                                  </p:childTnLst>
                                </p:cTn>
                              </p:par>
                            </p:childTnLst>
                          </p:cTn>
                        </p:par>
                        <p:par>
                          <p:cTn id="14" fill="hold">
                            <p:stCondLst>
                              <p:cond delay="500"/>
                            </p:stCondLst>
                            <p:childTnLst>
                              <p:par>
                                <p:cTn id="15" presetID="2" presetClass="entr" presetSubtype="4" fill="hold" grpId="0" nodeType="afterEffect">
                                  <p:stCondLst>
                                    <p:cond delay="0"/>
                                  </p:stCondLst>
                                  <p:childTnLst>
                                    <p:set>
                                      <p:cBhvr>
                                        <p:cTn id="16" dur="1" fill="hold">
                                          <p:stCondLst>
                                            <p:cond delay="0"/>
                                          </p:stCondLst>
                                        </p:cTn>
                                        <p:tgtEl>
                                          <p:spTgt spid="97"/>
                                        </p:tgtEl>
                                        <p:attrNameLst>
                                          <p:attrName>style.visibility</p:attrName>
                                        </p:attrNameLst>
                                      </p:cBhvr>
                                      <p:to>
                                        <p:strVal val="visible"/>
                                      </p:to>
                                    </p:set>
                                    <p:anim calcmode="lin" valueType="num">
                                      <p:cBhvr additive="base">
                                        <p:cTn id="17" dur="500" fill="hold"/>
                                        <p:tgtEl>
                                          <p:spTgt spid="97"/>
                                        </p:tgtEl>
                                        <p:attrNameLst>
                                          <p:attrName>ppt_x</p:attrName>
                                        </p:attrNameLst>
                                      </p:cBhvr>
                                      <p:tavLst>
                                        <p:tav tm="0">
                                          <p:val>
                                            <p:strVal val="#ppt_x"/>
                                          </p:val>
                                        </p:tav>
                                        <p:tav tm="100000">
                                          <p:val>
                                            <p:strVal val="#ppt_x"/>
                                          </p:val>
                                        </p:tav>
                                      </p:tavLst>
                                    </p:anim>
                                    <p:anim calcmode="lin" valueType="num">
                                      <p:cBhvr additive="base">
                                        <p:cTn id="18" dur="500" fill="hold"/>
                                        <p:tgtEl>
                                          <p:spTgt spid="9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6"/>
                                        </p:tgtEl>
                                        <p:attrNameLst>
                                          <p:attrName>style.visibility</p:attrName>
                                        </p:attrNameLst>
                                      </p:cBhvr>
                                      <p:to>
                                        <p:strVal val="visible"/>
                                      </p:to>
                                    </p:set>
                                    <p:animEffect transition="in" filter="fade">
                                      <p:cBhvr>
                                        <p:cTn id="23" dur="500"/>
                                        <p:tgtEl>
                                          <p:spTgt spid="86"/>
                                        </p:tgtEl>
                                      </p:cBhvr>
                                    </p:animEffect>
                                  </p:childTnLst>
                                </p:cTn>
                              </p:par>
                            </p:childTnLst>
                          </p:cTn>
                        </p:par>
                      </p:childTnLst>
                    </p:cTn>
                  </p:par>
                  <p:par>
                    <p:cTn id="24" fill="hold">
                      <p:stCondLst>
                        <p:cond delay="indefinite"/>
                      </p:stCondLst>
                      <p:childTnLst>
                        <p:par>
                          <p:cTn id="25" fill="hold">
                            <p:stCondLst>
                              <p:cond delay="0"/>
                            </p:stCondLst>
                            <p:childTnLst>
                              <p:par>
                                <p:cTn id="26" presetID="44" presetClass="path" presetSubtype="0" accel="50000" decel="50000" fill="hold" grpId="0" nodeType="clickEffect">
                                  <p:stCondLst>
                                    <p:cond delay="0"/>
                                  </p:stCondLst>
                                  <p:childTnLst>
                                    <p:animMotion origin="layout" path="M -1.11111E-6 -0.00024 L 0.04028 -0.04028 C 0.04879 -0.04931 0.06146 -0.05394 0.07465 -0.05394 C 0.08976 -0.05394 0.10191 -0.04931 0.11042 -0.04028 L 0.15087 -0.00024 " pathEditMode="relative" rAng="0" ptsTypes="AAAAA">
                                      <p:cBhvr>
                                        <p:cTn id="27" dur="2000" fill="hold"/>
                                        <p:tgtEl>
                                          <p:spTgt spid="101"/>
                                        </p:tgtEl>
                                        <p:attrNameLst>
                                          <p:attrName>ppt_x</p:attrName>
                                          <p:attrName>ppt_y</p:attrName>
                                        </p:attrNameLst>
                                      </p:cBhvr>
                                      <p:rCtr x="7535" y="-2685"/>
                                    </p:animMotion>
                                  </p:childTnLst>
                                </p:cTn>
                              </p:par>
                            </p:childTnLst>
                          </p:cTn>
                        </p:par>
                        <p:par>
                          <p:cTn id="28" fill="hold">
                            <p:stCondLst>
                              <p:cond delay="2000"/>
                            </p:stCondLst>
                            <p:childTnLst>
                              <p:par>
                                <p:cTn id="29" presetID="2" presetClass="entr" presetSubtype="4" fill="hold" grpId="0" nodeType="afterEffect">
                                  <p:stCondLst>
                                    <p:cond delay="0"/>
                                  </p:stCondLst>
                                  <p:childTnLst>
                                    <p:set>
                                      <p:cBhvr>
                                        <p:cTn id="30" dur="1" fill="hold">
                                          <p:stCondLst>
                                            <p:cond delay="0"/>
                                          </p:stCondLst>
                                        </p:cTn>
                                        <p:tgtEl>
                                          <p:spTgt spid="102"/>
                                        </p:tgtEl>
                                        <p:attrNameLst>
                                          <p:attrName>style.visibility</p:attrName>
                                        </p:attrNameLst>
                                      </p:cBhvr>
                                      <p:to>
                                        <p:strVal val="visible"/>
                                      </p:to>
                                    </p:set>
                                    <p:anim calcmode="lin" valueType="num">
                                      <p:cBhvr additive="base">
                                        <p:cTn id="31" dur="500" fill="hold"/>
                                        <p:tgtEl>
                                          <p:spTgt spid="102"/>
                                        </p:tgtEl>
                                        <p:attrNameLst>
                                          <p:attrName>ppt_x</p:attrName>
                                        </p:attrNameLst>
                                      </p:cBhvr>
                                      <p:tavLst>
                                        <p:tav tm="0">
                                          <p:val>
                                            <p:strVal val="#ppt_x"/>
                                          </p:val>
                                        </p:tav>
                                        <p:tav tm="100000">
                                          <p:val>
                                            <p:strVal val="#ppt_x"/>
                                          </p:val>
                                        </p:tav>
                                      </p:tavLst>
                                    </p:anim>
                                    <p:anim calcmode="lin" valueType="num">
                                      <p:cBhvr additive="base">
                                        <p:cTn id="32" dur="500" fill="hold"/>
                                        <p:tgtEl>
                                          <p:spTgt spid="10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1" nodeType="clickEffect">
                                  <p:stCondLst>
                                    <p:cond delay="0"/>
                                  </p:stCondLst>
                                  <p:childTnLst>
                                    <p:animEffect transition="out" filter="fade">
                                      <p:cBhvr>
                                        <p:cTn id="36" dur="500"/>
                                        <p:tgtEl>
                                          <p:spTgt spid="86"/>
                                        </p:tgtEl>
                                      </p:cBhvr>
                                    </p:animEffect>
                                    <p:set>
                                      <p:cBhvr>
                                        <p:cTn id="37" dur="1" fill="hold">
                                          <p:stCondLst>
                                            <p:cond delay="499"/>
                                          </p:stCondLst>
                                        </p:cTn>
                                        <p:tgtEl>
                                          <p:spTgt spid="86"/>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500"/>
                                        <p:tgtEl>
                                          <p:spTgt spid="88"/>
                                        </p:tgtEl>
                                      </p:cBhvr>
                                    </p:animEffect>
                                    <p:set>
                                      <p:cBhvr>
                                        <p:cTn id="42" dur="1" fill="hold">
                                          <p:stCondLst>
                                            <p:cond delay="499"/>
                                          </p:stCondLst>
                                        </p:cTn>
                                        <p:tgtEl>
                                          <p:spTgt spid="88"/>
                                        </p:tgtEl>
                                        <p:attrNameLst>
                                          <p:attrName>style.visibility</p:attrName>
                                        </p:attrNameLst>
                                      </p:cBhvr>
                                      <p:to>
                                        <p:strVal val="hidden"/>
                                      </p:to>
                                    </p:set>
                                  </p:childTnLst>
                                </p:cTn>
                              </p:par>
                              <p:par>
                                <p:cTn id="43" presetID="10" presetClass="entr" presetSubtype="0" fill="hold" nodeType="withEffect">
                                  <p:stCondLst>
                                    <p:cond delay="0"/>
                                  </p:stCondLst>
                                  <p:childTnLst>
                                    <p:set>
                                      <p:cBhvr>
                                        <p:cTn id="44" dur="1" fill="hold">
                                          <p:stCondLst>
                                            <p:cond delay="0"/>
                                          </p:stCondLst>
                                        </p:cTn>
                                        <p:tgtEl>
                                          <p:spTgt spid="79"/>
                                        </p:tgtEl>
                                        <p:attrNameLst>
                                          <p:attrName>style.visibility</p:attrName>
                                        </p:attrNameLst>
                                      </p:cBhvr>
                                      <p:to>
                                        <p:strVal val="visible"/>
                                      </p:to>
                                    </p:set>
                                    <p:animEffect transition="in" filter="fade">
                                      <p:cBhvr>
                                        <p:cTn id="45" dur="500"/>
                                        <p:tgtEl>
                                          <p:spTgt spid="79"/>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xit" presetSubtype="0" fill="hold" grpId="1" nodeType="clickEffect">
                                  <p:stCondLst>
                                    <p:cond delay="0"/>
                                  </p:stCondLst>
                                  <p:childTnLst>
                                    <p:animEffect transition="out" filter="fade">
                                      <p:cBhvr>
                                        <p:cTn id="49" dur="500"/>
                                        <p:tgtEl>
                                          <p:spTgt spid="98"/>
                                        </p:tgtEl>
                                      </p:cBhvr>
                                    </p:animEffect>
                                    <p:set>
                                      <p:cBhvr>
                                        <p:cTn id="50" dur="1" fill="hold">
                                          <p:stCondLst>
                                            <p:cond delay="499"/>
                                          </p:stCondLst>
                                        </p:cTn>
                                        <p:tgtEl>
                                          <p:spTgt spid="98"/>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99"/>
                                        </p:tgtEl>
                                        <p:attrNameLst>
                                          <p:attrName>style.visibility</p:attrName>
                                        </p:attrNameLst>
                                      </p:cBhvr>
                                      <p:to>
                                        <p:strVal val="visible"/>
                                      </p:to>
                                    </p:set>
                                    <p:animEffect transition="in" filter="fade">
                                      <p:cBhvr>
                                        <p:cTn id="55" dur="500"/>
                                        <p:tgtEl>
                                          <p:spTgt spid="99"/>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87"/>
                                        </p:tgtEl>
                                        <p:attrNameLst>
                                          <p:attrName>style.visibility</p:attrName>
                                        </p:attrNameLst>
                                      </p:cBhvr>
                                      <p:to>
                                        <p:strVal val="visible"/>
                                      </p:to>
                                    </p:set>
                                    <p:animEffect transition="in" filter="fade">
                                      <p:cBhvr>
                                        <p:cTn id="60" dur="500"/>
                                        <p:tgtEl>
                                          <p:spTgt spid="87"/>
                                        </p:tgtEl>
                                      </p:cBhvr>
                                    </p:animEffect>
                                  </p:childTnLst>
                                </p:cTn>
                              </p:par>
                            </p:childTnLst>
                          </p:cTn>
                        </p:par>
                      </p:childTnLst>
                    </p:cTn>
                  </p:par>
                  <p:par>
                    <p:cTn id="61" fill="hold">
                      <p:stCondLst>
                        <p:cond delay="indefinite"/>
                      </p:stCondLst>
                      <p:childTnLst>
                        <p:par>
                          <p:cTn id="62" fill="hold">
                            <p:stCondLst>
                              <p:cond delay="0"/>
                            </p:stCondLst>
                            <p:childTnLst>
                              <p:par>
                                <p:cTn id="63" presetID="44" presetClass="path" presetSubtype="0" accel="50000" decel="50000" fill="hold" grpId="0" nodeType="clickEffect">
                                  <p:stCondLst>
                                    <p:cond delay="0"/>
                                  </p:stCondLst>
                                  <p:childTnLst>
                                    <p:animMotion origin="layout" path="M 3.33333E-6 3.7037E-7 L 0.04045 -0.04005 C 0.04896 -0.04907 0.0618 -0.05394 0.075 -0.05394 C 0.0901 -0.05394 0.10225 -0.04907 0.11076 -0.04005 L 0.15139 3.7037E-7 " pathEditMode="relative" rAng="0" ptsTypes="AAAAA">
                                      <p:cBhvr>
                                        <p:cTn id="64" dur="2000" fill="hold"/>
                                        <p:tgtEl>
                                          <p:spTgt spid="104"/>
                                        </p:tgtEl>
                                        <p:attrNameLst>
                                          <p:attrName>ppt_x</p:attrName>
                                          <p:attrName>ppt_y</p:attrName>
                                        </p:attrNameLst>
                                      </p:cBhvr>
                                      <p:rCtr x="7569" y="-2708"/>
                                    </p:animMotion>
                                  </p:childTnLst>
                                </p:cTn>
                              </p:par>
                            </p:childTnLst>
                          </p:cTn>
                        </p:par>
                        <p:par>
                          <p:cTn id="65" fill="hold">
                            <p:stCondLst>
                              <p:cond delay="2000"/>
                            </p:stCondLst>
                            <p:childTnLst>
                              <p:par>
                                <p:cTn id="66" presetID="2" presetClass="entr" presetSubtype="4" fill="hold" grpId="0" nodeType="afterEffect">
                                  <p:stCondLst>
                                    <p:cond delay="0"/>
                                  </p:stCondLst>
                                  <p:childTnLst>
                                    <p:set>
                                      <p:cBhvr>
                                        <p:cTn id="67" dur="1" fill="hold">
                                          <p:stCondLst>
                                            <p:cond delay="0"/>
                                          </p:stCondLst>
                                        </p:cTn>
                                        <p:tgtEl>
                                          <p:spTgt spid="103"/>
                                        </p:tgtEl>
                                        <p:attrNameLst>
                                          <p:attrName>style.visibility</p:attrName>
                                        </p:attrNameLst>
                                      </p:cBhvr>
                                      <p:to>
                                        <p:strVal val="visible"/>
                                      </p:to>
                                    </p:set>
                                    <p:anim calcmode="lin" valueType="num">
                                      <p:cBhvr additive="base">
                                        <p:cTn id="68" dur="500" fill="hold"/>
                                        <p:tgtEl>
                                          <p:spTgt spid="103"/>
                                        </p:tgtEl>
                                        <p:attrNameLst>
                                          <p:attrName>ppt_x</p:attrName>
                                        </p:attrNameLst>
                                      </p:cBhvr>
                                      <p:tavLst>
                                        <p:tav tm="0">
                                          <p:val>
                                            <p:strVal val="#ppt_x"/>
                                          </p:val>
                                        </p:tav>
                                        <p:tav tm="100000">
                                          <p:val>
                                            <p:strVal val="#ppt_x"/>
                                          </p:val>
                                        </p:tav>
                                      </p:tavLst>
                                    </p:anim>
                                    <p:anim calcmode="lin" valueType="num">
                                      <p:cBhvr additive="base">
                                        <p:cTn id="69" dur="500" fill="hold"/>
                                        <p:tgtEl>
                                          <p:spTgt spid="103"/>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10" presetClass="exit" presetSubtype="0" fill="hold" grpId="1" nodeType="clickEffect">
                                  <p:stCondLst>
                                    <p:cond delay="0"/>
                                  </p:stCondLst>
                                  <p:childTnLst>
                                    <p:animEffect transition="out" filter="fade">
                                      <p:cBhvr>
                                        <p:cTn id="73" dur="500"/>
                                        <p:tgtEl>
                                          <p:spTgt spid="87"/>
                                        </p:tgtEl>
                                      </p:cBhvr>
                                    </p:animEffect>
                                    <p:set>
                                      <p:cBhvr>
                                        <p:cTn id="74" dur="1" fill="hold">
                                          <p:stCondLst>
                                            <p:cond delay="499"/>
                                          </p:stCondLst>
                                        </p:cTn>
                                        <p:tgtEl>
                                          <p:spTgt spid="87"/>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0" presetClass="exit" presetSubtype="0" fill="hold" nodeType="clickEffect">
                                  <p:stCondLst>
                                    <p:cond delay="0"/>
                                  </p:stCondLst>
                                  <p:childTnLst>
                                    <p:animEffect transition="out" filter="fade">
                                      <p:cBhvr>
                                        <p:cTn id="78" dur="500"/>
                                        <p:tgtEl>
                                          <p:spTgt spid="79"/>
                                        </p:tgtEl>
                                      </p:cBhvr>
                                    </p:animEffect>
                                    <p:set>
                                      <p:cBhvr>
                                        <p:cTn id="79" dur="1" fill="hold">
                                          <p:stCondLst>
                                            <p:cond delay="499"/>
                                          </p:stCondLst>
                                        </p:cTn>
                                        <p:tgtEl>
                                          <p:spTgt spid="79"/>
                                        </p:tgtEl>
                                        <p:attrNameLst>
                                          <p:attrName>style.visibility</p:attrName>
                                        </p:attrNameLst>
                                      </p:cBhvr>
                                      <p:to>
                                        <p:strVal val="hidden"/>
                                      </p:to>
                                    </p:set>
                                  </p:childTnLst>
                                </p:cTn>
                              </p:par>
                              <p:par>
                                <p:cTn id="80" presetID="10" presetClass="entr" presetSubtype="0" fill="hold" nodeType="withEffect">
                                  <p:stCondLst>
                                    <p:cond delay="0"/>
                                  </p:stCondLst>
                                  <p:childTnLst>
                                    <p:set>
                                      <p:cBhvr>
                                        <p:cTn id="81" dur="1" fill="hold">
                                          <p:stCondLst>
                                            <p:cond delay="0"/>
                                          </p:stCondLst>
                                        </p:cTn>
                                        <p:tgtEl>
                                          <p:spTgt spid="88"/>
                                        </p:tgtEl>
                                        <p:attrNameLst>
                                          <p:attrName>style.visibility</p:attrName>
                                        </p:attrNameLst>
                                      </p:cBhvr>
                                      <p:to>
                                        <p:strVal val="visible"/>
                                      </p:to>
                                    </p:set>
                                    <p:animEffect transition="in" filter="fade">
                                      <p:cBhvr>
                                        <p:cTn id="82" dur="500"/>
                                        <p:tgtEl>
                                          <p:spTgt spid="88"/>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grpId="1" nodeType="clickEffect">
                                  <p:stCondLst>
                                    <p:cond delay="0"/>
                                  </p:stCondLst>
                                  <p:childTnLst>
                                    <p:animEffect transition="out" filter="fade">
                                      <p:cBhvr>
                                        <p:cTn id="86" dur="500"/>
                                        <p:tgtEl>
                                          <p:spTgt spid="99"/>
                                        </p:tgtEl>
                                      </p:cBhvr>
                                    </p:animEffect>
                                    <p:set>
                                      <p:cBhvr>
                                        <p:cTn id="87" dur="1" fill="hold">
                                          <p:stCondLst>
                                            <p:cond delay="499"/>
                                          </p:stCondLst>
                                        </p:cTn>
                                        <p:tgtEl>
                                          <p:spTgt spid="9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p:bldP spid="86" grpId="1"/>
      <p:bldP spid="87" grpId="0"/>
      <p:bldP spid="87" grpId="1"/>
      <p:bldP spid="96" grpId="0"/>
      <p:bldP spid="97" grpId="0"/>
      <p:bldP spid="98" grpId="0"/>
      <p:bldP spid="98" grpId="1"/>
      <p:bldP spid="99" grpId="0"/>
      <p:bldP spid="99" grpId="1"/>
      <p:bldP spid="101" grpId="0" animBg="1"/>
      <p:bldP spid="102" grpId="0" animBg="1"/>
      <p:bldP spid="103" grpId="0" animBg="1"/>
      <p:bldP spid="10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9" name="群組 208"/>
          <p:cNvGrpSpPr/>
          <p:nvPr/>
        </p:nvGrpSpPr>
        <p:grpSpPr>
          <a:xfrm>
            <a:off x="5724128" y="4276139"/>
            <a:ext cx="1901706" cy="959094"/>
            <a:chOff x="5724128" y="4276139"/>
            <a:chExt cx="1901706" cy="959094"/>
          </a:xfrm>
        </p:grpSpPr>
        <p:cxnSp>
          <p:nvCxnSpPr>
            <p:cNvPr id="212" name="直線單箭頭接點 211"/>
            <p:cNvCxnSpPr/>
            <p:nvPr/>
          </p:nvCxnSpPr>
          <p:spPr>
            <a:xfrm flipV="1">
              <a:off x="5724128" y="4276139"/>
              <a:ext cx="0" cy="95909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3" name="直線單箭頭接點 212"/>
            <p:cNvCxnSpPr/>
            <p:nvPr/>
          </p:nvCxnSpPr>
          <p:spPr>
            <a:xfrm flipV="1">
              <a:off x="7625834" y="4276139"/>
              <a:ext cx="0" cy="95909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 name="標題 2"/>
          <p:cNvSpPr>
            <a:spLocks noGrp="1"/>
          </p:cNvSpPr>
          <p:nvPr>
            <p:ph type="title"/>
          </p:nvPr>
        </p:nvSpPr>
        <p:spPr/>
        <p:txBody>
          <a:bodyPr/>
          <a:lstStyle/>
          <a:p>
            <a:r>
              <a:rPr lang="en-US" altLang="zh-TW" dirty="0"/>
              <a:t>Support for Tag Copy Operation</a:t>
            </a:r>
            <a:endParaRPr lang="zh-TW" altLang="en-US" dirty="0"/>
          </a:p>
        </p:txBody>
      </p:sp>
      <p:sp>
        <p:nvSpPr>
          <p:cNvPr id="4" name="日期版面配置區 3"/>
          <p:cNvSpPr>
            <a:spLocks noGrp="1"/>
          </p:cNvSpPr>
          <p:nvPr>
            <p:ph type="dt" sz="half" idx="10"/>
          </p:nvPr>
        </p:nvSpPr>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11"/>
          </p:nvPr>
        </p:nvSpPr>
        <p:spPr/>
        <p:txBody>
          <a:bodyPr/>
          <a:lstStyle/>
          <a:p>
            <a:r>
              <a:rPr lang="de-DE"/>
              <a:t>Yen-Hao Chen / National Tsing Hua University</a:t>
            </a:r>
            <a:endParaRPr lang="de-DE" dirty="0"/>
          </a:p>
        </p:txBody>
      </p:sp>
      <p:sp>
        <p:nvSpPr>
          <p:cNvPr id="6" name="投影片編號版面配置區 5"/>
          <p:cNvSpPr>
            <a:spLocks noGrp="1"/>
          </p:cNvSpPr>
          <p:nvPr>
            <p:ph type="sldNum" sz="quarter" idx="12"/>
          </p:nvPr>
        </p:nvSpPr>
        <p:spPr/>
        <p:txBody>
          <a:bodyPr/>
          <a:lstStyle/>
          <a:p>
            <a:fld id="{D1628BF6-67F0-405E-B297-68D77A67C46A}" type="slidenum">
              <a:rPr lang="de-DE" smtClean="0"/>
              <a:pPr/>
              <a:t>15</a:t>
            </a:fld>
            <a:endParaRPr lang="de-DE"/>
          </a:p>
        </p:txBody>
      </p:sp>
      <p:sp>
        <p:nvSpPr>
          <p:cNvPr id="7" name="文字方塊 6"/>
          <p:cNvSpPr txBox="1"/>
          <p:nvPr/>
        </p:nvSpPr>
        <p:spPr>
          <a:xfrm>
            <a:off x="328606" y="1424342"/>
            <a:ext cx="1768176" cy="369332"/>
          </a:xfrm>
          <a:prstGeom prst="rect">
            <a:avLst/>
          </a:prstGeom>
          <a:noFill/>
        </p:spPr>
        <p:txBody>
          <a:bodyPr wrap="none" rtlCol="0">
            <a:spAutoFit/>
          </a:bodyPr>
          <a:lstStyle/>
          <a:p>
            <a:r>
              <a:rPr lang="en-US" altLang="zh-TW" dirty="0"/>
              <a:t>Memory address</a:t>
            </a:r>
            <a:endParaRPr lang="zh-TW" altLang="en-US" dirty="0"/>
          </a:p>
        </p:txBody>
      </p:sp>
      <p:grpSp>
        <p:nvGrpSpPr>
          <p:cNvPr id="202" name="群組 201"/>
          <p:cNvGrpSpPr/>
          <p:nvPr/>
        </p:nvGrpSpPr>
        <p:grpSpPr>
          <a:xfrm>
            <a:off x="480024" y="1772816"/>
            <a:ext cx="3240608" cy="288032"/>
            <a:chOff x="480024" y="1772816"/>
            <a:chExt cx="3240608" cy="288032"/>
          </a:xfrm>
        </p:grpSpPr>
        <p:sp>
          <p:nvSpPr>
            <p:cNvPr id="9" name="矩形 8"/>
            <p:cNvSpPr/>
            <p:nvPr/>
          </p:nvSpPr>
          <p:spPr>
            <a:xfrm>
              <a:off x="1835696" y="1772816"/>
              <a:ext cx="942468" cy="28803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Index</a:t>
              </a:r>
              <a:endParaRPr lang="zh-TW" altLang="en-US" dirty="0">
                <a:solidFill>
                  <a:schemeClr val="tx1"/>
                </a:solidFill>
              </a:endParaRPr>
            </a:p>
          </p:txBody>
        </p:sp>
        <p:sp>
          <p:nvSpPr>
            <p:cNvPr id="10" name="矩形 9"/>
            <p:cNvSpPr/>
            <p:nvPr/>
          </p:nvSpPr>
          <p:spPr>
            <a:xfrm>
              <a:off x="2778164" y="1772816"/>
              <a:ext cx="942468" cy="28803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Offset</a:t>
              </a:r>
              <a:endParaRPr lang="zh-TW" altLang="en-US" dirty="0">
                <a:solidFill>
                  <a:schemeClr val="tx1"/>
                </a:solidFill>
              </a:endParaRPr>
            </a:p>
          </p:txBody>
        </p:sp>
        <p:sp>
          <p:nvSpPr>
            <p:cNvPr id="84" name="矩形 83"/>
            <p:cNvSpPr/>
            <p:nvPr/>
          </p:nvSpPr>
          <p:spPr>
            <a:xfrm>
              <a:off x="480024" y="1772816"/>
              <a:ext cx="1355672" cy="28803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Tag</a:t>
              </a:r>
              <a:endParaRPr lang="zh-TW" altLang="en-US" dirty="0">
                <a:solidFill>
                  <a:schemeClr val="tx1"/>
                </a:solidFill>
              </a:endParaRPr>
            </a:p>
          </p:txBody>
        </p:sp>
      </p:grpSp>
      <p:grpSp>
        <p:nvGrpSpPr>
          <p:cNvPr id="203" name="群組 202"/>
          <p:cNvGrpSpPr/>
          <p:nvPr/>
        </p:nvGrpSpPr>
        <p:grpSpPr>
          <a:xfrm>
            <a:off x="1138239" y="2060848"/>
            <a:ext cx="5965030" cy="379240"/>
            <a:chOff x="1138239" y="2060848"/>
            <a:chExt cx="5965030" cy="379240"/>
          </a:xfrm>
        </p:grpSpPr>
        <p:cxnSp>
          <p:nvCxnSpPr>
            <p:cNvPr id="146" name="直線接點 145"/>
            <p:cNvCxnSpPr/>
            <p:nvPr/>
          </p:nvCxnSpPr>
          <p:spPr>
            <a:xfrm flipH="1">
              <a:off x="1138239" y="2249735"/>
              <a:ext cx="596503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直線單箭頭接點 148"/>
            <p:cNvCxnSpPr>
              <a:stCxn id="9" idx="2"/>
            </p:cNvCxnSpPr>
            <p:nvPr/>
          </p:nvCxnSpPr>
          <p:spPr>
            <a:xfrm>
              <a:off x="2306930" y="2060848"/>
              <a:ext cx="0" cy="18888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2" name="直線單箭頭接點 151"/>
            <p:cNvCxnSpPr>
              <a:endCxn id="26" idx="1"/>
            </p:cNvCxnSpPr>
            <p:nvPr/>
          </p:nvCxnSpPr>
          <p:spPr>
            <a:xfrm>
              <a:off x="1158203" y="2249735"/>
              <a:ext cx="0" cy="19035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8" name="直線單箭頭接點 157"/>
            <p:cNvCxnSpPr>
              <a:endCxn id="29" idx="1"/>
            </p:cNvCxnSpPr>
            <p:nvPr/>
          </p:nvCxnSpPr>
          <p:spPr>
            <a:xfrm>
              <a:off x="3133241" y="2249735"/>
              <a:ext cx="1" cy="19035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0" name="直線單箭頭接點 159"/>
            <p:cNvCxnSpPr>
              <a:endCxn id="32" idx="1"/>
            </p:cNvCxnSpPr>
            <p:nvPr/>
          </p:nvCxnSpPr>
          <p:spPr>
            <a:xfrm>
              <a:off x="5108279" y="2249735"/>
              <a:ext cx="1" cy="19035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2" name="直線單箭頭接點 161"/>
            <p:cNvCxnSpPr>
              <a:endCxn id="35" idx="1"/>
            </p:cNvCxnSpPr>
            <p:nvPr/>
          </p:nvCxnSpPr>
          <p:spPr>
            <a:xfrm>
              <a:off x="7083316" y="2249735"/>
              <a:ext cx="1" cy="19035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14" name="群組 213"/>
          <p:cNvGrpSpPr/>
          <p:nvPr/>
        </p:nvGrpSpPr>
        <p:grpSpPr>
          <a:xfrm>
            <a:off x="3798094" y="4365104"/>
            <a:ext cx="612962" cy="1270021"/>
            <a:chOff x="3798094" y="4365104"/>
            <a:chExt cx="612962" cy="1270021"/>
          </a:xfrm>
        </p:grpSpPr>
        <p:cxnSp>
          <p:nvCxnSpPr>
            <p:cNvPr id="109" name="直線接點 108"/>
            <p:cNvCxnSpPr/>
            <p:nvPr/>
          </p:nvCxnSpPr>
          <p:spPr>
            <a:xfrm flipH="1">
              <a:off x="3798094" y="4365104"/>
              <a:ext cx="61296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2" name="直線接點 111"/>
            <p:cNvCxnSpPr/>
            <p:nvPr/>
          </p:nvCxnSpPr>
          <p:spPr>
            <a:xfrm>
              <a:off x="3818062" y="4365104"/>
              <a:ext cx="0" cy="127002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6" name="直線單箭頭接點 115"/>
            <p:cNvCxnSpPr/>
            <p:nvPr/>
          </p:nvCxnSpPr>
          <p:spPr>
            <a:xfrm>
              <a:off x="3798094" y="5635125"/>
              <a:ext cx="565592"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15" name="群組 214"/>
          <p:cNvGrpSpPr/>
          <p:nvPr/>
        </p:nvGrpSpPr>
        <p:grpSpPr>
          <a:xfrm>
            <a:off x="1824038" y="4365104"/>
            <a:ext cx="2539648" cy="1558053"/>
            <a:chOff x="1824038" y="4365104"/>
            <a:chExt cx="2539648" cy="1558053"/>
          </a:xfrm>
        </p:grpSpPr>
        <p:cxnSp>
          <p:nvCxnSpPr>
            <p:cNvPr id="107" name="直線接點 106"/>
            <p:cNvCxnSpPr/>
            <p:nvPr/>
          </p:nvCxnSpPr>
          <p:spPr>
            <a:xfrm flipH="1">
              <a:off x="1824038" y="4365104"/>
              <a:ext cx="61236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4" name="直線接點 113"/>
            <p:cNvCxnSpPr/>
            <p:nvPr/>
          </p:nvCxnSpPr>
          <p:spPr>
            <a:xfrm>
              <a:off x="1843406" y="4365104"/>
              <a:ext cx="0" cy="155805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8" name="直線單箭頭接點 117"/>
            <p:cNvCxnSpPr/>
            <p:nvPr/>
          </p:nvCxnSpPr>
          <p:spPr>
            <a:xfrm>
              <a:off x="1824038" y="5923157"/>
              <a:ext cx="2539648"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17" name="群組 216"/>
          <p:cNvGrpSpPr/>
          <p:nvPr/>
        </p:nvGrpSpPr>
        <p:grpSpPr>
          <a:xfrm>
            <a:off x="6800382" y="4276140"/>
            <a:ext cx="843431" cy="1393616"/>
            <a:chOff x="6800382" y="4276140"/>
            <a:chExt cx="843431" cy="1393616"/>
          </a:xfrm>
        </p:grpSpPr>
        <p:cxnSp>
          <p:nvCxnSpPr>
            <p:cNvPr id="134" name="直線單箭頭接點 133"/>
            <p:cNvCxnSpPr/>
            <p:nvPr/>
          </p:nvCxnSpPr>
          <p:spPr>
            <a:xfrm flipV="1">
              <a:off x="7625834" y="4276140"/>
              <a:ext cx="0" cy="139361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9" name="直線接點 168"/>
            <p:cNvCxnSpPr>
              <a:endCxn id="119" idx="2"/>
            </p:cNvCxnSpPr>
            <p:nvPr/>
          </p:nvCxnSpPr>
          <p:spPr>
            <a:xfrm flipH="1">
              <a:off x="6800382" y="5661248"/>
              <a:ext cx="843431"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18" name="群組 217"/>
          <p:cNvGrpSpPr/>
          <p:nvPr/>
        </p:nvGrpSpPr>
        <p:grpSpPr>
          <a:xfrm>
            <a:off x="5724128" y="4276139"/>
            <a:ext cx="1269603" cy="1385108"/>
            <a:chOff x="5724128" y="4276139"/>
            <a:chExt cx="1269603" cy="1385108"/>
          </a:xfrm>
        </p:grpSpPr>
        <p:cxnSp>
          <p:nvCxnSpPr>
            <p:cNvPr id="133" name="直線單箭頭接點 132"/>
            <p:cNvCxnSpPr/>
            <p:nvPr/>
          </p:nvCxnSpPr>
          <p:spPr>
            <a:xfrm flipV="1">
              <a:off x="5724128" y="4276139"/>
              <a:ext cx="0" cy="108881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7" name="直線接點 166"/>
            <p:cNvCxnSpPr/>
            <p:nvPr/>
          </p:nvCxnSpPr>
          <p:spPr>
            <a:xfrm flipH="1">
              <a:off x="5724129" y="5345427"/>
              <a:ext cx="126960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7" name="直線接點 176"/>
            <p:cNvCxnSpPr/>
            <p:nvPr/>
          </p:nvCxnSpPr>
          <p:spPr>
            <a:xfrm>
              <a:off x="6973891" y="5345427"/>
              <a:ext cx="0" cy="3158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16" name="群組 215"/>
          <p:cNvGrpSpPr/>
          <p:nvPr/>
        </p:nvGrpSpPr>
        <p:grpSpPr>
          <a:xfrm>
            <a:off x="5330068" y="5235233"/>
            <a:ext cx="1261616" cy="298792"/>
            <a:chOff x="5330068" y="5235233"/>
            <a:chExt cx="1261616" cy="298792"/>
          </a:xfrm>
        </p:grpSpPr>
        <p:cxnSp>
          <p:nvCxnSpPr>
            <p:cNvPr id="192" name="直線單箭頭接點 191"/>
            <p:cNvCxnSpPr/>
            <p:nvPr/>
          </p:nvCxnSpPr>
          <p:spPr>
            <a:xfrm>
              <a:off x="5330068" y="5515421"/>
              <a:ext cx="1261616"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4" name="直線接點 193"/>
            <p:cNvCxnSpPr/>
            <p:nvPr/>
          </p:nvCxnSpPr>
          <p:spPr>
            <a:xfrm>
              <a:off x="5330068" y="5235233"/>
              <a:ext cx="0" cy="29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19" name="群組 218"/>
          <p:cNvGrpSpPr/>
          <p:nvPr/>
        </p:nvGrpSpPr>
        <p:grpSpPr>
          <a:xfrm>
            <a:off x="4363686" y="5417595"/>
            <a:ext cx="2436696" cy="603692"/>
            <a:chOff x="4363686" y="5417595"/>
            <a:chExt cx="2436696" cy="603692"/>
          </a:xfrm>
        </p:grpSpPr>
        <p:sp>
          <p:nvSpPr>
            <p:cNvPr id="83" name="矩形 82"/>
            <p:cNvSpPr/>
            <p:nvPr/>
          </p:nvSpPr>
          <p:spPr>
            <a:xfrm>
              <a:off x="4903730" y="5635125"/>
              <a:ext cx="1355672" cy="28803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Tag</a:t>
              </a:r>
              <a:r>
                <a:rPr lang="zh-TW" altLang="en-US" dirty="0">
                  <a:solidFill>
                    <a:schemeClr val="tx1"/>
                  </a:solidFill>
                </a:rPr>
                <a:t> </a:t>
              </a:r>
              <a:r>
                <a:rPr lang="en-US" altLang="zh-TW" dirty="0">
                  <a:solidFill>
                    <a:schemeClr val="tx1"/>
                  </a:solidFill>
                </a:rPr>
                <a:t>buffer</a:t>
              </a:r>
              <a:endParaRPr lang="zh-TW" altLang="en-US" dirty="0">
                <a:solidFill>
                  <a:schemeClr val="tx1"/>
                </a:solidFill>
              </a:endParaRPr>
            </a:p>
          </p:txBody>
        </p:sp>
        <p:sp>
          <p:nvSpPr>
            <p:cNvPr id="110" name="流程圖: 人工作業 109"/>
            <p:cNvSpPr/>
            <p:nvPr/>
          </p:nvSpPr>
          <p:spPr>
            <a:xfrm rot="16200000">
              <a:off x="4223914" y="5673753"/>
              <a:ext cx="487306" cy="207762"/>
            </a:xfrm>
            <a:prstGeom prst="flowChartManualOperation">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9" name="流程圖: 人工作業 118"/>
            <p:cNvSpPr/>
            <p:nvPr/>
          </p:nvSpPr>
          <p:spPr>
            <a:xfrm rot="16200000">
              <a:off x="6452848" y="5557367"/>
              <a:ext cx="487306" cy="207762"/>
            </a:xfrm>
            <a:prstGeom prst="flowChartManualOperation">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188" name="直線單箭頭接點 187"/>
            <p:cNvCxnSpPr>
              <a:stCxn id="110" idx="2"/>
              <a:endCxn id="83" idx="1"/>
            </p:cNvCxnSpPr>
            <p:nvPr/>
          </p:nvCxnSpPr>
          <p:spPr>
            <a:xfrm>
              <a:off x="4571448" y="5777634"/>
              <a:ext cx="332282" cy="150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7" name="直線單箭頭接點 196"/>
            <p:cNvCxnSpPr>
              <a:stCxn id="83" idx="3"/>
            </p:cNvCxnSpPr>
            <p:nvPr/>
          </p:nvCxnSpPr>
          <p:spPr>
            <a:xfrm>
              <a:off x="6259402" y="5779141"/>
              <a:ext cx="332282"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 name="群組 1"/>
          <p:cNvGrpSpPr/>
          <p:nvPr/>
        </p:nvGrpSpPr>
        <p:grpSpPr>
          <a:xfrm>
            <a:off x="1014187" y="2440085"/>
            <a:ext cx="7668235" cy="2118929"/>
            <a:chOff x="1014187" y="2440085"/>
            <a:chExt cx="7668235" cy="2118929"/>
          </a:xfrm>
        </p:grpSpPr>
        <p:sp>
          <p:nvSpPr>
            <p:cNvPr id="26" name="矩形 25"/>
            <p:cNvSpPr/>
            <p:nvPr/>
          </p:nvSpPr>
          <p:spPr>
            <a:xfrm rot="5400000">
              <a:off x="420197" y="3034077"/>
              <a:ext cx="1476011" cy="28803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a:solidFill>
                    <a:schemeClr val="tx1"/>
                  </a:solidFill>
                </a:rPr>
                <a:t>Decoder</a:t>
              </a:r>
              <a:endParaRPr lang="zh-TW" altLang="en-US" dirty="0">
                <a:solidFill>
                  <a:schemeClr val="tx1"/>
                </a:solidFill>
              </a:endParaRPr>
            </a:p>
          </p:txBody>
        </p:sp>
        <p:sp>
          <p:nvSpPr>
            <p:cNvPr id="27" name="矩形 26"/>
            <p:cNvSpPr/>
            <p:nvPr/>
          </p:nvSpPr>
          <p:spPr>
            <a:xfrm>
              <a:off x="1379992" y="2440085"/>
              <a:ext cx="1377316" cy="14760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Tag array</a:t>
              </a:r>
              <a:br>
                <a:rPr lang="en-US" altLang="zh-TW" dirty="0">
                  <a:solidFill>
                    <a:schemeClr val="tx1"/>
                  </a:solidFill>
                </a:rPr>
              </a:br>
              <a:r>
                <a:rPr lang="en-US" altLang="zh-TW" dirty="0">
                  <a:solidFill>
                    <a:schemeClr val="tx1"/>
                  </a:solidFill>
                </a:rPr>
                <a:t>Way 0</a:t>
              </a:r>
              <a:endParaRPr lang="zh-TW" altLang="en-US" dirty="0">
                <a:solidFill>
                  <a:schemeClr val="tx1"/>
                </a:solidFill>
              </a:endParaRPr>
            </a:p>
          </p:txBody>
        </p:sp>
        <p:sp>
          <p:nvSpPr>
            <p:cNvPr id="28" name="矩形 27"/>
            <p:cNvSpPr/>
            <p:nvPr/>
          </p:nvSpPr>
          <p:spPr>
            <a:xfrm>
              <a:off x="1379991" y="3988107"/>
              <a:ext cx="1377317" cy="28803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Write/Sense</a:t>
              </a:r>
              <a:endParaRPr lang="zh-TW" altLang="en-US" dirty="0">
                <a:solidFill>
                  <a:schemeClr val="tx1"/>
                </a:solidFill>
              </a:endParaRPr>
            </a:p>
          </p:txBody>
        </p:sp>
        <p:sp>
          <p:nvSpPr>
            <p:cNvPr id="29" name="矩形 28"/>
            <p:cNvSpPr/>
            <p:nvPr/>
          </p:nvSpPr>
          <p:spPr>
            <a:xfrm rot="5400000">
              <a:off x="2395236" y="3034077"/>
              <a:ext cx="1476011" cy="28803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a:solidFill>
                    <a:schemeClr val="tx1"/>
                  </a:solidFill>
                </a:rPr>
                <a:t>Decoder</a:t>
              </a:r>
              <a:endParaRPr lang="zh-TW" altLang="en-US" dirty="0">
                <a:solidFill>
                  <a:schemeClr val="tx1"/>
                </a:solidFill>
              </a:endParaRPr>
            </a:p>
          </p:txBody>
        </p:sp>
        <p:sp>
          <p:nvSpPr>
            <p:cNvPr id="30" name="矩形 29"/>
            <p:cNvSpPr/>
            <p:nvPr/>
          </p:nvSpPr>
          <p:spPr>
            <a:xfrm>
              <a:off x="3355031" y="2440085"/>
              <a:ext cx="1377316" cy="14760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Tag array</a:t>
              </a:r>
              <a:br>
                <a:rPr lang="en-US" altLang="zh-TW" dirty="0">
                  <a:solidFill>
                    <a:schemeClr val="tx1"/>
                  </a:solidFill>
                </a:rPr>
              </a:br>
              <a:r>
                <a:rPr lang="en-US" altLang="zh-TW" dirty="0">
                  <a:solidFill>
                    <a:schemeClr val="tx1"/>
                  </a:solidFill>
                </a:rPr>
                <a:t>Way 1</a:t>
              </a:r>
              <a:endParaRPr lang="zh-TW" altLang="en-US" dirty="0">
                <a:solidFill>
                  <a:schemeClr val="tx1"/>
                </a:solidFill>
              </a:endParaRPr>
            </a:p>
          </p:txBody>
        </p:sp>
        <p:sp>
          <p:nvSpPr>
            <p:cNvPr id="31" name="矩形 30"/>
            <p:cNvSpPr/>
            <p:nvPr/>
          </p:nvSpPr>
          <p:spPr>
            <a:xfrm>
              <a:off x="3355030" y="3988107"/>
              <a:ext cx="1377317" cy="28803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Write/Sense</a:t>
              </a:r>
              <a:endParaRPr lang="zh-TW" altLang="en-US" dirty="0">
                <a:solidFill>
                  <a:schemeClr val="tx1"/>
                </a:solidFill>
              </a:endParaRPr>
            </a:p>
          </p:txBody>
        </p:sp>
        <p:sp>
          <p:nvSpPr>
            <p:cNvPr id="32" name="矩形 31"/>
            <p:cNvSpPr/>
            <p:nvPr/>
          </p:nvSpPr>
          <p:spPr>
            <a:xfrm rot="5400000">
              <a:off x="4370274" y="3034077"/>
              <a:ext cx="1476011" cy="28803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a:solidFill>
                    <a:schemeClr val="tx1"/>
                  </a:solidFill>
                </a:rPr>
                <a:t>Decoder</a:t>
              </a:r>
              <a:endParaRPr lang="zh-TW" altLang="en-US" dirty="0">
                <a:solidFill>
                  <a:schemeClr val="tx1"/>
                </a:solidFill>
              </a:endParaRPr>
            </a:p>
          </p:txBody>
        </p:sp>
        <p:sp>
          <p:nvSpPr>
            <p:cNvPr id="33" name="矩形 32"/>
            <p:cNvSpPr/>
            <p:nvPr/>
          </p:nvSpPr>
          <p:spPr>
            <a:xfrm>
              <a:off x="5330069" y="2440085"/>
              <a:ext cx="1377316" cy="14760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Tag array</a:t>
              </a:r>
              <a:br>
                <a:rPr lang="en-US" altLang="zh-TW" dirty="0">
                  <a:solidFill>
                    <a:schemeClr val="tx1"/>
                  </a:solidFill>
                </a:rPr>
              </a:br>
              <a:r>
                <a:rPr lang="en-US" altLang="zh-TW" dirty="0">
                  <a:solidFill>
                    <a:schemeClr val="tx1"/>
                  </a:solidFill>
                </a:rPr>
                <a:t>Way 2</a:t>
              </a:r>
              <a:endParaRPr lang="zh-TW" altLang="en-US" dirty="0">
                <a:solidFill>
                  <a:schemeClr val="tx1"/>
                </a:solidFill>
              </a:endParaRPr>
            </a:p>
          </p:txBody>
        </p:sp>
        <p:sp>
          <p:nvSpPr>
            <p:cNvPr id="34" name="矩形 33"/>
            <p:cNvSpPr/>
            <p:nvPr/>
          </p:nvSpPr>
          <p:spPr>
            <a:xfrm>
              <a:off x="5330068" y="3988107"/>
              <a:ext cx="1377317" cy="28803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Write/Sense</a:t>
              </a:r>
              <a:endParaRPr lang="zh-TW" altLang="en-US" dirty="0">
                <a:solidFill>
                  <a:schemeClr val="tx1"/>
                </a:solidFill>
              </a:endParaRPr>
            </a:p>
          </p:txBody>
        </p:sp>
        <p:sp>
          <p:nvSpPr>
            <p:cNvPr id="35" name="矩形 34"/>
            <p:cNvSpPr/>
            <p:nvPr/>
          </p:nvSpPr>
          <p:spPr>
            <a:xfrm rot="5400000">
              <a:off x="6345311" y="3034077"/>
              <a:ext cx="1476011" cy="28803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a:solidFill>
                    <a:schemeClr val="tx1"/>
                  </a:solidFill>
                </a:rPr>
                <a:t>Decoder</a:t>
              </a:r>
              <a:endParaRPr lang="zh-TW" altLang="en-US" dirty="0">
                <a:solidFill>
                  <a:schemeClr val="tx1"/>
                </a:solidFill>
              </a:endParaRPr>
            </a:p>
          </p:txBody>
        </p:sp>
        <p:sp>
          <p:nvSpPr>
            <p:cNvPr id="36" name="矩形 35"/>
            <p:cNvSpPr/>
            <p:nvPr/>
          </p:nvSpPr>
          <p:spPr>
            <a:xfrm>
              <a:off x="7305106" y="2440085"/>
              <a:ext cx="1377316" cy="14760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Tag array</a:t>
              </a:r>
              <a:br>
                <a:rPr lang="en-US" altLang="zh-TW" dirty="0">
                  <a:solidFill>
                    <a:schemeClr val="tx1"/>
                  </a:solidFill>
                </a:rPr>
              </a:br>
              <a:r>
                <a:rPr lang="en-US" altLang="zh-TW" dirty="0">
                  <a:solidFill>
                    <a:schemeClr val="tx1"/>
                  </a:solidFill>
                </a:rPr>
                <a:t>Way 3</a:t>
              </a:r>
              <a:endParaRPr lang="zh-TW" altLang="en-US" dirty="0">
                <a:solidFill>
                  <a:schemeClr val="tx1"/>
                </a:solidFill>
              </a:endParaRPr>
            </a:p>
          </p:txBody>
        </p:sp>
        <p:sp>
          <p:nvSpPr>
            <p:cNvPr id="37" name="矩形 36"/>
            <p:cNvSpPr/>
            <p:nvPr/>
          </p:nvSpPr>
          <p:spPr>
            <a:xfrm>
              <a:off x="7305105" y="3988107"/>
              <a:ext cx="1377317" cy="28803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Write/Sense</a:t>
              </a:r>
              <a:endParaRPr lang="zh-TW" altLang="en-US" dirty="0">
                <a:solidFill>
                  <a:schemeClr val="tx1"/>
                </a:solidFill>
              </a:endParaRPr>
            </a:p>
          </p:txBody>
        </p:sp>
        <p:cxnSp>
          <p:nvCxnSpPr>
            <p:cNvPr id="46" name="直線單箭頭接點 45"/>
            <p:cNvCxnSpPr>
              <a:endCxn id="42" idx="0"/>
            </p:cNvCxnSpPr>
            <p:nvPr/>
          </p:nvCxnSpPr>
          <p:spPr>
            <a:xfrm flipH="1">
              <a:off x="2436399" y="4276139"/>
              <a:ext cx="1" cy="28287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直線單箭頭接點 59"/>
            <p:cNvCxnSpPr>
              <a:endCxn id="59" idx="0"/>
            </p:cNvCxnSpPr>
            <p:nvPr/>
          </p:nvCxnSpPr>
          <p:spPr>
            <a:xfrm flipH="1">
              <a:off x="4411055" y="4276139"/>
              <a:ext cx="384" cy="28287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直線單箭頭接點 61"/>
            <p:cNvCxnSpPr>
              <a:endCxn id="61" idx="0"/>
            </p:cNvCxnSpPr>
            <p:nvPr/>
          </p:nvCxnSpPr>
          <p:spPr>
            <a:xfrm flipH="1">
              <a:off x="6385710" y="4276139"/>
              <a:ext cx="767" cy="28287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線單箭頭接點 63"/>
            <p:cNvCxnSpPr>
              <a:endCxn id="63" idx="0"/>
            </p:cNvCxnSpPr>
            <p:nvPr/>
          </p:nvCxnSpPr>
          <p:spPr>
            <a:xfrm flipH="1">
              <a:off x="8360364" y="4276139"/>
              <a:ext cx="1150" cy="28287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8" name="群組 7"/>
          <p:cNvGrpSpPr/>
          <p:nvPr/>
        </p:nvGrpSpPr>
        <p:grpSpPr>
          <a:xfrm>
            <a:off x="1949272" y="4559014"/>
            <a:ext cx="6898219" cy="384806"/>
            <a:chOff x="1949272" y="4559014"/>
            <a:chExt cx="6898219" cy="384806"/>
          </a:xfrm>
        </p:grpSpPr>
        <p:sp>
          <p:nvSpPr>
            <p:cNvPr id="42" name="流程圖: 決策 41"/>
            <p:cNvSpPr/>
            <p:nvPr/>
          </p:nvSpPr>
          <p:spPr>
            <a:xfrm>
              <a:off x="1949272" y="4559014"/>
              <a:ext cx="974254" cy="384806"/>
            </a:xfrm>
            <a:prstGeom prst="flowChartDecision">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59" name="流程圖: 決策 58"/>
            <p:cNvSpPr/>
            <p:nvPr/>
          </p:nvSpPr>
          <p:spPr>
            <a:xfrm>
              <a:off x="3923928" y="4559014"/>
              <a:ext cx="974254" cy="384806"/>
            </a:xfrm>
            <a:prstGeom prst="flowChartDecision">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61" name="流程圖: 決策 60"/>
            <p:cNvSpPr/>
            <p:nvPr/>
          </p:nvSpPr>
          <p:spPr>
            <a:xfrm>
              <a:off x="5898583" y="4559014"/>
              <a:ext cx="974254" cy="384806"/>
            </a:xfrm>
            <a:prstGeom prst="flowChartDecision">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63" name="流程圖: 決策 62"/>
            <p:cNvSpPr/>
            <p:nvPr/>
          </p:nvSpPr>
          <p:spPr>
            <a:xfrm>
              <a:off x="7873237" y="4559014"/>
              <a:ext cx="974254" cy="384806"/>
            </a:xfrm>
            <a:prstGeom prst="flowChartDecision">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97" name="文字方塊 96"/>
            <p:cNvSpPr txBox="1"/>
            <p:nvPr/>
          </p:nvSpPr>
          <p:spPr>
            <a:xfrm>
              <a:off x="2164529" y="4559014"/>
              <a:ext cx="543739" cy="369332"/>
            </a:xfrm>
            <a:prstGeom prst="rect">
              <a:avLst/>
            </a:prstGeom>
            <a:noFill/>
          </p:spPr>
          <p:txBody>
            <a:bodyPr wrap="none" rtlCol="0">
              <a:spAutoFit/>
            </a:bodyPr>
            <a:lstStyle/>
            <a:p>
              <a:r>
                <a:rPr lang="en-US" altLang="zh-TW" dirty="0"/>
                <a:t>hit?</a:t>
              </a:r>
              <a:endParaRPr lang="zh-TW" altLang="en-US" dirty="0"/>
            </a:p>
          </p:txBody>
        </p:sp>
        <p:sp>
          <p:nvSpPr>
            <p:cNvPr id="98" name="文字方塊 97"/>
            <p:cNvSpPr txBox="1"/>
            <p:nvPr/>
          </p:nvSpPr>
          <p:spPr>
            <a:xfrm>
              <a:off x="4144875" y="4559014"/>
              <a:ext cx="543739" cy="369332"/>
            </a:xfrm>
            <a:prstGeom prst="rect">
              <a:avLst/>
            </a:prstGeom>
            <a:noFill/>
          </p:spPr>
          <p:txBody>
            <a:bodyPr wrap="none" rtlCol="0">
              <a:spAutoFit/>
            </a:bodyPr>
            <a:lstStyle/>
            <a:p>
              <a:r>
                <a:rPr lang="en-US" altLang="zh-TW" dirty="0"/>
                <a:t>hit?</a:t>
              </a:r>
              <a:endParaRPr lang="zh-TW" altLang="en-US" dirty="0"/>
            </a:p>
          </p:txBody>
        </p:sp>
        <p:sp>
          <p:nvSpPr>
            <p:cNvPr id="99" name="文字方塊 98"/>
            <p:cNvSpPr txBox="1"/>
            <p:nvPr/>
          </p:nvSpPr>
          <p:spPr>
            <a:xfrm>
              <a:off x="6113456" y="4559014"/>
              <a:ext cx="543739" cy="369332"/>
            </a:xfrm>
            <a:prstGeom prst="rect">
              <a:avLst/>
            </a:prstGeom>
            <a:noFill/>
          </p:spPr>
          <p:txBody>
            <a:bodyPr wrap="none" rtlCol="0">
              <a:spAutoFit/>
            </a:bodyPr>
            <a:lstStyle/>
            <a:p>
              <a:r>
                <a:rPr lang="en-US" altLang="zh-TW" dirty="0"/>
                <a:t>hit?</a:t>
              </a:r>
              <a:endParaRPr lang="zh-TW" altLang="en-US" dirty="0"/>
            </a:p>
          </p:txBody>
        </p:sp>
        <p:sp>
          <p:nvSpPr>
            <p:cNvPr id="100" name="文字方塊 99"/>
            <p:cNvSpPr txBox="1"/>
            <p:nvPr/>
          </p:nvSpPr>
          <p:spPr>
            <a:xfrm>
              <a:off x="8088878" y="4559014"/>
              <a:ext cx="543739" cy="369332"/>
            </a:xfrm>
            <a:prstGeom prst="rect">
              <a:avLst/>
            </a:prstGeom>
            <a:noFill/>
          </p:spPr>
          <p:txBody>
            <a:bodyPr wrap="none" rtlCol="0">
              <a:spAutoFit/>
            </a:bodyPr>
            <a:lstStyle/>
            <a:p>
              <a:r>
                <a:rPr lang="en-US" altLang="zh-TW" dirty="0"/>
                <a:t>hit?</a:t>
              </a:r>
              <a:endParaRPr lang="zh-TW" altLang="en-US" dirty="0"/>
            </a:p>
          </p:txBody>
        </p:sp>
      </p:grpSp>
      <p:grpSp>
        <p:nvGrpSpPr>
          <p:cNvPr id="11" name="群組 10"/>
          <p:cNvGrpSpPr/>
          <p:nvPr/>
        </p:nvGrpSpPr>
        <p:grpSpPr>
          <a:xfrm>
            <a:off x="664369" y="4943820"/>
            <a:ext cx="7715251" cy="291413"/>
            <a:chOff x="664369" y="4943820"/>
            <a:chExt cx="7715251" cy="291413"/>
          </a:xfrm>
        </p:grpSpPr>
        <p:cxnSp>
          <p:nvCxnSpPr>
            <p:cNvPr id="120" name="直線單箭頭接點 119"/>
            <p:cNvCxnSpPr>
              <a:stCxn id="63" idx="2"/>
            </p:cNvCxnSpPr>
            <p:nvPr/>
          </p:nvCxnSpPr>
          <p:spPr>
            <a:xfrm>
              <a:off x="8360364" y="4943820"/>
              <a:ext cx="0" cy="291413"/>
            </a:xfrm>
            <a:prstGeom prst="straightConnector1">
              <a:avLst/>
            </a:prstGeom>
            <a:ln w="381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23" name="直線接點 122"/>
            <p:cNvCxnSpPr/>
            <p:nvPr/>
          </p:nvCxnSpPr>
          <p:spPr>
            <a:xfrm flipH="1">
              <a:off x="664369" y="5235233"/>
              <a:ext cx="771525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直線單箭頭接點 123"/>
            <p:cNvCxnSpPr>
              <a:stCxn id="61" idx="2"/>
            </p:cNvCxnSpPr>
            <p:nvPr/>
          </p:nvCxnSpPr>
          <p:spPr>
            <a:xfrm>
              <a:off x="6385710" y="4943820"/>
              <a:ext cx="0" cy="291413"/>
            </a:xfrm>
            <a:prstGeom prst="straightConnector1">
              <a:avLst/>
            </a:prstGeom>
            <a:ln w="381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25" name="直線單箭頭接點 124"/>
            <p:cNvCxnSpPr>
              <a:stCxn id="59" idx="2"/>
            </p:cNvCxnSpPr>
            <p:nvPr/>
          </p:nvCxnSpPr>
          <p:spPr>
            <a:xfrm>
              <a:off x="4411055" y="4943820"/>
              <a:ext cx="0" cy="291413"/>
            </a:xfrm>
            <a:prstGeom prst="straightConnector1">
              <a:avLst/>
            </a:prstGeom>
            <a:ln w="381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26" name="直線單箭頭接點 125"/>
            <p:cNvCxnSpPr>
              <a:stCxn id="42" idx="2"/>
            </p:cNvCxnSpPr>
            <p:nvPr/>
          </p:nvCxnSpPr>
          <p:spPr>
            <a:xfrm>
              <a:off x="2436399" y="4943820"/>
              <a:ext cx="0" cy="291413"/>
            </a:xfrm>
            <a:prstGeom prst="straightConnector1">
              <a:avLst/>
            </a:prstGeom>
            <a:ln w="381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grpSp>
      <p:cxnSp>
        <p:nvCxnSpPr>
          <p:cNvPr id="135" name="直線接點 134"/>
          <p:cNvCxnSpPr/>
          <p:nvPr/>
        </p:nvCxnSpPr>
        <p:spPr>
          <a:xfrm>
            <a:off x="683568" y="2060848"/>
            <a:ext cx="0" cy="317438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0" name="直線單箭頭接點 219"/>
          <p:cNvCxnSpPr>
            <a:endCxn id="110" idx="2"/>
          </p:cNvCxnSpPr>
          <p:nvPr/>
        </p:nvCxnSpPr>
        <p:spPr>
          <a:xfrm>
            <a:off x="4363686" y="5633618"/>
            <a:ext cx="207762" cy="14401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3" name="直線單箭頭接點 222"/>
          <p:cNvCxnSpPr>
            <a:endCxn id="119" idx="2"/>
          </p:cNvCxnSpPr>
          <p:nvPr/>
        </p:nvCxnSpPr>
        <p:spPr>
          <a:xfrm flipV="1">
            <a:off x="6591684" y="5661248"/>
            <a:ext cx="208698" cy="12350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32" name="文字方塊 231"/>
          <p:cNvSpPr txBox="1"/>
          <p:nvPr/>
        </p:nvSpPr>
        <p:spPr>
          <a:xfrm>
            <a:off x="6046241" y="1585876"/>
            <a:ext cx="3126562" cy="369332"/>
          </a:xfrm>
          <a:prstGeom prst="rect">
            <a:avLst/>
          </a:prstGeom>
          <a:noFill/>
        </p:spPr>
        <p:txBody>
          <a:bodyPr wrap="none" rtlCol="0">
            <a:spAutoFit/>
          </a:bodyPr>
          <a:lstStyle/>
          <a:p>
            <a:r>
              <a:rPr lang="en-US" altLang="zh-TW" dirty="0"/>
              <a:t>Copy tag B from way 1 to way 3</a:t>
            </a:r>
            <a:endParaRPr lang="zh-TW" altLang="en-US" dirty="0"/>
          </a:p>
        </p:txBody>
      </p:sp>
      <p:cxnSp>
        <p:nvCxnSpPr>
          <p:cNvPr id="233" name="直線單箭頭接點 232"/>
          <p:cNvCxnSpPr/>
          <p:nvPr/>
        </p:nvCxnSpPr>
        <p:spPr>
          <a:xfrm flipV="1">
            <a:off x="3710261" y="4276139"/>
            <a:ext cx="0" cy="95909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5" name="直線單箭頭接點 234"/>
          <p:cNvCxnSpPr/>
          <p:nvPr/>
        </p:nvCxnSpPr>
        <p:spPr>
          <a:xfrm flipV="1">
            <a:off x="1691680" y="4276139"/>
            <a:ext cx="0" cy="95909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7" name="矩形 86"/>
          <p:cNvSpPr/>
          <p:nvPr/>
        </p:nvSpPr>
        <p:spPr>
          <a:xfrm>
            <a:off x="8373578" y="1394994"/>
            <a:ext cx="576064" cy="21602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D</a:t>
            </a:r>
            <a:endParaRPr lang="zh-TW" altLang="en-US" dirty="0">
              <a:solidFill>
                <a:schemeClr val="tx1"/>
              </a:solidFill>
            </a:endParaRPr>
          </a:p>
        </p:txBody>
      </p:sp>
      <p:sp>
        <p:nvSpPr>
          <p:cNvPr id="89" name="矩形 88"/>
          <p:cNvSpPr/>
          <p:nvPr/>
        </p:nvSpPr>
        <p:spPr>
          <a:xfrm>
            <a:off x="7685269" y="1394994"/>
            <a:ext cx="576064" cy="21602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C</a:t>
            </a:r>
            <a:endParaRPr lang="zh-TW" altLang="en-US" dirty="0">
              <a:solidFill>
                <a:schemeClr val="tx1"/>
              </a:solidFill>
            </a:endParaRPr>
          </a:p>
        </p:txBody>
      </p:sp>
      <p:sp>
        <p:nvSpPr>
          <p:cNvPr id="90" name="矩形 89"/>
          <p:cNvSpPr/>
          <p:nvPr/>
        </p:nvSpPr>
        <p:spPr>
          <a:xfrm>
            <a:off x="6305967" y="1394994"/>
            <a:ext cx="576064" cy="21602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A</a:t>
            </a:r>
            <a:endParaRPr lang="zh-TW" altLang="en-US" dirty="0">
              <a:solidFill>
                <a:schemeClr val="tx1"/>
              </a:solidFill>
            </a:endParaRPr>
          </a:p>
        </p:txBody>
      </p:sp>
      <p:sp>
        <p:nvSpPr>
          <p:cNvPr id="91" name="左大括弧 90"/>
          <p:cNvSpPr/>
          <p:nvPr/>
        </p:nvSpPr>
        <p:spPr>
          <a:xfrm rot="5400000">
            <a:off x="6811038" y="584737"/>
            <a:ext cx="223490" cy="1373477"/>
          </a:xfrm>
          <a:prstGeom prst="leftBrace">
            <a:avLst/>
          </a:prstGeom>
          <a:ln w="222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92" name="文字方塊 91"/>
          <p:cNvSpPr txBox="1"/>
          <p:nvPr/>
        </p:nvSpPr>
        <p:spPr>
          <a:xfrm>
            <a:off x="5942432" y="856652"/>
            <a:ext cx="2055434" cy="369332"/>
          </a:xfrm>
          <a:prstGeom prst="rect">
            <a:avLst/>
          </a:prstGeom>
          <a:noFill/>
        </p:spPr>
        <p:txBody>
          <a:bodyPr wrap="none" rtlCol="0">
            <a:spAutoFit/>
          </a:bodyPr>
          <a:lstStyle/>
          <a:p>
            <a:r>
              <a:rPr lang="en-US" altLang="zh-TW" dirty="0"/>
              <a:t>Tags with data array</a:t>
            </a:r>
            <a:endParaRPr lang="zh-TW" altLang="en-US" dirty="0"/>
          </a:p>
        </p:txBody>
      </p:sp>
      <p:sp>
        <p:nvSpPr>
          <p:cNvPr id="93" name="矩形 92"/>
          <p:cNvSpPr/>
          <p:nvPr/>
        </p:nvSpPr>
        <p:spPr>
          <a:xfrm>
            <a:off x="8373578" y="1394994"/>
            <a:ext cx="576064" cy="21602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D</a:t>
            </a:r>
            <a:endParaRPr lang="zh-TW" altLang="en-US" dirty="0">
              <a:solidFill>
                <a:schemeClr val="tx1"/>
              </a:solidFill>
            </a:endParaRPr>
          </a:p>
        </p:txBody>
      </p:sp>
      <p:sp>
        <p:nvSpPr>
          <p:cNvPr id="94" name="矩形 93"/>
          <p:cNvSpPr/>
          <p:nvPr/>
        </p:nvSpPr>
        <p:spPr>
          <a:xfrm>
            <a:off x="7685269" y="1394994"/>
            <a:ext cx="576064" cy="21602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C</a:t>
            </a:r>
            <a:endParaRPr lang="zh-TW" altLang="en-US" dirty="0">
              <a:solidFill>
                <a:schemeClr val="tx1"/>
              </a:solidFill>
            </a:endParaRPr>
          </a:p>
        </p:txBody>
      </p:sp>
      <p:sp>
        <p:nvSpPr>
          <p:cNvPr id="95" name="矩形 94"/>
          <p:cNvSpPr/>
          <p:nvPr/>
        </p:nvSpPr>
        <p:spPr>
          <a:xfrm>
            <a:off x="6305967" y="1394994"/>
            <a:ext cx="576064" cy="21602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A</a:t>
            </a:r>
            <a:endParaRPr lang="zh-TW" altLang="en-US" dirty="0">
              <a:solidFill>
                <a:schemeClr val="tx1"/>
              </a:solidFill>
            </a:endParaRPr>
          </a:p>
        </p:txBody>
      </p:sp>
      <p:sp>
        <p:nvSpPr>
          <p:cNvPr id="102" name="文字方塊 101"/>
          <p:cNvSpPr txBox="1"/>
          <p:nvPr/>
        </p:nvSpPr>
        <p:spPr>
          <a:xfrm>
            <a:off x="8513304" y="1086809"/>
            <a:ext cx="436338" cy="369332"/>
          </a:xfrm>
          <a:prstGeom prst="rect">
            <a:avLst/>
          </a:prstGeom>
          <a:noFill/>
        </p:spPr>
        <p:txBody>
          <a:bodyPr wrap="none" rtlCol="0">
            <a:spAutoFit/>
          </a:bodyPr>
          <a:lstStyle/>
          <a:p>
            <a:r>
              <a:rPr lang="en-US" altLang="zh-TW" dirty="0">
                <a:solidFill>
                  <a:srgbClr val="FF0000"/>
                </a:solidFill>
              </a:rPr>
              <a:t>hit</a:t>
            </a:r>
            <a:endParaRPr lang="zh-TW" altLang="en-US" dirty="0">
              <a:solidFill>
                <a:srgbClr val="FF0000"/>
              </a:solidFill>
            </a:endParaRPr>
          </a:p>
        </p:txBody>
      </p:sp>
      <p:sp>
        <p:nvSpPr>
          <p:cNvPr id="86" name="矩形 85"/>
          <p:cNvSpPr/>
          <p:nvPr/>
        </p:nvSpPr>
        <p:spPr>
          <a:xfrm>
            <a:off x="6995618" y="1394994"/>
            <a:ext cx="576064" cy="21602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B</a:t>
            </a:r>
            <a:endParaRPr lang="zh-TW" altLang="en-US" dirty="0">
              <a:solidFill>
                <a:schemeClr val="tx1"/>
              </a:solidFill>
            </a:endParaRPr>
          </a:p>
        </p:txBody>
      </p:sp>
      <p:sp>
        <p:nvSpPr>
          <p:cNvPr id="88" name="矩形 87"/>
          <p:cNvSpPr/>
          <p:nvPr/>
        </p:nvSpPr>
        <p:spPr>
          <a:xfrm>
            <a:off x="6995618" y="1393800"/>
            <a:ext cx="576064" cy="21602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solidFill>
                  <a:schemeClr val="tx1"/>
                </a:solidFill>
              </a:rPr>
              <a:t>D</a:t>
            </a:r>
            <a:endParaRPr lang="zh-TW" altLang="en-US" dirty="0">
              <a:solidFill>
                <a:schemeClr val="tx1"/>
              </a:solidFill>
            </a:endParaRPr>
          </a:p>
        </p:txBody>
      </p:sp>
      <p:sp>
        <p:nvSpPr>
          <p:cNvPr id="96" name="矩形 95"/>
          <p:cNvSpPr/>
          <p:nvPr/>
        </p:nvSpPr>
        <p:spPr>
          <a:xfrm>
            <a:off x="6995618" y="1392984"/>
            <a:ext cx="576064" cy="21602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B</a:t>
            </a:r>
            <a:endParaRPr lang="zh-TW" altLang="en-US" dirty="0">
              <a:solidFill>
                <a:schemeClr val="tx1"/>
              </a:solidFill>
            </a:endParaRPr>
          </a:p>
        </p:txBody>
      </p:sp>
    </p:spTree>
    <p:extLst>
      <p:ext uri="{BB962C8B-B14F-4D97-AF65-F5344CB8AC3E}">
        <p14:creationId xmlns:p14="http://schemas.microsoft.com/office/powerpoint/2010/main" val="20270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22222E-6 -2.96296E-6 L -0.07309 0.24422 " pathEditMode="relative" rAng="0" ptsTypes="AA">
                                      <p:cBhvr>
                                        <p:cTn id="6" dur="2000" fill="hold"/>
                                        <p:tgtEl>
                                          <p:spTgt spid="93"/>
                                        </p:tgtEl>
                                        <p:attrNameLst>
                                          <p:attrName>ppt_x</p:attrName>
                                          <p:attrName>ppt_y</p:attrName>
                                        </p:attrNameLst>
                                      </p:cBhvr>
                                      <p:rCtr x="-3472" y="12292"/>
                                    </p:animMotion>
                                  </p:childTnLst>
                                </p:cTn>
                              </p:par>
                              <p:par>
                                <p:cTn id="7" presetID="42" presetClass="path" presetSubtype="0" accel="50000" decel="50000" fill="hold" grpId="0" nodeType="withEffect">
                                  <p:stCondLst>
                                    <p:cond delay="0"/>
                                  </p:stCondLst>
                                  <p:childTnLst>
                                    <p:animMotion origin="layout" path="M 5E-6 -2.96296E-6 L -0.21372 0.24422 " pathEditMode="relative" rAng="0" ptsTypes="AA">
                                      <p:cBhvr>
                                        <p:cTn id="8" dur="2000" fill="hold"/>
                                        <p:tgtEl>
                                          <p:spTgt spid="94"/>
                                        </p:tgtEl>
                                        <p:attrNameLst>
                                          <p:attrName>ppt_x</p:attrName>
                                          <p:attrName>ppt_y</p:attrName>
                                        </p:attrNameLst>
                                      </p:cBhvr>
                                      <p:rCtr x="-10694" y="12199"/>
                                    </p:animMotion>
                                  </p:childTnLst>
                                </p:cTn>
                              </p:par>
                              <p:par>
                                <p:cTn id="9" presetID="42" presetClass="path" presetSubtype="0" accel="50000" decel="50000" fill="hold" grpId="0" nodeType="withEffect">
                                  <p:stCondLst>
                                    <p:cond delay="0"/>
                                  </p:stCondLst>
                                  <p:childTnLst>
                                    <p:animMotion origin="layout" path="M 3.05556E-6 -2.96296E-6 L -0.49479 0.24422 " pathEditMode="relative" rAng="0" ptsTypes="AA">
                                      <p:cBhvr>
                                        <p:cTn id="10" dur="2000" fill="hold"/>
                                        <p:tgtEl>
                                          <p:spTgt spid="95"/>
                                        </p:tgtEl>
                                        <p:attrNameLst>
                                          <p:attrName>ppt_x</p:attrName>
                                          <p:attrName>ppt_y</p:attrName>
                                        </p:attrNameLst>
                                      </p:cBhvr>
                                      <p:rCtr x="-24740" y="12199"/>
                                    </p:animMotion>
                                  </p:childTnLst>
                                </p:cTn>
                              </p:par>
                              <p:par>
                                <p:cTn id="11" presetID="42" presetClass="path" presetSubtype="0" accel="50000" decel="50000" fill="hold" grpId="0" nodeType="withEffect">
                                  <p:stCondLst>
                                    <p:cond delay="0"/>
                                  </p:stCondLst>
                                  <p:childTnLst>
                                    <p:animMotion origin="layout" path="M 2.22222E-6 2.77556E-17 L -0.35434 0.24421 " pathEditMode="relative" rAng="0" ptsTypes="AA">
                                      <p:cBhvr>
                                        <p:cTn id="12" dur="2000" fill="hold"/>
                                        <p:tgtEl>
                                          <p:spTgt spid="96"/>
                                        </p:tgtEl>
                                        <p:attrNameLst>
                                          <p:attrName>ppt_x</p:attrName>
                                          <p:attrName>ppt_y</p:attrName>
                                        </p:attrNameLst>
                                      </p:cBhvr>
                                      <p:rCtr x="-17726" y="12199"/>
                                    </p:animMotion>
                                  </p:childTnLst>
                                </p:cTn>
                              </p:par>
                            </p:childTnLst>
                          </p:cTn>
                        </p:par>
                        <p:par>
                          <p:cTn id="13" fill="hold">
                            <p:stCondLst>
                              <p:cond delay="2000"/>
                            </p:stCondLst>
                            <p:childTnLst>
                              <p:par>
                                <p:cTn id="14" presetID="10" presetClass="exit" presetSubtype="0" fill="hold" grpId="1" nodeType="afterEffect">
                                  <p:stCondLst>
                                    <p:cond delay="0"/>
                                  </p:stCondLst>
                                  <p:childTnLst>
                                    <p:animEffect transition="out" filter="fade">
                                      <p:cBhvr>
                                        <p:cTn id="15" dur="500"/>
                                        <p:tgtEl>
                                          <p:spTgt spid="93"/>
                                        </p:tgtEl>
                                      </p:cBhvr>
                                    </p:animEffect>
                                    <p:set>
                                      <p:cBhvr>
                                        <p:cTn id="16" dur="1" fill="hold">
                                          <p:stCondLst>
                                            <p:cond delay="499"/>
                                          </p:stCondLst>
                                        </p:cTn>
                                        <p:tgtEl>
                                          <p:spTgt spid="93"/>
                                        </p:tgtEl>
                                        <p:attrNameLst>
                                          <p:attrName>style.visibility</p:attrName>
                                        </p:attrNameLst>
                                      </p:cBhvr>
                                      <p:to>
                                        <p:strVal val="hidden"/>
                                      </p:to>
                                    </p:set>
                                  </p:childTnLst>
                                </p:cTn>
                              </p:par>
                              <p:par>
                                <p:cTn id="17" presetID="10" presetClass="exit" presetSubtype="0" fill="hold" grpId="1" nodeType="withEffect">
                                  <p:stCondLst>
                                    <p:cond delay="0"/>
                                  </p:stCondLst>
                                  <p:childTnLst>
                                    <p:animEffect transition="out" filter="fade">
                                      <p:cBhvr>
                                        <p:cTn id="18" dur="500"/>
                                        <p:tgtEl>
                                          <p:spTgt spid="94"/>
                                        </p:tgtEl>
                                      </p:cBhvr>
                                    </p:animEffect>
                                    <p:set>
                                      <p:cBhvr>
                                        <p:cTn id="19" dur="1" fill="hold">
                                          <p:stCondLst>
                                            <p:cond delay="499"/>
                                          </p:stCondLst>
                                        </p:cTn>
                                        <p:tgtEl>
                                          <p:spTgt spid="94"/>
                                        </p:tgtEl>
                                        <p:attrNameLst>
                                          <p:attrName>style.visibility</p:attrName>
                                        </p:attrNameLst>
                                      </p:cBhvr>
                                      <p:to>
                                        <p:strVal val="hidden"/>
                                      </p:to>
                                    </p:set>
                                  </p:childTnLst>
                                </p:cTn>
                              </p:par>
                              <p:par>
                                <p:cTn id="20" presetID="10" presetClass="exit" presetSubtype="0" fill="hold" grpId="1" nodeType="withEffect">
                                  <p:stCondLst>
                                    <p:cond delay="0"/>
                                  </p:stCondLst>
                                  <p:childTnLst>
                                    <p:animEffect transition="out" filter="fade">
                                      <p:cBhvr>
                                        <p:cTn id="21" dur="500"/>
                                        <p:tgtEl>
                                          <p:spTgt spid="95"/>
                                        </p:tgtEl>
                                      </p:cBhvr>
                                    </p:animEffect>
                                    <p:set>
                                      <p:cBhvr>
                                        <p:cTn id="22" dur="1" fill="hold">
                                          <p:stCondLst>
                                            <p:cond delay="499"/>
                                          </p:stCondLst>
                                        </p:cTn>
                                        <p:tgtEl>
                                          <p:spTgt spid="95"/>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96"/>
                                        </p:tgtEl>
                                      </p:cBhvr>
                                    </p:animEffect>
                                    <p:set>
                                      <p:cBhvr>
                                        <p:cTn id="25" dur="1" fill="hold">
                                          <p:stCondLst>
                                            <p:cond delay="499"/>
                                          </p:stCondLst>
                                        </p:cTn>
                                        <p:tgtEl>
                                          <p:spTgt spid="96"/>
                                        </p:tgtEl>
                                        <p:attrNameLst>
                                          <p:attrName>style.visibility</p:attrName>
                                        </p:attrNameLst>
                                      </p:cBhvr>
                                      <p:to>
                                        <p:strVal val="hidden"/>
                                      </p:to>
                                    </p:set>
                                  </p:childTnLst>
                                </p:cTn>
                              </p:par>
                            </p:childTnLst>
                          </p:cTn>
                        </p:par>
                        <p:par>
                          <p:cTn id="26" fill="hold">
                            <p:stCondLst>
                              <p:cond delay="2500"/>
                            </p:stCondLst>
                            <p:childTnLst>
                              <p:par>
                                <p:cTn id="27" presetID="10" presetClass="entr" presetSubtype="0" fill="hold"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500"/>
                                        <p:tgtEl>
                                          <p:spTgt spid="2"/>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500"/>
                                        <p:tgtEl>
                                          <p:spTgt spid="7"/>
                                        </p:tgtEl>
                                      </p:cBhvr>
                                    </p:animEffect>
                                  </p:childTnLst>
                                </p:cTn>
                              </p:par>
                              <p:par>
                                <p:cTn id="35" presetID="10" presetClass="entr" presetSubtype="0" fill="hold" nodeType="withEffect">
                                  <p:stCondLst>
                                    <p:cond delay="0"/>
                                  </p:stCondLst>
                                  <p:childTnLst>
                                    <p:set>
                                      <p:cBhvr>
                                        <p:cTn id="36" dur="1" fill="hold">
                                          <p:stCondLst>
                                            <p:cond delay="0"/>
                                          </p:stCondLst>
                                        </p:cTn>
                                        <p:tgtEl>
                                          <p:spTgt spid="202"/>
                                        </p:tgtEl>
                                        <p:attrNameLst>
                                          <p:attrName>style.visibility</p:attrName>
                                        </p:attrNameLst>
                                      </p:cBhvr>
                                      <p:to>
                                        <p:strVal val="visible"/>
                                      </p:to>
                                    </p:set>
                                    <p:animEffect transition="in" filter="fade">
                                      <p:cBhvr>
                                        <p:cTn id="37" dur="500"/>
                                        <p:tgtEl>
                                          <p:spTgt spid="20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203"/>
                                        </p:tgtEl>
                                        <p:attrNameLst>
                                          <p:attrName>style.visibility</p:attrName>
                                        </p:attrNameLst>
                                      </p:cBhvr>
                                      <p:to>
                                        <p:strVal val="visible"/>
                                      </p:to>
                                    </p:set>
                                    <p:animEffect transition="in" filter="wipe(up)">
                                      <p:cBhvr>
                                        <p:cTn id="42" dur="500"/>
                                        <p:tgtEl>
                                          <p:spTgt spid="203"/>
                                        </p:tgtEl>
                                      </p:cBhvr>
                                    </p:animEffect>
                                  </p:childTnLst>
                                </p:cTn>
                              </p:par>
                            </p:childTnLst>
                          </p:cTn>
                        </p:par>
                        <p:par>
                          <p:cTn id="43" fill="hold">
                            <p:stCondLst>
                              <p:cond delay="500"/>
                            </p:stCondLst>
                            <p:childTnLst>
                              <p:par>
                                <p:cTn id="44" presetID="10" presetClass="entr" presetSubtype="0" fill="hold" nodeType="after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fade">
                                      <p:cBhvr>
                                        <p:cTn id="46" dur="500"/>
                                        <p:tgtEl>
                                          <p:spTgt spid="8"/>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1" fill="hold" nodeType="clickEffect">
                                  <p:stCondLst>
                                    <p:cond delay="0"/>
                                  </p:stCondLst>
                                  <p:childTnLst>
                                    <p:set>
                                      <p:cBhvr>
                                        <p:cTn id="50" dur="1" fill="hold">
                                          <p:stCondLst>
                                            <p:cond delay="0"/>
                                          </p:stCondLst>
                                        </p:cTn>
                                        <p:tgtEl>
                                          <p:spTgt spid="135"/>
                                        </p:tgtEl>
                                        <p:attrNameLst>
                                          <p:attrName>style.visibility</p:attrName>
                                        </p:attrNameLst>
                                      </p:cBhvr>
                                      <p:to>
                                        <p:strVal val="visible"/>
                                      </p:to>
                                    </p:set>
                                    <p:animEffect transition="in" filter="wipe(up)">
                                      <p:cBhvr>
                                        <p:cTn id="51" dur="500"/>
                                        <p:tgtEl>
                                          <p:spTgt spid="135"/>
                                        </p:tgtEl>
                                      </p:cBhvr>
                                    </p:animEffect>
                                  </p:childTnLst>
                                </p:cTn>
                              </p:par>
                            </p:childTnLst>
                          </p:cTn>
                        </p:par>
                        <p:par>
                          <p:cTn id="52" fill="hold">
                            <p:stCondLst>
                              <p:cond delay="500"/>
                            </p:stCondLst>
                            <p:childTnLst>
                              <p:par>
                                <p:cTn id="53" presetID="22" presetClass="entr" presetSubtype="8" fill="hold" nodeType="after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wipe(left)">
                                      <p:cBhvr>
                                        <p:cTn id="55" dur="500"/>
                                        <p:tgtEl>
                                          <p:spTgt spid="11"/>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4" fill="hold" nodeType="clickEffect">
                                  <p:stCondLst>
                                    <p:cond delay="0"/>
                                  </p:stCondLst>
                                  <p:childTnLst>
                                    <p:set>
                                      <p:cBhvr>
                                        <p:cTn id="59" dur="1" fill="hold">
                                          <p:stCondLst>
                                            <p:cond delay="0"/>
                                          </p:stCondLst>
                                        </p:cTn>
                                        <p:tgtEl>
                                          <p:spTgt spid="209"/>
                                        </p:tgtEl>
                                        <p:attrNameLst>
                                          <p:attrName>style.visibility</p:attrName>
                                        </p:attrNameLst>
                                      </p:cBhvr>
                                      <p:to>
                                        <p:strVal val="visible"/>
                                      </p:to>
                                    </p:set>
                                    <p:animEffect transition="in" filter="wipe(down)">
                                      <p:cBhvr>
                                        <p:cTn id="60" dur="500"/>
                                        <p:tgtEl>
                                          <p:spTgt spid="209"/>
                                        </p:tgtEl>
                                      </p:cBhvr>
                                    </p:animEffect>
                                  </p:childTnLst>
                                </p:cTn>
                              </p:par>
                              <p:par>
                                <p:cTn id="61" presetID="22" presetClass="entr" presetSubtype="4" fill="hold" nodeType="withEffect">
                                  <p:stCondLst>
                                    <p:cond delay="0"/>
                                  </p:stCondLst>
                                  <p:childTnLst>
                                    <p:set>
                                      <p:cBhvr>
                                        <p:cTn id="62" dur="1" fill="hold">
                                          <p:stCondLst>
                                            <p:cond delay="0"/>
                                          </p:stCondLst>
                                        </p:cTn>
                                        <p:tgtEl>
                                          <p:spTgt spid="235"/>
                                        </p:tgtEl>
                                        <p:attrNameLst>
                                          <p:attrName>style.visibility</p:attrName>
                                        </p:attrNameLst>
                                      </p:cBhvr>
                                      <p:to>
                                        <p:strVal val="visible"/>
                                      </p:to>
                                    </p:set>
                                    <p:animEffect transition="in" filter="wipe(down)">
                                      <p:cBhvr>
                                        <p:cTn id="63" dur="500"/>
                                        <p:tgtEl>
                                          <p:spTgt spid="235"/>
                                        </p:tgtEl>
                                      </p:cBhvr>
                                    </p:animEffect>
                                  </p:childTnLst>
                                </p:cTn>
                              </p:par>
                              <p:par>
                                <p:cTn id="64" presetID="22" presetClass="entr" presetSubtype="4" fill="hold" nodeType="withEffect">
                                  <p:stCondLst>
                                    <p:cond delay="0"/>
                                  </p:stCondLst>
                                  <p:childTnLst>
                                    <p:set>
                                      <p:cBhvr>
                                        <p:cTn id="65" dur="1" fill="hold">
                                          <p:stCondLst>
                                            <p:cond delay="0"/>
                                          </p:stCondLst>
                                        </p:cTn>
                                        <p:tgtEl>
                                          <p:spTgt spid="233"/>
                                        </p:tgtEl>
                                        <p:attrNameLst>
                                          <p:attrName>style.visibility</p:attrName>
                                        </p:attrNameLst>
                                      </p:cBhvr>
                                      <p:to>
                                        <p:strVal val="visible"/>
                                      </p:to>
                                    </p:set>
                                    <p:animEffect transition="in" filter="wipe(down)">
                                      <p:cBhvr>
                                        <p:cTn id="66" dur="500"/>
                                        <p:tgtEl>
                                          <p:spTgt spid="233"/>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xit" presetSubtype="0" fill="hold" nodeType="clickEffect">
                                  <p:stCondLst>
                                    <p:cond delay="0"/>
                                  </p:stCondLst>
                                  <p:childTnLst>
                                    <p:animEffect transition="out" filter="fade">
                                      <p:cBhvr>
                                        <p:cTn id="70" dur="500"/>
                                        <p:tgtEl>
                                          <p:spTgt spid="209"/>
                                        </p:tgtEl>
                                      </p:cBhvr>
                                    </p:animEffect>
                                    <p:set>
                                      <p:cBhvr>
                                        <p:cTn id="71" dur="1" fill="hold">
                                          <p:stCondLst>
                                            <p:cond delay="499"/>
                                          </p:stCondLst>
                                        </p:cTn>
                                        <p:tgtEl>
                                          <p:spTgt spid="209"/>
                                        </p:tgtEl>
                                        <p:attrNameLst>
                                          <p:attrName>style.visibility</p:attrName>
                                        </p:attrNameLst>
                                      </p:cBhvr>
                                      <p:to>
                                        <p:strVal val="hidden"/>
                                      </p:to>
                                    </p:set>
                                  </p:childTnLst>
                                </p:cTn>
                              </p:par>
                              <p:par>
                                <p:cTn id="72" presetID="10" presetClass="exit" presetSubtype="0" fill="hold" nodeType="withEffect">
                                  <p:stCondLst>
                                    <p:cond delay="0"/>
                                  </p:stCondLst>
                                  <p:childTnLst>
                                    <p:animEffect transition="out" filter="fade">
                                      <p:cBhvr>
                                        <p:cTn id="73" dur="500"/>
                                        <p:tgtEl>
                                          <p:spTgt spid="235"/>
                                        </p:tgtEl>
                                      </p:cBhvr>
                                    </p:animEffect>
                                    <p:set>
                                      <p:cBhvr>
                                        <p:cTn id="74" dur="1" fill="hold">
                                          <p:stCondLst>
                                            <p:cond delay="499"/>
                                          </p:stCondLst>
                                        </p:cTn>
                                        <p:tgtEl>
                                          <p:spTgt spid="235"/>
                                        </p:tgtEl>
                                        <p:attrNameLst>
                                          <p:attrName>style.visibility</p:attrName>
                                        </p:attrNameLst>
                                      </p:cBhvr>
                                      <p:to>
                                        <p:strVal val="hidden"/>
                                      </p:to>
                                    </p:set>
                                  </p:childTnLst>
                                </p:cTn>
                              </p:par>
                              <p:par>
                                <p:cTn id="75" presetID="10" presetClass="exit" presetSubtype="0" fill="hold" nodeType="withEffect">
                                  <p:stCondLst>
                                    <p:cond delay="0"/>
                                  </p:stCondLst>
                                  <p:childTnLst>
                                    <p:animEffect transition="out" filter="fade">
                                      <p:cBhvr>
                                        <p:cTn id="76" dur="500"/>
                                        <p:tgtEl>
                                          <p:spTgt spid="233"/>
                                        </p:tgtEl>
                                      </p:cBhvr>
                                    </p:animEffect>
                                    <p:set>
                                      <p:cBhvr>
                                        <p:cTn id="77" dur="1" fill="hold">
                                          <p:stCondLst>
                                            <p:cond delay="499"/>
                                          </p:stCondLst>
                                        </p:cTn>
                                        <p:tgtEl>
                                          <p:spTgt spid="233"/>
                                        </p:tgtEl>
                                        <p:attrNameLst>
                                          <p:attrName>style.visibility</p:attrName>
                                        </p:attrNameLst>
                                      </p:cBhvr>
                                      <p:to>
                                        <p:strVal val="hidden"/>
                                      </p:to>
                                    </p:set>
                                  </p:childTnLst>
                                </p:cTn>
                              </p:par>
                              <p:par>
                                <p:cTn id="78" presetID="10" presetClass="entr" presetSubtype="0" fill="hold" grpId="0" nodeType="withEffect">
                                  <p:stCondLst>
                                    <p:cond delay="0"/>
                                  </p:stCondLst>
                                  <p:childTnLst>
                                    <p:set>
                                      <p:cBhvr>
                                        <p:cTn id="79" dur="1" fill="hold">
                                          <p:stCondLst>
                                            <p:cond delay="0"/>
                                          </p:stCondLst>
                                        </p:cTn>
                                        <p:tgtEl>
                                          <p:spTgt spid="232"/>
                                        </p:tgtEl>
                                        <p:attrNameLst>
                                          <p:attrName>style.visibility</p:attrName>
                                        </p:attrNameLst>
                                      </p:cBhvr>
                                      <p:to>
                                        <p:strVal val="visible"/>
                                      </p:to>
                                    </p:set>
                                    <p:animEffect transition="in" filter="fade">
                                      <p:cBhvr>
                                        <p:cTn id="80" dur="500"/>
                                        <p:tgtEl>
                                          <p:spTgt spid="232"/>
                                        </p:tgtEl>
                                      </p:cBhvr>
                                    </p:animEffect>
                                  </p:childTnLst>
                                </p:cTn>
                              </p:par>
                              <p:par>
                                <p:cTn id="81" presetID="10" presetClass="entr" presetSubtype="0" fill="hold" grpId="1" nodeType="withEffect">
                                  <p:stCondLst>
                                    <p:cond delay="0"/>
                                  </p:stCondLst>
                                  <p:childTnLst>
                                    <p:set>
                                      <p:cBhvr>
                                        <p:cTn id="82" dur="1" fill="hold">
                                          <p:stCondLst>
                                            <p:cond delay="0"/>
                                          </p:stCondLst>
                                        </p:cTn>
                                        <p:tgtEl>
                                          <p:spTgt spid="87"/>
                                        </p:tgtEl>
                                        <p:attrNameLst>
                                          <p:attrName>style.visibility</p:attrName>
                                        </p:attrNameLst>
                                      </p:cBhvr>
                                      <p:to>
                                        <p:strVal val="visible"/>
                                      </p:to>
                                    </p:set>
                                    <p:animEffect transition="in" filter="fade">
                                      <p:cBhvr>
                                        <p:cTn id="83" dur="500"/>
                                        <p:tgtEl>
                                          <p:spTgt spid="87"/>
                                        </p:tgtEl>
                                      </p:cBhvr>
                                    </p:animEffect>
                                  </p:childTnLst>
                                </p:cTn>
                              </p:par>
                              <p:par>
                                <p:cTn id="84" presetID="10" presetClass="entr" presetSubtype="0" fill="hold" grpId="1" nodeType="withEffect">
                                  <p:stCondLst>
                                    <p:cond delay="0"/>
                                  </p:stCondLst>
                                  <p:childTnLst>
                                    <p:set>
                                      <p:cBhvr>
                                        <p:cTn id="85" dur="1" fill="hold">
                                          <p:stCondLst>
                                            <p:cond delay="0"/>
                                          </p:stCondLst>
                                        </p:cTn>
                                        <p:tgtEl>
                                          <p:spTgt spid="86"/>
                                        </p:tgtEl>
                                        <p:attrNameLst>
                                          <p:attrName>style.visibility</p:attrName>
                                        </p:attrNameLst>
                                      </p:cBhvr>
                                      <p:to>
                                        <p:strVal val="visible"/>
                                      </p:to>
                                    </p:set>
                                    <p:animEffect transition="in" filter="fade">
                                      <p:cBhvr>
                                        <p:cTn id="86" dur="500"/>
                                        <p:tgtEl>
                                          <p:spTgt spid="86"/>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89"/>
                                        </p:tgtEl>
                                        <p:attrNameLst>
                                          <p:attrName>style.visibility</p:attrName>
                                        </p:attrNameLst>
                                      </p:cBhvr>
                                      <p:to>
                                        <p:strVal val="visible"/>
                                      </p:to>
                                    </p:set>
                                    <p:animEffect transition="in" filter="fade">
                                      <p:cBhvr>
                                        <p:cTn id="89" dur="500"/>
                                        <p:tgtEl>
                                          <p:spTgt spid="89"/>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90"/>
                                        </p:tgtEl>
                                        <p:attrNameLst>
                                          <p:attrName>style.visibility</p:attrName>
                                        </p:attrNameLst>
                                      </p:cBhvr>
                                      <p:to>
                                        <p:strVal val="visible"/>
                                      </p:to>
                                    </p:set>
                                    <p:animEffect transition="in" filter="fade">
                                      <p:cBhvr>
                                        <p:cTn id="92" dur="500"/>
                                        <p:tgtEl>
                                          <p:spTgt spid="90"/>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91"/>
                                        </p:tgtEl>
                                        <p:attrNameLst>
                                          <p:attrName>style.visibility</p:attrName>
                                        </p:attrNameLst>
                                      </p:cBhvr>
                                      <p:to>
                                        <p:strVal val="visible"/>
                                      </p:to>
                                    </p:set>
                                    <p:animEffect transition="in" filter="fade">
                                      <p:cBhvr>
                                        <p:cTn id="95" dur="500"/>
                                        <p:tgtEl>
                                          <p:spTgt spid="91"/>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92"/>
                                        </p:tgtEl>
                                        <p:attrNameLst>
                                          <p:attrName>style.visibility</p:attrName>
                                        </p:attrNameLst>
                                      </p:cBhvr>
                                      <p:to>
                                        <p:strVal val="visible"/>
                                      </p:to>
                                    </p:set>
                                    <p:animEffect transition="in" filter="fade">
                                      <p:cBhvr>
                                        <p:cTn id="98" dur="500"/>
                                        <p:tgtEl>
                                          <p:spTgt spid="92"/>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102"/>
                                        </p:tgtEl>
                                        <p:attrNameLst>
                                          <p:attrName>style.visibility</p:attrName>
                                        </p:attrNameLst>
                                      </p:cBhvr>
                                      <p:to>
                                        <p:strVal val="visible"/>
                                      </p:to>
                                    </p:set>
                                    <p:animEffect transition="in" filter="fade">
                                      <p:cBhvr>
                                        <p:cTn id="101" dur="500"/>
                                        <p:tgtEl>
                                          <p:spTgt spid="102"/>
                                        </p:tgtEl>
                                      </p:cBhvr>
                                    </p:animEffect>
                                  </p:childTnLst>
                                </p:cTn>
                              </p:par>
                            </p:childTnLst>
                          </p:cTn>
                        </p:par>
                      </p:childTnLst>
                    </p:cTn>
                  </p:par>
                  <p:par>
                    <p:cTn id="102" fill="hold">
                      <p:stCondLst>
                        <p:cond delay="indefinite"/>
                      </p:stCondLst>
                      <p:childTnLst>
                        <p:par>
                          <p:cTn id="103" fill="hold">
                            <p:stCondLst>
                              <p:cond delay="0"/>
                            </p:stCondLst>
                            <p:childTnLst>
                              <p:par>
                                <p:cTn id="104" presetID="44" presetClass="path" presetSubtype="0" accel="50000" decel="50000" fill="hold" grpId="0" nodeType="clickEffect">
                                  <p:stCondLst>
                                    <p:cond delay="0"/>
                                  </p:stCondLst>
                                  <p:childTnLst>
                                    <p:animMotion origin="layout" path="M 2.22222E-6 -0.00023 L 0.04028 -0.04027 C 0.04878 -0.0493 0.06146 -0.05393 0.07465 -0.05393 C 0.08975 -0.05393 0.10191 -0.0493 0.11041 -0.04027 L 0.15087 -0.00023 " pathEditMode="relative" rAng="0" ptsTypes="AAAAA">
                                      <p:cBhvr>
                                        <p:cTn id="105" dur="2000" fill="hold"/>
                                        <p:tgtEl>
                                          <p:spTgt spid="86"/>
                                        </p:tgtEl>
                                        <p:attrNameLst>
                                          <p:attrName>ppt_x</p:attrName>
                                          <p:attrName>ppt_y</p:attrName>
                                        </p:attrNameLst>
                                      </p:cBhvr>
                                      <p:rCtr x="7535" y="-2685"/>
                                    </p:animMotion>
                                  </p:childTnLst>
                                </p:cTn>
                              </p:par>
                            </p:childTnLst>
                          </p:cTn>
                        </p:par>
                        <p:par>
                          <p:cTn id="106" fill="hold">
                            <p:stCondLst>
                              <p:cond delay="2000"/>
                            </p:stCondLst>
                            <p:childTnLst>
                              <p:par>
                                <p:cTn id="107" presetID="2" presetClass="entr" presetSubtype="4" fill="hold" grpId="0" nodeType="afterEffect">
                                  <p:stCondLst>
                                    <p:cond delay="0"/>
                                  </p:stCondLst>
                                  <p:childTnLst>
                                    <p:set>
                                      <p:cBhvr>
                                        <p:cTn id="108" dur="1" fill="hold">
                                          <p:stCondLst>
                                            <p:cond delay="0"/>
                                          </p:stCondLst>
                                        </p:cTn>
                                        <p:tgtEl>
                                          <p:spTgt spid="88"/>
                                        </p:tgtEl>
                                        <p:attrNameLst>
                                          <p:attrName>style.visibility</p:attrName>
                                        </p:attrNameLst>
                                      </p:cBhvr>
                                      <p:to>
                                        <p:strVal val="visible"/>
                                      </p:to>
                                    </p:set>
                                    <p:anim calcmode="lin" valueType="num">
                                      <p:cBhvr additive="base">
                                        <p:cTn id="109" dur="500" fill="hold"/>
                                        <p:tgtEl>
                                          <p:spTgt spid="88"/>
                                        </p:tgtEl>
                                        <p:attrNameLst>
                                          <p:attrName>ppt_x</p:attrName>
                                        </p:attrNameLst>
                                      </p:cBhvr>
                                      <p:tavLst>
                                        <p:tav tm="0">
                                          <p:val>
                                            <p:strVal val="#ppt_x"/>
                                          </p:val>
                                        </p:tav>
                                        <p:tav tm="100000">
                                          <p:val>
                                            <p:strVal val="#ppt_x"/>
                                          </p:val>
                                        </p:tav>
                                      </p:tavLst>
                                    </p:anim>
                                    <p:anim calcmode="lin" valueType="num">
                                      <p:cBhvr additive="base">
                                        <p:cTn id="110" dur="500" fill="hold"/>
                                        <p:tgtEl>
                                          <p:spTgt spid="88"/>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2" presetClass="entr" presetSubtype="1" fill="hold" nodeType="clickEffect">
                                  <p:stCondLst>
                                    <p:cond delay="0"/>
                                  </p:stCondLst>
                                  <p:childTnLst>
                                    <p:set>
                                      <p:cBhvr>
                                        <p:cTn id="114" dur="1" fill="hold">
                                          <p:stCondLst>
                                            <p:cond delay="0"/>
                                          </p:stCondLst>
                                        </p:cTn>
                                        <p:tgtEl>
                                          <p:spTgt spid="214"/>
                                        </p:tgtEl>
                                        <p:attrNameLst>
                                          <p:attrName>style.visibility</p:attrName>
                                        </p:attrNameLst>
                                      </p:cBhvr>
                                      <p:to>
                                        <p:strVal val="visible"/>
                                      </p:to>
                                    </p:set>
                                    <p:animEffect transition="in" filter="wipe(up)">
                                      <p:cBhvr>
                                        <p:cTn id="115" dur="500"/>
                                        <p:tgtEl>
                                          <p:spTgt spid="214"/>
                                        </p:tgtEl>
                                      </p:cBhvr>
                                    </p:animEffect>
                                  </p:childTnLst>
                                </p:cTn>
                              </p:par>
                            </p:childTnLst>
                          </p:cTn>
                        </p:par>
                        <p:par>
                          <p:cTn id="116" fill="hold">
                            <p:stCondLst>
                              <p:cond delay="500"/>
                            </p:stCondLst>
                            <p:childTnLst>
                              <p:par>
                                <p:cTn id="117" presetID="10" presetClass="entr" presetSubtype="0" fill="hold" nodeType="afterEffect">
                                  <p:stCondLst>
                                    <p:cond delay="0"/>
                                  </p:stCondLst>
                                  <p:childTnLst>
                                    <p:set>
                                      <p:cBhvr>
                                        <p:cTn id="118" dur="1" fill="hold">
                                          <p:stCondLst>
                                            <p:cond delay="0"/>
                                          </p:stCondLst>
                                        </p:cTn>
                                        <p:tgtEl>
                                          <p:spTgt spid="219"/>
                                        </p:tgtEl>
                                        <p:attrNameLst>
                                          <p:attrName>style.visibility</p:attrName>
                                        </p:attrNameLst>
                                      </p:cBhvr>
                                      <p:to>
                                        <p:strVal val="visible"/>
                                      </p:to>
                                    </p:set>
                                    <p:animEffect transition="in" filter="fade">
                                      <p:cBhvr>
                                        <p:cTn id="119" dur="500"/>
                                        <p:tgtEl>
                                          <p:spTgt spid="219"/>
                                        </p:tgtEl>
                                      </p:cBhvr>
                                    </p:animEffect>
                                  </p:childTnLst>
                                </p:cTn>
                              </p:par>
                              <p:par>
                                <p:cTn id="120" presetID="10" presetClass="entr" presetSubtype="0" fill="hold" nodeType="withEffect">
                                  <p:stCondLst>
                                    <p:cond delay="0"/>
                                  </p:stCondLst>
                                  <p:childTnLst>
                                    <p:set>
                                      <p:cBhvr>
                                        <p:cTn id="121" dur="1" fill="hold">
                                          <p:stCondLst>
                                            <p:cond delay="0"/>
                                          </p:stCondLst>
                                        </p:cTn>
                                        <p:tgtEl>
                                          <p:spTgt spid="223"/>
                                        </p:tgtEl>
                                        <p:attrNameLst>
                                          <p:attrName>style.visibility</p:attrName>
                                        </p:attrNameLst>
                                      </p:cBhvr>
                                      <p:to>
                                        <p:strVal val="visible"/>
                                      </p:to>
                                    </p:set>
                                    <p:animEffect transition="in" filter="fade">
                                      <p:cBhvr>
                                        <p:cTn id="122" dur="500"/>
                                        <p:tgtEl>
                                          <p:spTgt spid="223"/>
                                        </p:tgtEl>
                                      </p:cBhvr>
                                    </p:animEffect>
                                  </p:childTnLst>
                                </p:cTn>
                              </p:par>
                              <p:par>
                                <p:cTn id="123" presetID="10" presetClass="entr" presetSubtype="0" fill="hold" nodeType="withEffect">
                                  <p:stCondLst>
                                    <p:cond delay="0"/>
                                  </p:stCondLst>
                                  <p:childTnLst>
                                    <p:set>
                                      <p:cBhvr>
                                        <p:cTn id="124" dur="1" fill="hold">
                                          <p:stCondLst>
                                            <p:cond delay="0"/>
                                          </p:stCondLst>
                                        </p:cTn>
                                        <p:tgtEl>
                                          <p:spTgt spid="220"/>
                                        </p:tgtEl>
                                        <p:attrNameLst>
                                          <p:attrName>style.visibility</p:attrName>
                                        </p:attrNameLst>
                                      </p:cBhvr>
                                      <p:to>
                                        <p:strVal val="visible"/>
                                      </p:to>
                                    </p:set>
                                    <p:animEffect transition="in" filter="fade">
                                      <p:cBhvr>
                                        <p:cTn id="125" dur="500"/>
                                        <p:tgtEl>
                                          <p:spTgt spid="220"/>
                                        </p:tgtEl>
                                      </p:cBhvr>
                                    </p:animEffect>
                                  </p:childTnLst>
                                </p:cTn>
                              </p:par>
                            </p:childTnLst>
                          </p:cTn>
                        </p:par>
                        <p:par>
                          <p:cTn id="126" fill="hold">
                            <p:stCondLst>
                              <p:cond delay="1000"/>
                            </p:stCondLst>
                            <p:childTnLst>
                              <p:par>
                                <p:cTn id="127" presetID="22" presetClass="entr" presetSubtype="4" fill="hold" nodeType="afterEffect">
                                  <p:stCondLst>
                                    <p:cond delay="0"/>
                                  </p:stCondLst>
                                  <p:childTnLst>
                                    <p:set>
                                      <p:cBhvr>
                                        <p:cTn id="128" dur="1" fill="hold">
                                          <p:stCondLst>
                                            <p:cond delay="0"/>
                                          </p:stCondLst>
                                        </p:cTn>
                                        <p:tgtEl>
                                          <p:spTgt spid="217"/>
                                        </p:tgtEl>
                                        <p:attrNameLst>
                                          <p:attrName>style.visibility</p:attrName>
                                        </p:attrNameLst>
                                      </p:cBhvr>
                                      <p:to>
                                        <p:strVal val="visible"/>
                                      </p:to>
                                    </p:set>
                                    <p:animEffect transition="in" filter="wipe(down)">
                                      <p:cBhvr>
                                        <p:cTn id="129" dur="500"/>
                                        <p:tgtEl>
                                          <p:spTgt spid="217"/>
                                        </p:tgtEl>
                                      </p:cBhvr>
                                    </p:animEffect>
                                  </p:childTnLst>
                                </p:cTn>
                              </p:par>
                            </p:childTnLst>
                          </p:cTn>
                        </p:par>
                      </p:childTnLst>
                    </p:cTn>
                  </p:par>
                  <p:par>
                    <p:cTn id="130" fill="hold">
                      <p:stCondLst>
                        <p:cond delay="indefinite"/>
                      </p:stCondLst>
                      <p:childTnLst>
                        <p:par>
                          <p:cTn id="131" fill="hold">
                            <p:stCondLst>
                              <p:cond delay="0"/>
                            </p:stCondLst>
                            <p:childTnLst>
                              <p:par>
                                <p:cTn id="132" presetID="22" presetClass="entr" presetSubtype="4" fill="hold" nodeType="clickEffect">
                                  <p:stCondLst>
                                    <p:cond delay="0"/>
                                  </p:stCondLst>
                                  <p:childTnLst>
                                    <p:set>
                                      <p:cBhvr>
                                        <p:cTn id="133" dur="1" fill="hold">
                                          <p:stCondLst>
                                            <p:cond delay="0"/>
                                          </p:stCondLst>
                                        </p:cTn>
                                        <p:tgtEl>
                                          <p:spTgt spid="233"/>
                                        </p:tgtEl>
                                        <p:attrNameLst>
                                          <p:attrName>style.visibility</p:attrName>
                                        </p:attrNameLst>
                                      </p:cBhvr>
                                      <p:to>
                                        <p:strVal val="visible"/>
                                      </p:to>
                                    </p:set>
                                    <p:animEffect transition="in" filter="wipe(down)">
                                      <p:cBhvr>
                                        <p:cTn id="134" dur="500"/>
                                        <p:tgtEl>
                                          <p:spTgt spid="233"/>
                                        </p:tgtEl>
                                      </p:cBhvr>
                                    </p:animEffect>
                                  </p:childTnLst>
                                </p:cTn>
                              </p:par>
                            </p:childTnLst>
                          </p:cTn>
                        </p:par>
                      </p:childTnLst>
                    </p:cTn>
                  </p:par>
                  <p:par>
                    <p:cTn id="135" fill="hold">
                      <p:stCondLst>
                        <p:cond delay="indefinite"/>
                      </p:stCondLst>
                      <p:childTnLst>
                        <p:par>
                          <p:cTn id="136" fill="hold">
                            <p:stCondLst>
                              <p:cond delay="0"/>
                            </p:stCondLst>
                            <p:childTnLst>
                              <p:par>
                                <p:cTn id="137" presetID="10" presetClass="exit" presetSubtype="0" fill="hold" nodeType="clickEffect">
                                  <p:stCondLst>
                                    <p:cond delay="0"/>
                                  </p:stCondLst>
                                  <p:childTnLst>
                                    <p:animEffect transition="out" filter="fade">
                                      <p:cBhvr>
                                        <p:cTn id="138" dur="500"/>
                                        <p:tgtEl>
                                          <p:spTgt spid="223"/>
                                        </p:tgtEl>
                                      </p:cBhvr>
                                    </p:animEffect>
                                    <p:set>
                                      <p:cBhvr>
                                        <p:cTn id="139" dur="1" fill="hold">
                                          <p:stCondLst>
                                            <p:cond delay="499"/>
                                          </p:stCondLst>
                                        </p:cTn>
                                        <p:tgtEl>
                                          <p:spTgt spid="223"/>
                                        </p:tgtEl>
                                        <p:attrNameLst>
                                          <p:attrName>style.visibility</p:attrName>
                                        </p:attrNameLst>
                                      </p:cBhvr>
                                      <p:to>
                                        <p:strVal val="hidden"/>
                                      </p:to>
                                    </p:set>
                                  </p:childTnLst>
                                </p:cTn>
                              </p:par>
                              <p:par>
                                <p:cTn id="140" presetID="10" presetClass="exit" presetSubtype="0" fill="hold" nodeType="withEffect">
                                  <p:stCondLst>
                                    <p:cond delay="0"/>
                                  </p:stCondLst>
                                  <p:childTnLst>
                                    <p:animEffect transition="out" filter="fade">
                                      <p:cBhvr>
                                        <p:cTn id="141" dur="500"/>
                                        <p:tgtEl>
                                          <p:spTgt spid="220"/>
                                        </p:tgtEl>
                                      </p:cBhvr>
                                    </p:animEffect>
                                    <p:set>
                                      <p:cBhvr>
                                        <p:cTn id="142" dur="1" fill="hold">
                                          <p:stCondLst>
                                            <p:cond delay="499"/>
                                          </p:stCondLst>
                                        </p:cTn>
                                        <p:tgtEl>
                                          <p:spTgt spid="220"/>
                                        </p:tgtEl>
                                        <p:attrNameLst>
                                          <p:attrName>style.visibility</p:attrName>
                                        </p:attrNameLst>
                                      </p:cBhvr>
                                      <p:to>
                                        <p:strVal val="hidden"/>
                                      </p:to>
                                    </p:set>
                                  </p:childTnLst>
                                </p:cTn>
                              </p:par>
                              <p:par>
                                <p:cTn id="143" presetID="22" presetClass="entr" presetSubtype="8" fill="hold" nodeType="withEffect">
                                  <p:stCondLst>
                                    <p:cond delay="0"/>
                                  </p:stCondLst>
                                  <p:childTnLst>
                                    <p:set>
                                      <p:cBhvr>
                                        <p:cTn id="144" dur="1" fill="hold">
                                          <p:stCondLst>
                                            <p:cond delay="0"/>
                                          </p:stCondLst>
                                        </p:cTn>
                                        <p:tgtEl>
                                          <p:spTgt spid="216"/>
                                        </p:tgtEl>
                                        <p:attrNameLst>
                                          <p:attrName>style.visibility</p:attrName>
                                        </p:attrNameLst>
                                      </p:cBhvr>
                                      <p:to>
                                        <p:strVal val="visible"/>
                                      </p:to>
                                    </p:set>
                                    <p:animEffect transition="in" filter="wipe(left)">
                                      <p:cBhvr>
                                        <p:cTn id="145" dur="500"/>
                                        <p:tgtEl>
                                          <p:spTgt spid="216"/>
                                        </p:tgtEl>
                                      </p:cBhvr>
                                    </p:animEffect>
                                  </p:childTnLst>
                                </p:cTn>
                              </p:par>
                              <p:par>
                                <p:cTn id="146" presetID="22" presetClass="entr" presetSubtype="4" fill="hold" nodeType="withEffect">
                                  <p:stCondLst>
                                    <p:cond delay="0"/>
                                  </p:stCondLst>
                                  <p:childTnLst>
                                    <p:set>
                                      <p:cBhvr>
                                        <p:cTn id="147" dur="1" fill="hold">
                                          <p:stCondLst>
                                            <p:cond delay="0"/>
                                          </p:stCondLst>
                                        </p:cTn>
                                        <p:tgtEl>
                                          <p:spTgt spid="218"/>
                                        </p:tgtEl>
                                        <p:attrNameLst>
                                          <p:attrName>style.visibility</p:attrName>
                                        </p:attrNameLst>
                                      </p:cBhvr>
                                      <p:to>
                                        <p:strVal val="visible"/>
                                      </p:to>
                                    </p:set>
                                    <p:animEffect transition="in" filter="wipe(down)">
                                      <p:cBhvr>
                                        <p:cTn id="148" dur="500"/>
                                        <p:tgtEl>
                                          <p:spTgt spid="218"/>
                                        </p:tgtEl>
                                      </p:cBhvr>
                                    </p:animEffect>
                                  </p:childTnLst>
                                </p:cTn>
                              </p:par>
                              <p:par>
                                <p:cTn id="149" presetID="22" presetClass="entr" presetSubtype="1" fill="hold" nodeType="withEffect">
                                  <p:stCondLst>
                                    <p:cond delay="0"/>
                                  </p:stCondLst>
                                  <p:childTnLst>
                                    <p:set>
                                      <p:cBhvr>
                                        <p:cTn id="150" dur="1" fill="hold">
                                          <p:stCondLst>
                                            <p:cond delay="0"/>
                                          </p:stCondLst>
                                        </p:cTn>
                                        <p:tgtEl>
                                          <p:spTgt spid="215"/>
                                        </p:tgtEl>
                                        <p:attrNameLst>
                                          <p:attrName>style.visibility</p:attrName>
                                        </p:attrNameLst>
                                      </p:cBhvr>
                                      <p:to>
                                        <p:strVal val="visible"/>
                                      </p:to>
                                    </p:set>
                                    <p:animEffect transition="in" filter="wipe(up)">
                                      <p:cBhvr>
                                        <p:cTn id="151" dur="500"/>
                                        <p:tgtEl>
                                          <p:spTgt spid="215"/>
                                        </p:tgtEl>
                                      </p:cBhvr>
                                    </p:animEffect>
                                  </p:childTnLst>
                                </p:cTn>
                              </p:par>
                              <p:par>
                                <p:cTn id="152" presetID="22" presetClass="entr" presetSubtype="4" fill="hold" nodeType="withEffect">
                                  <p:stCondLst>
                                    <p:cond delay="0"/>
                                  </p:stCondLst>
                                  <p:childTnLst>
                                    <p:set>
                                      <p:cBhvr>
                                        <p:cTn id="153" dur="1" fill="hold">
                                          <p:stCondLst>
                                            <p:cond delay="0"/>
                                          </p:stCondLst>
                                        </p:cTn>
                                        <p:tgtEl>
                                          <p:spTgt spid="235"/>
                                        </p:tgtEl>
                                        <p:attrNameLst>
                                          <p:attrName>style.visibility</p:attrName>
                                        </p:attrNameLst>
                                      </p:cBhvr>
                                      <p:to>
                                        <p:strVal val="visible"/>
                                      </p:to>
                                    </p:set>
                                    <p:animEffect transition="in" filter="wipe(down)">
                                      <p:cBhvr>
                                        <p:cTn id="154" dur="500"/>
                                        <p:tgtEl>
                                          <p:spTgt spid="235"/>
                                        </p:tgtEl>
                                      </p:cBhvr>
                                    </p:animEffect>
                                  </p:childTnLst>
                                </p:cTn>
                              </p:par>
                              <p:par>
                                <p:cTn id="155" presetID="10" presetClass="exit" presetSubtype="0" fill="hold" grpId="1" nodeType="withEffect">
                                  <p:stCondLst>
                                    <p:cond delay="0"/>
                                  </p:stCondLst>
                                  <p:childTnLst>
                                    <p:animEffect transition="out" filter="fade">
                                      <p:cBhvr>
                                        <p:cTn id="156" dur="500"/>
                                        <p:tgtEl>
                                          <p:spTgt spid="232"/>
                                        </p:tgtEl>
                                      </p:cBhvr>
                                    </p:animEffect>
                                    <p:set>
                                      <p:cBhvr>
                                        <p:cTn id="157" dur="1" fill="hold">
                                          <p:stCondLst>
                                            <p:cond delay="499"/>
                                          </p:stCondLst>
                                        </p:cTn>
                                        <p:tgtEl>
                                          <p:spTgt spid="232"/>
                                        </p:tgtEl>
                                        <p:attrNameLst>
                                          <p:attrName>style.visibility</p:attrName>
                                        </p:attrNameLst>
                                      </p:cBhvr>
                                      <p:to>
                                        <p:strVal val="hidden"/>
                                      </p:to>
                                    </p:set>
                                  </p:childTnLst>
                                </p:cTn>
                              </p:par>
                              <p:par>
                                <p:cTn id="158" presetID="10" presetClass="exit" presetSubtype="0" fill="hold" grpId="2" nodeType="withEffect">
                                  <p:stCondLst>
                                    <p:cond delay="0"/>
                                  </p:stCondLst>
                                  <p:childTnLst>
                                    <p:animEffect transition="out" filter="fade">
                                      <p:cBhvr>
                                        <p:cTn id="159" dur="500"/>
                                        <p:tgtEl>
                                          <p:spTgt spid="87"/>
                                        </p:tgtEl>
                                      </p:cBhvr>
                                    </p:animEffect>
                                    <p:set>
                                      <p:cBhvr>
                                        <p:cTn id="160" dur="1" fill="hold">
                                          <p:stCondLst>
                                            <p:cond delay="499"/>
                                          </p:stCondLst>
                                        </p:cTn>
                                        <p:tgtEl>
                                          <p:spTgt spid="87"/>
                                        </p:tgtEl>
                                        <p:attrNameLst>
                                          <p:attrName>style.visibility</p:attrName>
                                        </p:attrNameLst>
                                      </p:cBhvr>
                                      <p:to>
                                        <p:strVal val="hidden"/>
                                      </p:to>
                                    </p:set>
                                  </p:childTnLst>
                                </p:cTn>
                              </p:par>
                              <p:par>
                                <p:cTn id="161" presetID="10" presetClass="exit" presetSubtype="0" fill="hold" grpId="2" nodeType="withEffect">
                                  <p:stCondLst>
                                    <p:cond delay="0"/>
                                  </p:stCondLst>
                                  <p:childTnLst>
                                    <p:animEffect transition="out" filter="fade">
                                      <p:cBhvr>
                                        <p:cTn id="162" dur="500"/>
                                        <p:tgtEl>
                                          <p:spTgt spid="86"/>
                                        </p:tgtEl>
                                      </p:cBhvr>
                                    </p:animEffect>
                                    <p:set>
                                      <p:cBhvr>
                                        <p:cTn id="163" dur="1" fill="hold">
                                          <p:stCondLst>
                                            <p:cond delay="499"/>
                                          </p:stCondLst>
                                        </p:cTn>
                                        <p:tgtEl>
                                          <p:spTgt spid="86"/>
                                        </p:tgtEl>
                                        <p:attrNameLst>
                                          <p:attrName>style.visibility</p:attrName>
                                        </p:attrNameLst>
                                      </p:cBhvr>
                                      <p:to>
                                        <p:strVal val="hidden"/>
                                      </p:to>
                                    </p:set>
                                  </p:childTnLst>
                                </p:cTn>
                              </p:par>
                              <p:par>
                                <p:cTn id="164" presetID="10" presetClass="exit" presetSubtype="0" fill="hold" grpId="2" nodeType="withEffect">
                                  <p:stCondLst>
                                    <p:cond delay="0"/>
                                  </p:stCondLst>
                                  <p:childTnLst>
                                    <p:animEffect transition="out" filter="fade">
                                      <p:cBhvr>
                                        <p:cTn id="165" dur="500"/>
                                        <p:tgtEl>
                                          <p:spTgt spid="88"/>
                                        </p:tgtEl>
                                      </p:cBhvr>
                                    </p:animEffect>
                                    <p:set>
                                      <p:cBhvr>
                                        <p:cTn id="166" dur="1" fill="hold">
                                          <p:stCondLst>
                                            <p:cond delay="499"/>
                                          </p:stCondLst>
                                        </p:cTn>
                                        <p:tgtEl>
                                          <p:spTgt spid="88"/>
                                        </p:tgtEl>
                                        <p:attrNameLst>
                                          <p:attrName>style.visibility</p:attrName>
                                        </p:attrNameLst>
                                      </p:cBhvr>
                                      <p:to>
                                        <p:strVal val="hidden"/>
                                      </p:to>
                                    </p:set>
                                  </p:childTnLst>
                                </p:cTn>
                              </p:par>
                              <p:par>
                                <p:cTn id="167" presetID="10" presetClass="exit" presetSubtype="0" fill="hold" grpId="1" nodeType="withEffect">
                                  <p:stCondLst>
                                    <p:cond delay="0"/>
                                  </p:stCondLst>
                                  <p:childTnLst>
                                    <p:animEffect transition="out" filter="fade">
                                      <p:cBhvr>
                                        <p:cTn id="168" dur="500"/>
                                        <p:tgtEl>
                                          <p:spTgt spid="89"/>
                                        </p:tgtEl>
                                      </p:cBhvr>
                                    </p:animEffect>
                                    <p:set>
                                      <p:cBhvr>
                                        <p:cTn id="169" dur="1" fill="hold">
                                          <p:stCondLst>
                                            <p:cond delay="499"/>
                                          </p:stCondLst>
                                        </p:cTn>
                                        <p:tgtEl>
                                          <p:spTgt spid="89"/>
                                        </p:tgtEl>
                                        <p:attrNameLst>
                                          <p:attrName>style.visibility</p:attrName>
                                        </p:attrNameLst>
                                      </p:cBhvr>
                                      <p:to>
                                        <p:strVal val="hidden"/>
                                      </p:to>
                                    </p:set>
                                  </p:childTnLst>
                                </p:cTn>
                              </p:par>
                              <p:par>
                                <p:cTn id="170" presetID="10" presetClass="exit" presetSubtype="0" fill="hold" grpId="1" nodeType="withEffect">
                                  <p:stCondLst>
                                    <p:cond delay="0"/>
                                  </p:stCondLst>
                                  <p:childTnLst>
                                    <p:animEffect transition="out" filter="fade">
                                      <p:cBhvr>
                                        <p:cTn id="171" dur="500"/>
                                        <p:tgtEl>
                                          <p:spTgt spid="90"/>
                                        </p:tgtEl>
                                      </p:cBhvr>
                                    </p:animEffect>
                                    <p:set>
                                      <p:cBhvr>
                                        <p:cTn id="172" dur="1" fill="hold">
                                          <p:stCondLst>
                                            <p:cond delay="499"/>
                                          </p:stCondLst>
                                        </p:cTn>
                                        <p:tgtEl>
                                          <p:spTgt spid="90"/>
                                        </p:tgtEl>
                                        <p:attrNameLst>
                                          <p:attrName>style.visibility</p:attrName>
                                        </p:attrNameLst>
                                      </p:cBhvr>
                                      <p:to>
                                        <p:strVal val="hidden"/>
                                      </p:to>
                                    </p:set>
                                  </p:childTnLst>
                                </p:cTn>
                              </p:par>
                              <p:par>
                                <p:cTn id="173" presetID="10" presetClass="exit" presetSubtype="0" fill="hold" grpId="1" nodeType="withEffect">
                                  <p:stCondLst>
                                    <p:cond delay="0"/>
                                  </p:stCondLst>
                                  <p:childTnLst>
                                    <p:animEffect transition="out" filter="fade">
                                      <p:cBhvr>
                                        <p:cTn id="174" dur="500"/>
                                        <p:tgtEl>
                                          <p:spTgt spid="91"/>
                                        </p:tgtEl>
                                      </p:cBhvr>
                                    </p:animEffect>
                                    <p:set>
                                      <p:cBhvr>
                                        <p:cTn id="175" dur="1" fill="hold">
                                          <p:stCondLst>
                                            <p:cond delay="499"/>
                                          </p:stCondLst>
                                        </p:cTn>
                                        <p:tgtEl>
                                          <p:spTgt spid="91"/>
                                        </p:tgtEl>
                                        <p:attrNameLst>
                                          <p:attrName>style.visibility</p:attrName>
                                        </p:attrNameLst>
                                      </p:cBhvr>
                                      <p:to>
                                        <p:strVal val="hidden"/>
                                      </p:to>
                                    </p:set>
                                  </p:childTnLst>
                                </p:cTn>
                              </p:par>
                              <p:par>
                                <p:cTn id="176" presetID="10" presetClass="exit" presetSubtype="0" fill="hold" grpId="1" nodeType="withEffect">
                                  <p:stCondLst>
                                    <p:cond delay="0"/>
                                  </p:stCondLst>
                                  <p:childTnLst>
                                    <p:animEffect transition="out" filter="fade">
                                      <p:cBhvr>
                                        <p:cTn id="177" dur="500"/>
                                        <p:tgtEl>
                                          <p:spTgt spid="92"/>
                                        </p:tgtEl>
                                      </p:cBhvr>
                                    </p:animEffect>
                                    <p:set>
                                      <p:cBhvr>
                                        <p:cTn id="178" dur="1" fill="hold">
                                          <p:stCondLst>
                                            <p:cond delay="499"/>
                                          </p:stCondLst>
                                        </p:cTn>
                                        <p:tgtEl>
                                          <p:spTgt spid="92"/>
                                        </p:tgtEl>
                                        <p:attrNameLst>
                                          <p:attrName>style.visibility</p:attrName>
                                        </p:attrNameLst>
                                      </p:cBhvr>
                                      <p:to>
                                        <p:strVal val="hidden"/>
                                      </p:to>
                                    </p:set>
                                  </p:childTnLst>
                                </p:cTn>
                              </p:par>
                              <p:par>
                                <p:cTn id="179" presetID="10" presetClass="exit" presetSubtype="0" fill="hold" grpId="1" nodeType="withEffect">
                                  <p:stCondLst>
                                    <p:cond delay="0"/>
                                  </p:stCondLst>
                                  <p:childTnLst>
                                    <p:animEffect transition="out" filter="fade">
                                      <p:cBhvr>
                                        <p:cTn id="180" dur="500"/>
                                        <p:tgtEl>
                                          <p:spTgt spid="102"/>
                                        </p:tgtEl>
                                      </p:cBhvr>
                                    </p:animEffect>
                                    <p:set>
                                      <p:cBhvr>
                                        <p:cTn id="181" dur="1" fill="hold">
                                          <p:stCondLst>
                                            <p:cond delay="499"/>
                                          </p:stCondLst>
                                        </p:cTn>
                                        <p:tgtEl>
                                          <p:spTgt spid="10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32" grpId="0"/>
      <p:bldP spid="232" grpId="1"/>
      <p:bldP spid="87" grpId="1" animBg="1"/>
      <p:bldP spid="87" grpId="2" animBg="1"/>
      <p:bldP spid="89" grpId="0" animBg="1"/>
      <p:bldP spid="89" grpId="1" animBg="1"/>
      <p:bldP spid="90" grpId="0" animBg="1"/>
      <p:bldP spid="90" grpId="1" animBg="1"/>
      <p:bldP spid="91" grpId="0" animBg="1"/>
      <p:bldP spid="91" grpId="1" animBg="1"/>
      <p:bldP spid="92" grpId="0"/>
      <p:bldP spid="92" grpId="1"/>
      <p:bldP spid="93" grpId="0" animBg="1"/>
      <p:bldP spid="93" grpId="1" animBg="1"/>
      <p:bldP spid="94" grpId="0" animBg="1"/>
      <p:bldP spid="94" grpId="1" animBg="1"/>
      <p:bldP spid="95" grpId="0" animBg="1"/>
      <p:bldP spid="95" grpId="1" animBg="1"/>
      <p:bldP spid="102" grpId="0"/>
      <p:bldP spid="102" grpId="1"/>
      <p:bldP spid="86" grpId="0" animBg="1"/>
      <p:bldP spid="86" grpId="1" animBg="1"/>
      <p:bldP spid="86" grpId="2" animBg="1"/>
      <p:bldP spid="88" grpId="0" animBg="1"/>
      <p:bldP spid="88" grpId="2" animBg="1"/>
      <p:bldP spid="96" grpId="0" animBg="1"/>
      <p:bldP spid="96"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en-US" altLang="zh-TW" dirty="0"/>
              <a:t>Small hardware area overhead</a:t>
            </a:r>
          </a:p>
          <a:p>
            <a:pPr lvl="1"/>
            <a:r>
              <a:rPr lang="en-US" altLang="zh-TW" dirty="0"/>
              <a:t>A tag buffer</a:t>
            </a:r>
          </a:p>
          <a:p>
            <a:pPr lvl="1"/>
            <a:r>
              <a:rPr lang="en-US" altLang="zh-TW" dirty="0"/>
              <a:t>Two multiplexers</a:t>
            </a:r>
          </a:p>
          <a:p>
            <a:endParaRPr lang="en-US" altLang="zh-TW" dirty="0"/>
          </a:p>
          <a:p>
            <a:r>
              <a:rPr lang="en-US" altLang="zh-TW" dirty="0"/>
              <a:t>No timing delay overhead</a:t>
            </a:r>
          </a:p>
          <a:p>
            <a:pPr lvl="1"/>
            <a:r>
              <a:rPr lang="en-US" altLang="zh-TW" dirty="0"/>
              <a:t>Not on the critical path</a:t>
            </a:r>
          </a:p>
          <a:p>
            <a:pPr lvl="2"/>
            <a:r>
              <a:rPr lang="en-US" altLang="zh-TW" dirty="0"/>
              <a:t>One tag access cycle delay</a:t>
            </a:r>
          </a:p>
          <a:p>
            <a:pPr lvl="2"/>
            <a:r>
              <a:rPr lang="en-US" altLang="zh-TW" dirty="0"/>
              <a:t>Paralleled with data fetching from next level memory</a:t>
            </a:r>
          </a:p>
          <a:p>
            <a:endParaRPr lang="zh-TW" altLang="en-US" dirty="0"/>
          </a:p>
        </p:txBody>
      </p:sp>
      <p:sp>
        <p:nvSpPr>
          <p:cNvPr id="3" name="標題 2"/>
          <p:cNvSpPr>
            <a:spLocks noGrp="1"/>
          </p:cNvSpPr>
          <p:nvPr>
            <p:ph type="title"/>
          </p:nvPr>
        </p:nvSpPr>
        <p:spPr/>
        <p:txBody>
          <a:bodyPr/>
          <a:lstStyle/>
          <a:p>
            <a:r>
              <a:rPr lang="en-US" altLang="zh-TW" dirty="0"/>
              <a:t>Overhead Analysis of Tag Copy Operation</a:t>
            </a:r>
            <a:endParaRPr lang="zh-TW" altLang="en-US" dirty="0"/>
          </a:p>
        </p:txBody>
      </p:sp>
      <p:sp>
        <p:nvSpPr>
          <p:cNvPr id="4" name="日期版面配置區 3"/>
          <p:cNvSpPr>
            <a:spLocks noGrp="1"/>
          </p:cNvSpPr>
          <p:nvPr>
            <p:ph type="dt" sz="half" idx="10"/>
          </p:nvPr>
        </p:nvSpPr>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11"/>
          </p:nvPr>
        </p:nvSpPr>
        <p:spPr/>
        <p:txBody>
          <a:bodyPr/>
          <a:lstStyle/>
          <a:p>
            <a:r>
              <a:rPr lang="de-DE"/>
              <a:t>Yen-Hao Chen / National Tsing Hua University</a:t>
            </a:r>
            <a:endParaRPr lang="de-DE" dirty="0"/>
          </a:p>
        </p:txBody>
      </p:sp>
      <p:sp>
        <p:nvSpPr>
          <p:cNvPr id="6" name="投影片編號版面配置區 5"/>
          <p:cNvSpPr>
            <a:spLocks noGrp="1"/>
          </p:cNvSpPr>
          <p:nvPr>
            <p:ph type="sldNum" sz="quarter" idx="12"/>
          </p:nvPr>
        </p:nvSpPr>
        <p:spPr/>
        <p:txBody>
          <a:bodyPr/>
          <a:lstStyle/>
          <a:p>
            <a:fld id="{D1628BF6-67F0-405E-B297-68D77A67C46A}" type="slidenum">
              <a:rPr lang="de-DE" smtClean="0"/>
              <a:pPr/>
              <a:t>16</a:t>
            </a:fld>
            <a:endParaRPr lang="de-DE"/>
          </a:p>
        </p:txBody>
      </p:sp>
    </p:spTree>
    <p:extLst>
      <p:ext uri="{BB962C8B-B14F-4D97-AF65-F5344CB8AC3E}">
        <p14:creationId xmlns:p14="http://schemas.microsoft.com/office/powerpoint/2010/main" val="424924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a:bodyPr>
          <a:lstStyle/>
          <a:p>
            <a:r>
              <a:rPr lang="en-US" altLang="zh-TW" dirty="0"/>
              <a:t>Background &amp; motivation</a:t>
            </a:r>
          </a:p>
          <a:p>
            <a:pPr lvl="1"/>
            <a:r>
              <a:rPr lang="en-US" altLang="zh-TW" dirty="0"/>
              <a:t>Dynamic voltage frequency scaling (DVFS)</a:t>
            </a:r>
          </a:p>
          <a:p>
            <a:pPr lvl="1"/>
            <a:r>
              <a:rPr lang="en-US" altLang="zh-TW" dirty="0"/>
              <a:t>7T/14T SRAM cache [1]</a:t>
            </a:r>
          </a:p>
          <a:p>
            <a:r>
              <a:rPr lang="en-US" altLang="zh-TW" dirty="0"/>
              <a:t>Cache-utilization based voltage frequency scaling mechanism</a:t>
            </a:r>
          </a:p>
          <a:p>
            <a:pPr lvl="1"/>
            <a:r>
              <a:rPr lang="en-US" altLang="zh-TW" dirty="0"/>
              <a:t>Online control scheme</a:t>
            </a:r>
          </a:p>
          <a:p>
            <a:pPr lvl="1"/>
            <a:r>
              <a:rPr lang="en-US" altLang="zh-TW" dirty="0"/>
              <a:t>Tag copy operation</a:t>
            </a:r>
          </a:p>
          <a:p>
            <a:r>
              <a:rPr lang="en-US" altLang="zh-TW" dirty="0"/>
              <a:t>Experimental results</a:t>
            </a:r>
          </a:p>
          <a:p>
            <a:r>
              <a:rPr lang="en-US" altLang="zh-TW" dirty="0"/>
              <a:t>Conclusions</a:t>
            </a:r>
          </a:p>
          <a:p>
            <a:endParaRPr lang="en-US" altLang="zh-TW" dirty="0"/>
          </a:p>
        </p:txBody>
      </p:sp>
      <p:sp>
        <p:nvSpPr>
          <p:cNvPr id="3" name="標題 2"/>
          <p:cNvSpPr>
            <a:spLocks noGrp="1"/>
          </p:cNvSpPr>
          <p:nvPr>
            <p:ph type="title"/>
          </p:nvPr>
        </p:nvSpPr>
        <p:spPr/>
        <p:txBody>
          <a:bodyPr/>
          <a:lstStyle/>
          <a:p>
            <a:r>
              <a:rPr lang="en-US" altLang="zh-TW" dirty="0"/>
              <a:t>Outline</a:t>
            </a:r>
            <a:endParaRPr lang="zh-TW" altLang="en-US" dirty="0"/>
          </a:p>
        </p:txBody>
      </p:sp>
      <p:sp>
        <p:nvSpPr>
          <p:cNvPr id="4" name="日期版面配置區 3"/>
          <p:cNvSpPr>
            <a:spLocks noGrp="1"/>
          </p:cNvSpPr>
          <p:nvPr>
            <p:ph type="dt" sz="half" idx="10"/>
          </p:nvPr>
        </p:nvSpPr>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11"/>
          </p:nvPr>
        </p:nvSpPr>
        <p:spPr/>
        <p:txBody>
          <a:bodyPr/>
          <a:lstStyle/>
          <a:p>
            <a:r>
              <a:rPr lang="de-DE"/>
              <a:t>Yen-Hao Chen / National Tsing Hua University</a:t>
            </a:r>
            <a:endParaRPr lang="de-DE" dirty="0"/>
          </a:p>
        </p:txBody>
      </p:sp>
      <p:sp>
        <p:nvSpPr>
          <p:cNvPr id="6" name="投影片編號版面配置區 5"/>
          <p:cNvSpPr>
            <a:spLocks noGrp="1"/>
          </p:cNvSpPr>
          <p:nvPr>
            <p:ph type="sldNum" sz="quarter" idx="12"/>
          </p:nvPr>
        </p:nvSpPr>
        <p:spPr/>
        <p:txBody>
          <a:bodyPr/>
          <a:lstStyle/>
          <a:p>
            <a:fld id="{D1628BF6-67F0-405E-B297-68D77A67C46A}" type="slidenum">
              <a:rPr lang="de-DE" smtClean="0"/>
              <a:pPr/>
              <a:t>17</a:t>
            </a:fld>
            <a:endParaRPr lang="de-DE"/>
          </a:p>
        </p:txBody>
      </p:sp>
      <p:sp>
        <p:nvSpPr>
          <p:cNvPr id="8" name="矩形 7"/>
          <p:cNvSpPr/>
          <p:nvPr/>
        </p:nvSpPr>
        <p:spPr>
          <a:xfrm>
            <a:off x="457200" y="4725143"/>
            <a:ext cx="7283151" cy="5251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502886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1196752"/>
            <a:ext cx="8229600" cy="5524723"/>
          </a:xfrm>
        </p:spPr>
        <p:txBody>
          <a:bodyPr>
            <a:normAutofit/>
          </a:bodyPr>
          <a:lstStyle/>
          <a:p>
            <a:r>
              <a:rPr lang="en-US" altLang="zh-TW" dirty="0"/>
              <a:t>Reference</a:t>
            </a:r>
          </a:p>
          <a:p>
            <a:pPr lvl="1"/>
            <a:r>
              <a:rPr lang="en-US" altLang="zh-TW" dirty="0"/>
              <a:t>No DVFS with conventional 6T SRAM cache</a:t>
            </a:r>
          </a:p>
          <a:p>
            <a:r>
              <a:rPr lang="en-US" altLang="zh-TW" dirty="0"/>
              <a:t>Online DVFS (0.75V) [16]</a:t>
            </a:r>
          </a:p>
          <a:p>
            <a:pPr lvl="1"/>
            <a:r>
              <a:rPr lang="en-US" altLang="zh-TW" dirty="0"/>
              <a:t>A DVFS mechanism using safe supply voltage</a:t>
            </a:r>
          </a:p>
          <a:p>
            <a:r>
              <a:rPr lang="en-US" altLang="zh-TW" dirty="0"/>
              <a:t>Online DVFS (0.55V)</a:t>
            </a:r>
          </a:p>
          <a:p>
            <a:pPr lvl="1"/>
            <a:r>
              <a:rPr lang="en-US" altLang="zh-TW" dirty="0"/>
              <a:t>The online DVFS using near-threshold voltage</a:t>
            </a:r>
          </a:p>
          <a:p>
            <a:r>
              <a:rPr lang="en-US" altLang="zh-TW" dirty="0"/>
              <a:t>CUB VFS (0.55V)</a:t>
            </a:r>
          </a:p>
          <a:p>
            <a:pPr lvl="1"/>
            <a:r>
              <a:rPr lang="en-US" altLang="zh-TW" dirty="0"/>
              <a:t>The proposed cache-utilization based voltage-frequency scaling mechanism with the 7T/14T SRAM cache using near-threshold voltage</a:t>
            </a:r>
          </a:p>
        </p:txBody>
      </p:sp>
      <p:sp>
        <p:nvSpPr>
          <p:cNvPr id="3" name="標題 2"/>
          <p:cNvSpPr>
            <a:spLocks noGrp="1"/>
          </p:cNvSpPr>
          <p:nvPr>
            <p:ph type="title"/>
          </p:nvPr>
        </p:nvSpPr>
        <p:spPr/>
        <p:txBody>
          <a:bodyPr/>
          <a:lstStyle/>
          <a:p>
            <a:r>
              <a:rPr lang="en-US" altLang="zh-TW" dirty="0"/>
              <a:t>Configurations</a:t>
            </a:r>
            <a:endParaRPr lang="zh-TW" altLang="en-US" dirty="0"/>
          </a:p>
        </p:txBody>
      </p:sp>
      <p:sp>
        <p:nvSpPr>
          <p:cNvPr id="4" name="日期版面配置區 3"/>
          <p:cNvSpPr>
            <a:spLocks noGrp="1"/>
          </p:cNvSpPr>
          <p:nvPr>
            <p:ph type="dt" sz="half" idx="10"/>
          </p:nvPr>
        </p:nvSpPr>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11"/>
          </p:nvPr>
        </p:nvSpPr>
        <p:spPr/>
        <p:txBody>
          <a:bodyPr/>
          <a:lstStyle/>
          <a:p>
            <a:r>
              <a:rPr lang="de-DE"/>
              <a:t>Yen-Hao Chen / National Tsing Hua University</a:t>
            </a:r>
            <a:endParaRPr lang="de-DE" dirty="0"/>
          </a:p>
        </p:txBody>
      </p:sp>
      <p:sp>
        <p:nvSpPr>
          <p:cNvPr id="6" name="投影片編號版面配置區 5"/>
          <p:cNvSpPr>
            <a:spLocks noGrp="1"/>
          </p:cNvSpPr>
          <p:nvPr>
            <p:ph type="sldNum" sz="quarter" idx="12"/>
          </p:nvPr>
        </p:nvSpPr>
        <p:spPr/>
        <p:txBody>
          <a:bodyPr/>
          <a:lstStyle/>
          <a:p>
            <a:fld id="{D1628BF6-67F0-405E-B297-68D77A67C46A}" type="slidenum">
              <a:rPr lang="de-DE" smtClean="0"/>
              <a:pPr/>
              <a:t>18</a:t>
            </a:fld>
            <a:endParaRPr lang="de-DE"/>
          </a:p>
        </p:txBody>
      </p:sp>
    </p:spTree>
    <p:extLst>
      <p:ext uri="{BB962C8B-B14F-4D97-AF65-F5344CB8AC3E}">
        <p14:creationId xmlns:p14="http://schemas.microsoft.com/office/powerpoint/2010/main" val="876480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a:bodyPr>
          <a:lstStyle/>
          <a:p>
            <a:r>
              <a:rPr lang="en-US" altLang="zh-TW" dirty="0"/>
              <a:t>Background &amp; motivation</a:t>
            </a:r>
          </a:p>
          <a:p>
            <a:pPr lvl="1"/>
            <a:r>
              <a:rPr lang="en-US" altLang="zh-TW" dirty="0"/>
              <a:t>Dynamic voltage frequency scaling (DVFS)</a:t>
            </a:r>
          </a:p>
          <a:p>
            <a:pPr lvl="1"/>
            <a:r>
              <a:rPr lang="en-US" altLang="zh-TW" dirty="0"/>
              <a:t>7T/14T SRAM cache [1]</a:t>
            </a:r>
          </a:p>
          <a:p>
            <a:r>
              <a:rPr lang="en-US" altLang="zh-TW" dirty="0"/>
              <a:t>Cache-utilization based voltage frequency scaling mechanism</a:t>
            </a:r>
          </a:p>
          <a:p>
            <a:pPr lvl="1"/>
            <a:r>
              <a:rPr lang="en-US" altLang="zh-TW" dirty="0"/>
              <a:t>Online control scheme</a:t>
            </a:r>
          </a:p>
          <a:p>
            <a:pPr lvl="1"/>
            <a:r>
              <a:rPr lang="en-US" altLang="zh-TW" dirty="0"/>
              <a:t>Tag copy operation</a:t>
            </a:r>
          </a:p>
          <a:p>
            <a:r>
              <a:rPr lang="en-US" altLang="zh-TW" dirty="0"/>
              <a:t>Experimental results</a:t>
            </a:r>
          </a:p>
          <a:p>
            <a:r>
              <a:rPr lang="en-US" altLang="zh-TW" dirty="0"/>
              <a:t>Conclusions</a:t>
            </a:r>
          </a:p>
          <a:p>
            <a:endParaRPr lang="en-US" altLang="zh-TW" dirty="0"/>
          </a:p>
        </p:txBody>
      </p:sp>
      <p:sp>
        <p:nvSpPr>
          <p:cNvPr id="3" name="標題 2"/>
          <p:cNvSpPr>
            <a:spLocks noGrp="1"/>
          </p:cNvSpPr>
          <p:nvPr>
            <p:ph type="title"/>
          </p:nvPr>
        </p:nvSpPr>
        <p:spPr/>
        <p:txBody>
          <a:bodyPr/>
          <a:lstStyle/>
          <a:p>
            <a:r>
              <a:rPr lang="en-US" altLang="zh-TW" dirty="0"/>
              <a:t>Outline</a:t>
            </a:r>
            <a:endParaRPr lang="zh-TW" altLang="en-US" dirty="0"/>
          </a:p>
        </p:txBody>
      </p:sp>
      <p:sp>
        <p:nvSpPr>
          <p:cNvPr id="4" name="日期版面配置區 3"/>
          <p:cNvSpPr>
            <a:spLocks noGrp="1"/>
          </p:cNvSpPr>
          <p:nvPr>
            <p:ph type="dt" sz="half" idx="10"/>
          </p:nvPr>
        </p:nvSpPr>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11"/>
          </p:nvPr>
        </p:nvSpPr>
        <p:spPr/>
        <p:txBody>
          <a:bodyPr/>
          <a:lstStyle/>
          <a:p>
            <a:r>
              <a:rPr lang="de-DE"/>
              <a:t>Yen-Hao Chen / National Tsing Hua University</a:t>
            </a:r>
            <a:endParaRPr lang="de-DE" dirty="0"/>
          </a:p>
        </p:txBody>
      </p:sp>
      <p:sp>
        <p:nvSpPr>
          <p:cNvPr id="6" name="投影片編號版面配置區 5"/>
          <p:cNvSpPr>
            <a:spLocks noGrp="1"/>
          </p:cNvSpPr>
          <p:nvPr>
            <p:ph type="sldNum" sz="quarter" idx="12"/>
          </p:nvPr>
        </p:nvSpPr>
        <p:spPr/>
        <p:txBody>
          <a:bodyPr/>
          <a:lstStyle/>
          <a:p>
            <a:fld id="{D1628BF6-67F0-405E-B297-68D77A67C46A}" type="slidenum">
              <a:rPr lang="de-DE" smtClean="0"/>
              <a:pPr/>
              <a:t>1</a:t>
            </a:fld>
            <a:endParaRPr lang="de-DE"/>
          </a:p>
        </p:txBody>
      </p:sp>
      <p:sp>
        <p:nvSpPr>
          <p:cNvPr id="7" name="矩形 6"/>
          <p:cNvSpPr/>
          <p:nvPr/>
        </p:nvSpPr>
        <p:spPr>
          <a:xfrm>
            <a:off x="457200" y="1196753"/>
            <a:ext cx="7283151" cy="158417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4118217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en-US" altLang="zh-TW" dirty="0"/>
              <a:t>CUB VFS can guarantee reliable operations </a:t>
            </a:r>
          </a:p>
          <a:p>
            <a:pPr lvl="1"/>
            <a:r>
              <a:rPr lang="en-US" altLang="zh-TW" dirty="0"/>
              <a:t>When using the near-threshold supply voltage</a:t>
            </a:r>
            <a:endParaRPr lang="zh-TW" altLang="en-US" dirty="0"/>
          </a:p>
        </p:txBody>
      </p:sp>
      <p:sp>
        <p:nvSpPr>
          <p:cNvPr id="3" name="標題 2"/>
          <p:cNvSpPr>
            <a:spLocks noGrp="1"/>
          </p:cNvSpPr>
          <p:nvPr>
            <p:ph type="title"/>
          </p:nvPr>
        </p:nvSpPr>
        <p:spPr/>
        <p:txBody>
          <a:bodyPr/>
          <a:lstStyle/>
          <a:p>
            <a:r>
              <a:rPr lang="en-US" altLang="zh-TW" dirty="0"/>
              <a:t>The Reliability Comparisons</a:t>
            </a:r>
            <a:endParaRPr lang="zh-TW" altLang="en-US" dirty="0"/>
          </a:p>
        </p:txBody>
      </p:sp>
      <p:sp>
        <p:nvSpPr>
          <p:cNvPr id="4" name="日期版面配置區 3"/>
          <p:cNvSpPr>
            <a:spLocks noGrp="1"/>
          </p:cNvSpPr>
          <p:nvPr>
            <p:ph type="dt" sz="half" idx="10"/>
          </p:nvPr>
        </p:nvSpPr>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11"/>
          </p:nvPr>
        </p:nvSpPr>
        <p:spPr/>
        <p:txBody>
          <a:bodyPr/>
          <a:lstStyle/>
          <a:p>
            <a:r>
              <a:rPr lang="de-DE"/>
              <a:t>Yen-Hao Chen / National Tsing Hua University</a:t>
            </a:r>
            <a:endParaRPr lang="de-DE" dirty="0"/>
          </a:p>
        </p:txBody>
      </p:sp>
      <p:sp>
        <p:nvSpPr>
          <p:cNvPr id="6" name="投影片編號版面配置區 5"/>
          <p:cNvSpPr>
            <a:spLocks noGrp="1"/>
          </p:cNvSpPr>
          <p:nvPr>
            <p:ph type="sldNum" sz="quarter" idx="12"/>
          </p:nvPr>
        </p:nvSpPr>
        <p:spPr/>
        <p:txBody>
          <a:bodyPr/>
          <a:lstStyle/>
          <a:p>
            <a:fld id="{D1628BF6-67F0-405E-B297-68D77A67C46A}" type="slidenum">
              <a:rPr lang="de-DE" smtClean="0"/>
              <a:pPr/>
              <a:t>19</a:t>
            </a:fld>
            <a:endParaRPr lang="de-DE"/>
          </a:p>
        </p:txBody>
      </p:sp>
      <p:graphicFrame>
        <p:nvGraphicFramePr>
          <p:cNvPr id="13" name="圖表 12"/>
          <p:cNvGraphicFramePr>
            <a:graphicFrameLocks/>
          </p:cNvGraphicFramePr>
          <p:nvPr>
            <p:extLst>
              <p:ext uri="{D42A27DB-BD31-4B8C-83A1-F6EECF244321}">
                <p14:modId xmlns:p14="http://schemas.microsoft.com/office/powerpoint/2010/main" val="2045921373"/>
              </p:ext>
            </p:extLst>
          </p:nvPr>
        </p:nvGraphicFramePr>
        <p:xfrm>
          <a:off x="827584" y="2159962"/>
          <a:ext cx="7344816" cy="4406890"/>
        </p:xfrm>
        <a:graphic>
          <a:graphicData uri="http://schemas.openxmlformats.org/drawingml/2006/chart">
            <c:chart xmlns:c="http://schemas.openxmlformats.org/drawingml/2006/chart" xmlns:r="http://schemas.openxmlformats.org/officeDocument/2006/relationships" r:id="rId3"/>
          </a:graphicData>
        </a:graphic>
      </p:graphicFrame>
      <p:cxnSp>
        <p:nvCxnSpPr>
          <p:cNvPr id="8" name="直線接點 7"/>
          <p:cNvCxnSpPr/>
          <p:nvPr/>
        </p:nvCxnSpPr>
        <p:spPr>
          <a:xfrm>
            <a:off x="1724669" y="4779293"/>
            <a:ext cx="7193280"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11" name="文字方塊 10"/>
          <p:cNvSpPr txBox="1"/>
          <p:nvPr/>
        </p:nvSpPr>
        <p:spPr>
          <a:xfrm>
            <a:off x="7828794" y="4800835"/>
            <a:ext cx="1355628" cy="369332"/>
          </a:xfrm>
          <a:prstGeom prst="rect">
            <a:avLst/>
          </a:prstGeom>
          <a:noFill/>
        </p:spPr>
        <p:txBody>
          <a:bodyPr wrap="none" rtlCol="0">
            <a:spAutoFit/>
          </a:bodyPr>
          <a:lstStyle/>
          <a:p>
            <a:r>
              <a:rPr lang="en-US" altLang="zh-TW" dirty="0"/>
              <a:t>Reliable [21]</a:t>
            </a:r>
            <a:endParaRPr lang="zh-TW" altLang="en-US" dirty="0"/>
          </a:p>
        </p:txBody>
      </p:sp>
      <p:sp>
        <p:nvSpPr>
          <p:cNvPr id="12" name="文字方塊 11"/>
          <p:cNvSpPr txBox="1"/>
          <p:nvPr/>
        </p:nvSpPr>
        <p:spPr>
          <a:xfrm>
            <a:off x="7894806" y="4363407"/>
            <a:ext cx="1223605" cy="369332"/>
          </a:xfrm>
          <a:prstGeom prst="rect">
            <a:avLst/>
          </a:prstGeom>
          <a:noFill/>
        </p:spPr>
        <p:txBody>
          <a:bodyPr wrap="none" rtlCol="0">
            <a:spAutoFit/>
          </a:bodyPr>
          <a:lstStyle/>
          <a:p>
            <a:r>
              <a:rPr lang="en-US" altLang="zh-TW" dirty="0"/>
              <a:t>Un-reliable</a:t>
            </a:r>
            <a:endParaRPr lang="zh-TW" altLang="en-US" dirty="0"/>
          </a:p>
        </p:txBody>
      </p:sp>
    </p:spTree>
    <p:extLst>
      <p:ext uri="{BB962C8B-B14F-4D97-AF65-F5344CB8AC3E}">
        <p14:creationId xmlns:p14="http://schemas.microsoft.com/office/powerpoint/2010/main" val="33788995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群組 31"/>
          <p:cNvGrpSpPr/>
          <p:nvPr/>
        </p:nvGrpSpPr>
        <p:grpSpPr>
          <a:xfrm>
            <a:off x="2627784" y="3032103"/>
            <a:ext cx="4529075" cy="857048"/>
            <a:chOff x="2627784" y="3023050"/>
            <a:chExt cx="4529075" cy="857048"/>
          </a:xfrm>
        </p:grpSpPr>
        <p:cxnSp>
          <p:nvCxnSpPr>
            <p:cNvPr id="8" name="直線接點 7"/>
            <p:cNvCxnSpPr/>
            <p:nvPr/>
          </p:nvCxnSpPr>
          <p:spPr>
            <a:xfrm>
              <a:off x="2627784" y="3880098"/>
              <a:ext cx="4437753"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14" name="直線接點 13"/>
            <p:cNvCxnSpPr/>
            <p:nvPr/>
          </p:nvCxnSpPr>
          <p:spPr>
            <a:xfrm>
              <a:off x="6215974" y="3023050"/>
              <a:ext cx="940885"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24" name="直線單箭頭接點 23"/>
            <p:cNvCxnSpPr/>
            <p:nvPr/>
          </p:nvCxnSpPr>
          <p:spPr>
            <a:xfrm>
              <a:off x="7065537" y="3023050"/>
              <a:ext cx="0" cy="857048"/>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文字方塊 8"/>
            <p:cNvSpPr txBox="1"/>
            <p:nvPr/>
          </p:nvSpPr>
          <p:spPr>
            <a:xfrm>
              <a:off x="6497168" y="3317557"/>
              <a:ext cx="641522" cy="369332"/>
            </a:xfrm>
            <a:prstGeom prst="rect">
              <a:avLst/>
            </a:prstGeom>
            <a:noFill/>
          </p:spPr>
          <p:txBody>
            <a:bodyPr wrap="none" rtlCol="0">
              <a:spAutoFit/>
            </a:bodyPr>
            <a:lstStyle/>
            <a:p>
              <a:r>
                <a:rPr lang="en-US" altLang="zh-TW" dirty="0"/>
                <a:t>2.6%</a:t>
              </a:r>
              <a:endParaRPr lang="zh-TW" altLang="en-US" dirty="0"/>
            </a:p>
          </p:txBody>
        </p:sp>
      </p:grpSp>
      <p:graphicFrame>
        <p:nvGraphicFramePr>
          <p:cNvPr id="21" name="圖表 20"/>
          <p:cNvGraphicFramePr>
            <a:graphicFrameLocks/>
          </p:cNvGraphicFramePr>
          <p:nvPr>
            <p:extLst>
              <p:ext uri="{D42A27DB-BD31-4B8C-83A1-F6EECF244321}">
                <p14:modId xmlns:p14="http://schemas.microsoft.com/office/powerpoint/2010/main" val="2325054259"/>
              </p:ext>
            </p:extLst>
          </p:nvPr>
        </p:nvGraphicFramePr>
        <p:xfrm>
          <a:off x="899592" y="2128498"/>
          <a:ext cx="7344816" cy="4406890"/>
        </p:xfrm>
        <a:graphic>
          <a:graphicData uri="http://schemas.openxmlformats.org/drawingml/2006/chart">
            <c:chart xmlns:c="http://schemas.openxmlformats.org/drawingml/2006/chart" xmlns:r="http://schemas.openxmlformats.org/officeDocument/2006/relationships" r:id="rId3"/>
          </a:graphicData>
        </a:graphic>
      </p:graphicFrame>
      <p:sp>
        <p:nvSpPr>
          <p:cNvPr id="2" name="內容版面配置區 1"/>
          <p:cNvSpPr>
            <a:spLocks noGrp="1"/>
          </p:cNvSpPr>
          <p:nvPr>
            <p:ph idx="1"/>
          </p:nvPr>
        </p:nvSpPr>
        <p:spPr/>
        <p:txBody>
          <a:bodyPr/>
          <a:lstStyle/>
          <a:p>
            <a:r>
              <a:rPr lang="en-US" altLang="zh-TW" dirty="0"/>
              <a:t>CUB VFS incurs no performance/energy overheads</a:t>
            </a:r>
          </a:p>
          <a:p>
            <a:pPr lvl="1"/>
            <a:r>
              <a:rPr lang="en-US" altLang="zh-TW" dirty="0"/>
              <a:t>Even slightly better</a:t>
            </a:r>
          </a:p>
        </p:txBody>
      </p:sp>
      <p:sp>
        <p:nvSpPr>
          <p:cNvPr id="3" name="標題 2"/>
          <p:cNvSpPr>
            <a:spLocks noGrp="1"/>
          </p:cNvSpPr>
          <p:nvPr>
            <p:ph type="title"/>
          </p:nvPr>
        </p:nvSpPr>
        <p:spPr/>
        <p:txBody>
          <a:bodyPr/>
          <a:lstStyle/>
          <a:p>
            <a:r>
              <a:rPr lang="en-US" altLang="zh-TW" dirty="0"/>
              <a:t>The Performance and Energy Overheads</a:t>
            </a:r>
            <a:endParaRPr lang="zh-TW" altLang="en-US" dirty="0"/>
          </a:p>
        </p:txBody>
      </p:sp>
      <p:sp>
        <p:nvSpPr>
          <p:cNvPr id="4" name="日期版面配置區 3"/>
          <p:cNvSpPr>
            <a:spLocks noGrp="1"/>
          </p:cNvSpPr>
          <p:nvPr>
            <p:ph type="dt" sz="half" idx="10"/>
          </p:nvPr>
        </p:nvSpPr>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11"/>
          </p:nvPr>
        </p:nvSpPr>
        <p:spPr/>
        <p:txBody>
          <a:bodyPr/>
          <a:lstStyle/>
          <a:p>
            <a:r>
              <a:rPr lang="de-DE"/>
              <a:t>Yen-Hao Chen / National Tsing Hua University</a:t>
            </a:r>
            <a:endParaRPr lang="de-DE" dirty="0"/>
          </a:p>
        </p:txBody>
      </p:sp>
      <p:sp>
        <p:nvSpPr>
          <p:cNvPr id="6" name="投影片編號版面配置區 5"/>
          <p:cNvSpPr>
            <a:spLocks noGrp="1"/>
          </p:cNvSpPr>
          <p:nvPr>
            <p:ph type="sldNum" sz="quarter" idx="12"/>
          </p:nvPr>
        </p:nvSpPr>
        <p:spPr/>
        <p:txBody>
          <a:bodyPr/>
          <a:lstStyle/>
          <a:p>
            <a:fld id="{D1628BF6-67F0-405E-B297-68D77A67C46A}" type="slidenum">
              <a:rPr lang="de-DE" smtClean="0"/>
              <a:pPr/>
              <a:t>20</a:t>
            </a:fld>
            <a:endParaRPr lang="de-DE"/>
          </a:p>
        </p:txBody>
      </p:sp>
      <p:grpSp>
        <p:nvGrpSpPr>
          <p:cNvPr id="31" name="群組 30"/>
          <p:cNvGrpSpPr/>
          <p:nvPr/>
        </p:nvGrpSpPr>
        <p:grpSpPr>
          <a:xfrm>
            <a:off x="3829082" y="3297372"/>
            <a:ext cx="2549558" cy="369332"/>
            <a:chOff x="3842426" y="3306425"/>
            <a:chExt cx="2549558" cy="369332"/>
          </a:xfrm>
        </p:grpSpPr>
        <p:cxnSp>
          <p:nvCxnSpPr>
            <p:cNvPr id="17" name="直線接點 16"/>
            <p:cNvCxnSpPr/>
            <p:nvPr/>
          </p:nvCxnSpPr>
          <p:spPr>
            <a:xfrm>
              <a:off x="3842426" y="3364533"/>
              <a:ext cx="2541705" cy="0"/>
            </a:xfrm>
            <a:prstGeom prst="line">
              <a:avLst/>
            </a:prstGeom>
            <a:ln w="25400">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11" name="文字方塊 10"/>
            <p:cNvSpPr txBox="1"/>
            <p:nvPr/>
          </p:nvSpPr>
          <p:spPr>
            <a:xfrm>
              <a:off x="5634014" y="3306425"/>
              <a:ext cx="641522" cy="369332"/>
            </a:xfrm>
            <a:prstGeom prst="rect">
              <a:avLst/>
            </a:prstGeom>
            <a:noFill/>
          </p:spPr>
          <p:txBody>
            <a:bodyPr wrap="none" rtlCol="0">
              <a:spAutoFit/>
            </a:bodyPr>
            <a:lstStyle/>
            <a:p>
              <a:r>
                <a:rPr lang="en-US" altLang="zh-TW" dirty="0"/>
                <a:t>4.5%</a:t>
              </a:r>
              <a:endParaRPr lang="zh-TW" altLang="en-US" dirty="0"/>
            </a:p>
          </p:txBody>
        </p:sp>
        <p:cxnSp>
          <p:nvCxnSpPr>
            <p:cNvPr id="26" name="直線單箭頭接點 25"/>
            <p:cNvCxnSpPr/>
            <p:nvPr/>
          </p:nvCxnSpPr>
          <p:spPr>
            <a:xfrm>
              <a:off x="6391984" y="3371850"/>
              <a:ext cx="0" cy="242955"/>
            </a:xfrm>
            <a:prstGeom prst="straightConnector1">
              <a:avLst/>
            </a:prstGeom>
            <a:ln w="25400">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grpSp>
      <p:grpSp>
        <p:nvGrpSpPr>
          <p:cNvPr id="33" name="群組 32"/>
          <p:cNvGrpSpPr/>
          <p:nvPr/>
        </p:nvGrpSpPr>
        <p:grpSpPr>
          <a:xfrm>
            <a:off x="3822970" y="3032103"/>
            <a:ext cx="3415707" cy="1624925"/>
            <a:chOff x="3822970" y="3023050"/>
            <a:chExt cx="3415707" cy="1624925"/>
          </a:xfrm>
        </p:grpSpPr>
        <p:cxnSp>
          <p:nvCxnSpPr>
            <p:cNvPr id="13" name="直線接點 12"/>
            <p:cNvCxnSpPr/>
            <p:nvPr/>
          </p:nvCxnSpPr>
          <p:spPr>
            <a:xfrm>
              <a:off x="3822970" y="4638247"/>
              <a:ext cx="3287949"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23" name="直線單箭頭接點 22"/>
            <p:cNvCxnSpPr/>
            <p:nvPr/>
          </p:nvCxnSpPr>
          <p:spPr>
            <a:xfrm>
              <a:off x="7156859" y="3023050"/>
              <a:ext cx="0" cy="1624925"/>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文字方塊 9"/>
            <p:cNvSpPr txBox="1"/>
            <p:nvPr/>
          </p:nvSpPr>
          <p:spPr>
            <a:xfrm>
              <a:off x="6597155" y="3995772"/>
              <a:ext cx="641522" cy="369332"/>
            </a:xfrm>
            <a:prstGeom prst="rect">
              <a:avLst/>
            </a:prstGeom>
            <a:noFill/>
          </p:spPr>
          <p:txBody>
            <a:bodyPr wrap="none" rtlCol="0">
              <a:spAutoFit/>
            </a:bodyPr>
            <a:lstStyle/>
            <a:p>
              <a:r>
                <a:rPr lang="en-US" altLang="zh-TW" dirty="0"/>
                <a:t>5.1%</a:t>
              </a:r>
              <a:endParaRPr lang="zh-TW" altLang="en-US" dirty="0"/>
            </a:p>
          </p:txBody>
        </p:sp>
      </p:grpSp>
    </p:spTree>
    <p:extLst>
      <p:ext uri="{BB962C8B-B14F-4D97-AF65-F5344CB8AC3E}">
        <p14:creationId xmlns:p14="http://schemas.microsoft.com/office/powerpoint/2010/main" val="1902488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wipe(left)">
                                      <p:cBhvr>
                                        <p:cTn id="12" dur="500"/>
                                        <p:tgtEl>
                                          <p:spTgt spid="3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wipe(left)">
                                      <p:cBhvr>
                                        <p:cTn id="1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a:bodyPr>
          <a:lstStyle/>
          <a:p>
            <a:r>
              <a:rPr lang="en-US" altLang="zh-TW" dirty="0"/>
              <a:t>Background &amp; motivation</a:t>
            </a:r>
          </a:p>
          <a:p>
            <a:pPr lvl="1"/>
            <a:r>
              <a:rPr lang="en-US" altLang="zh-TW" dirty="0"/>
              <a:t>Dynamic voltage frequency scaling (DVFS)</a:t>
            </a:r>
          </a:p>
          <a:p>
            <a:pPr lvl="1"/>
            <a:r>
              <a:rPr lang="en-US" altLang="zh-TW" dirty="0"/>
              <a:t>7T/14T SRAM cache [1]</a:t>
            </a:r>
          </a:p>
          <a:p>
            <a:r>
              <a:rPr lang="en-US" altLang="zh-TW" dirty="0"/>
              <a:t>Cache-utilization based voltage frequency scaling mechanism</a:t>
            </a:r>
          </a:p>
          <a:p>
            <a:pPr lvl="1"/>
            <a:r>
              <a:rPr lang="en-US" altLang="zh-TW" dirty="0"/>
              <a:t>Online control scheme</a:t>
            </a:r>
          </a:p>
          <a:p>
            <a:pPr lvl="1"/>
            <a:r>
              <a:rPr lang="en-US" altLang="zh-TW" dirty="0"/>
              <a:t>Tag copy operation</a:t>
            </a:r>
          </a:p>
          <a:p>
            <a:r>
              <a:rPr lang="en-US" altLang="zh-TW" dirty="0"/>
              <a:t>Experimental results</a:t>
            </a:r>
          </a:p>
          <a:p>
            <a:r>
              <a:rPr lang="en-US" altLang="zh-TW" dirty="0"/>
              <a:t>Conclusions</a:t>
            </a:r>
          </a:p>
          <a:p>
            <a:endParaRPr lang="en-US" altLang="zh-TW" dirty="0"/>
          </a:p>
        </p:txBody>
      </p:sp>
      <p:sp>
        <p:nvSpPr>
          <p:cNvPr id="3" name="標題 2"/>
          <p:cNvSpPr>
            <a:spLocks noGrp="1"/>
          </p:cNvSpPr>
          <p:nvPr>
            <p:ph type="title"/>
          </p:nvPr>
        </p:nvSpPr>
        <p:spPr/>
        <p:txBody>
          <a:bodyPr/>
          <a:lstStyle/>
          <a:p>
            <a:r>
              <a:rPr lang="en-US" altLang="zh-TW" dirty="0"/>
              <a:t>Outline</a:t>
            </a:r>
            <a:endParaRPr lang="zh-TW" altLang="en-US" dirty="0"/>
          </a:p>
        </p:txBody>
      </p:sp>
      <p:sp>
        <p:nvSpPr>
          <p:cNvPr id="4" name="日期版面配置區 3"/>
          <p:cNvSpPr>
            <a:spLocks noGrp="1"/>
          </p:cNvSpPr>
          <p:nvPr>
            <p:ph type="dt" sz="half" idx="10"/>
          </p:nvPr>
        </p:nvSpPr>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11"/>
          </p:nvPr>
        </p:nvSpPr>
        <p:spPr/>
        <p:txBody>
          <a:bodyPr/>
          <a:lstStyle/>
          <a:p>
            <a:r>
              <a:rPr lang="de-DE"/>
              <a:t>Yen-Hao Chen / National Tsing Hua University</a:t>
            </a:r>
            <a:endParaRPr lang="de-DE" dirty="0"/>
          </a:p>
        </p:txBody>
      </p:sp>
      <p:sp>
        <p:nvSpPr>
          <p:cNvPr id="6" name="投影片編號版面配置區 5"/>
          <p:cNvSpPr>
            <a:spLocks noGrp="1"/>
          </p:cNvSpPr>
          <p:nvPr>
            <p:ph type="sldNum" sz="quarter" idx="12"/>
          </p:nvPr>
        </p:nvSpPr>
        <p:spPr/>
        <p:txBody>
          <a:bodyPr/>
          <a:lstStyle/>
          <a:p>
            <a:fld id="{D1628BF6-67F0-405E-B297-68D77A67C46A}" type="slidenum">
              <a:rPr lang="de-DE" smtClean="0"/>
              <a:pPr/>
              <a:t>21</a:t>
            </a:fld>
            <a:endParaRPr lang="de-DE"/>
          </a:p>
        </p:txBody>
      </p:sp>
      <p:sp>
        <p:nvSpPr>
          <p:cNvPr id="8" name="矩形 7"/>
          <p:cNvSpPr/>
          <p:nvPr/>
        </p:nvSpPr>
        <p:spPr>
          <a:xfrm>
            <a:off x="457200" y="5229200"/>
            <a:ext cx="7283151" cy="50405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89328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en-US" altLang="zh-TW" dirty="0"/>
              <a:t>A cache utilization-based dynamic voltage frequency scaling mechanism for reliability enhancements is proposed</a:t>
            </a:r>
          </a:p>
          <a:p>
            <a:pPr lvl="1"/>
            <a:r>
              <a:rPr lang="en-US" altLang="zh-TW" dirty="0"/>
              <a:t>Adopt reconfigurable 7T/14T SRAM cache</a:t>
            </a:r>
          </a:p>
          <a:p>
            <a:pPr lvl="1"/>
            <a:r>
              <a:rPr lang="en-US" altLang="zh-TW" dirty="0"/>
              <a:t>Greatly reduce the bit-error probability</a:t>
            </a:r>
          </a:p>
          <a:p>
            <a:pPr lvl="1"/>
            <a:r>
              <a:rPr lang="en-US" altLang="zh-TW" dirty="0"/>
              <a:t>Effectively control operations in a reliable state</a:t>
            </a:r>
          </a:p>
          <a:p>
            <a:pPr lvl="1"/>
            <a:r>
              <a:rPr lang="en-US" altLang="zh-TW" dirty="0"/>
              <a:t>Pay no performance or energy penalties</a:t>
            </a:r>
            <a:endParaRPr lang="zh-TW" altLang="en-US" dirty="0"/>
          </a:p>
        </p:txBody>
      </p:sp>
      <p:sp>
        <p:nvSpPr>
          <p:cNvPr id="3" name="標題 2"/>
          <p:cNvSpPr>
            <a:spLocks noGrp="1"/>
          </p:cNvSpPr>
          <p:nvPr>
            <p:ph type="title"/>
          </p:nvPr>
        </p:nvSpPr>
        <p:spPr/>
        <p:txBody>
          <a:bodyPr/>
          <a:lstStyle/>
          <a:p>
            <a:r>
              <a:rPr lang="en-US" altLang="zh-TW" dirty="0"/>
              <a:t>Conclusions</a:t>
            </a:r>
            <a:endParaRPr lang="zh-TW" altLang="en-US" dirty="0"/>
          </a:p>
        </p:txBody>
      </p:sp>
      <p:sp>
        <p:nvSpPr>
          <p:cNvPr id="4" name="日期版面配置區 3"/>
          <p:cNvSpPr>
            <a:spLocks noGrp="1"/>
          </p:cNvSpPr>
          <p:nvPr>
            <p:ph type="dt" sz="half" idx="10"/>
          </p:nvPr>
        </p:nvSpPr>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11"/>
          </p:nvPr>
        </p:nvSpPr>
        <p:spPr/>
        <p:txBody>
          <a:bodyPr/>
          <a:lstStyle/>
          <a:p>
            <a:r>
              <a:rPr lang="de-DE"/>
              <a:t>Yen-Hao Chen / National Tsing Hua University</a:t>
            </a:r>
            <a:endParaRPr lang="de-DE" dirty="0"/>
          </a:p>
        </p:txBody>
      </p:sp>
      <p:sp>
        <p:nvSpPr>
          <p:cNvPr id="6" name="投影片編號版面配置區 5"/>
          <p:cNvSpPr>
            <a:spLocks noGrp="1"/>
          </p:cNvSpPr>
          <p:nvPr>
            <p:ph type="sldNum" sz="quarter" idx="12"/>
          </p:nvPr>
        </p:nvSpPr>
        <p:spPr/>
        <p:txBody>
          <a:bodyPr/>
          <a:lstStyle/>
          <a:p>
            <a:fld id="{D1628BF6-67F0-405E-B297-68D77A67C46A}" type="slidenum">
              <a:rPr lang="de-DE" smtClean="0"/>
              <a:pPr/>
              <a:t>22</a:t>
            </a:fld>
            <a:endParaRPr lang="de-DE"/>
          </a:p>
        </p:txBody>
      </p:sp>
    </p:spTree>
    <p:extLst>
      <p:ext uri="{BB962C8B-B14F-4D97-AF65-F5344CB8AC3E}">
        <p14:creationId xmlns:p14="http://schemas.microsoft.com/office/powerpoint/2010/main" val="9375289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版面配置區 6"/>
          <p:cNvSpPr>
            <a:spLocks noGrp="1"/>
          </p:cNvSpPr>
          <p:nvPr>
            <p:ph type="body" sz="quarter" idx="10"/>
          </p:nvPr>
        </p:nvSpPr>
        <p:spPr/>
        <p:txBody>
          <a:bodyPr/>
          <a:lstStyle/>
          <a:p>
            <a:r>
              <a:rPr lang="en-US" altLang="zh-TW" dirty="0"/>
              <a:t>Thank you for listening</a:t>
            </a:r>
            <a:endParaRPr lang="zh-TW" altLang="en-US" dirty="0"/>
          </a:p>
        </p:txBody>
      </p:sp>
      <p:sp>
        <p:nvSpPr>
          <p:cNvPr id="8" name="文字版面配置區 7"/>
          <p:cNvSpPr>
            <a:spLocks noGrp="1"/>
          </p:cNvSpPr>
          <p:nvPr>
            <p:ph type="body" sz="quarter" idx="11"/>
          </p:nvPr>
        </p:nvSpPr>
        <p:spPr/>
        <p:txBody>
          <a:bodyPr/>
          <a:lstStyle/>
          <a:p>
            <a:endParaRPr lang="zh-TW" altLang="en-US"/>
          </a:p>
        </p:txBody>
      </p:sp>
      <p:sp>
        <p:nvSpPr>
          <p:cNvPr id="9" name="文字版面配置區 8"/>
          <p:cNvSpPr>
            <a:spLocks noGrp="1"/>
          </p:cNvSpPr>
          <p:nvPr>
            <p:ph type="body" sz="quarter" idx="12"/>
          </p:nvPr>
        </p:nvSpPr>
        <p:spPr/>
        <p:txBody>
          <a:bodyPr/>
          <a:lstStyle/>
          <a:p>
            <a:endParaRPr lang="zh-TW" altLang="en-US"/>
          </a:p>
        </p:txBody>
      </p:sp>
      <p:sp>
        <p:nvSpPr>
          <p:cNvPr id="4" name="日期版面配置區 3"/>
          <p:cNvSpPr>
            <a:spLocks noGrp="1"/>
          </p:cNvSpPr>
          <p:nvPr>
            <p:ph type="dt" sz="half" idx="4294967295"/>
          </p:nvPr>
        </p:nvSpPr>
        <p:spPr>
          <a:xfrm>
            <a:off x="0" y="6356350"/>
            <a:ext cx="1090613" cy="365125"/>
          </a:xfrm>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4294967295"/>
          </p:nvPr>
        </p:nvSpPr>
        <p:spPr>
          <a:xfrm>
            <a:off x="0" y="6356350"/>
            <a:ext cx="5759450" cy="365125"/>
          </a:xfrm>
        </p:spPr>
        <p:txBody>
          <a:bodyPr/>
          <a:lstStyle/>
          <a:p>
            <a:r>
              <a:rPr lang="de-DE"/>
              <a:t>Yen-Hao Chen / National Tsing Hua University</a:t>
            </a:r>
            <a:endParaRPr lang="de-DE" dirty="0"/>
          </a:p>
        </p:txBody>
      </p:sp>
      <p:sp>
        <p:nvSpPr>
          <p:cNvPr id="6" name="投影片編號版面配置區 5"/>
          <p:cNvSpPr>
            <a:spLocks noGrp="1"/>
          </p:cNvSpPr>
          <p:nvPr>
            <p:ph type="sldNum" sz="quarter" idx="4294967295"/>
          </p:nvPr>
        </p:nvSpPr>
        <p:spPr>
          <a:xfrm>
            <a:off x="8053388" y="6356350"/>
            <a:ext cx="1090612" cy="365125"/>
          </a:xfrm>
        </p:spPr>
        <p:txBody>
          <a:bodyPr/>
          <a:lstStyle/>
          <a:p>
            <a:fld id="{D1628BF6-67F0-405E-B297-68D77A67C46A}" type="slidenum">
              <a:rPr lang="de-DE" smtClean="0"/>
              <a:pPr/>
              <a:t>23</a:t>
            </a:fld>
            <a:endParaRPr lang="de-DE"/>
          </a:p>
        </p:txBody>
      </p:sp>
    </p:spTree>
    <p:extLst>
      <p:ext uri="{BB962C8B-B14F-4D97-AF65-F5344CB8AC3E}">
        <p14:creationId xmlns:p14="http://schemas.microsoft.com/office/powerpoint/2010/main" val="35751160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版面配置區 6"/>
          <p:cNvSpPr>
            <a:spLocks noGrp="1"/>
          </p:cNvSpPr>
          <p:nvPr>
            <p:ph type="body" sz="quarter" idx="10"/>
          </p:nvPr>
        </p:nvSpPr>
        <p:spPr/>
        <p:txBody>
          <a:bodyPr/>
          <a:lstStyle/>
          <a:p>
            <a:r>
              <a:rPr lang="en-US" altLang="zh-TW" dirty="0"/>
              <a:t>Backup Slides</a:t>
            </a:r>
            <a:endParaRPr lang="zh-TW" altLang="en-US" dirty="0"/>
          </a:p>
        </p:txBody>
      </p:sp>
      <p:sp>
        <p:nvSpPr>
          <p:cNvPr id="8" name="文字版面配置區 7"/>
          <p:cNvSpPr>
            <a:spLocks noGrp="1"/>
          </p:cNvSpPr>
          <p:nvPr>
            <p:ph type="body" sz="quarter" idx="11"/>
          </p:nvPr>
        </p:nvSpPr>
        <p:spPr/>
        <p:txBody>
          <a:bodyPr/>
          <a:lstStyle/>
          <a:p>
            <a:endParaRPr lang="zh-TW" altLang="en-US"/>
          </a:p>
        </p:txBody>
      </p:sp>
      <p:sp>
        <p:nvSpPr>
          <p:cNvPr id="9" name="文字版面配置區 8"/>
          <p:cNvSpPr>
            <a:spLocks noGrp="1"/>
          </p:cNvSpPr>
          <p:nvPr>
            <p:ph type="body" sz="quarter" idx="12"/>
          </p:nvPr>
        </p:nvSpPr>
        <p:spPr/>
        <p:txBody>
          <a:bodyPr/>
          <a:lstStyle/>
          <a:p>
            <a:endParaRPr lang="zh-TW" altLang="en-US" dirty="0"/>
          </a:p>
        </p:txBody>
      </p:sp>
      <p:sp>
        <p:nvSpPr>
          <p:cNvPr id="4" name="日期版面配置區 3"/>
          <p:cNvSpPr>
            <a:spLocks noGrp="1"/>
          </p:cNvSpPr>
          <p:nvPr>
            <p:ph type="dt" sz="half" idx="4294967295"/>
          </p:nvPr>
        </p:nvSpPr>
        <p:spPr>
          <a:xfrm>
            <a:off x="0" y="6356350"/>
            <a:ext cx="1090613" cy="365125"/>
          </a:xfrm>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4294967295"/>
          </p:nvPr>
        </p:nvSpPr>
        <p:spPr>
          <a:xfrm>
            <a:off x="0" y="6356350"/>
            <a:ext cx="5759450" cy="365125"/>
          </a:xfrm>
        </p:spPr>
        <p:txBody>
          <a:bodyPr/>
          <a:lstStyle/>
          <a:p>
            <a:r>
              <a:rPr lang="de-DE"/>
              <a:t>Yen-Hao Chen / National Tsing Hua University</a:t>
            </a:r>
            <a:endParaRPr lang="de-DE" dirty="0"/>
          </a:p>
        </p:txBody>
      </p:sp>
      <p:sp>
        <p:nvSpPr>
          <p:cNvPr id="6" name="投影片編號版面配置區 5"/>
          <p:cNvSpPr>
            <a:spLocks noGrp="1"/>
          </p:cNvSpPr>
          <p:nvPr>
            <p:ph type="sldNum" sz="quarter" idx="4294967295"/>
          </p:nvPr>
        </p:nvSpPr>
        <p:spPr>
          <a:xfrm>
            <a:off x="8053388" y="6356350"/>
            <a:ext cx="1090612" cy="365125"/>
          </a:xfrm>
        </p:spPr>
        <p:txBody>
          <a:bodyPr/>
          <a:lstStyle/>
          <a:p>
            <a:fld id="{D1628BF6-67F0-405E-B297-68D77A67C46A}" type="slidenum">
              <a:rPr lang="de-DE" smtClean="0"/>
              <a:pPr/>
              <a:t>24</a:t>
            </a:fld>
            <a:endParaRPr lang="de-DE"/>
          </a:p>
        </p:txBody>
      </p:sp>
    </p:spTree>
    <p:extLst>
      <p:ext uri="{BB962C8B-B14F-4D97-AF65-F5344CB8AC3E}">
        <p14:creationId xmlns:p14="http://schemas.microsoft.com/office/powerpoint/2010/main" val="32080063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內容版面配置區 6"/>
          <p:cNvPicPr>
            <a:picLocks noGrp="1" noChangeAspect="1"/>
          </p:cNvPicPr>
          <p:nvPr>
            <p:ph idx="1"/>
          </p:nvPr>
        </p:nvPicPr>
        <p:blipFill>
          <a:blip r:embed="rId3" cstate="print">
            <a:lum contrast="60000"/>
            <a:extLst>
              <a:ext uri="{28A0092B-C50C-407E-A947-70E740481C1C}">
                <a14:useLocalDpi xmlns:a14="http://schemas.microsoft.com/office/drawing/2010/main" val="0"/>
              </a:ext>
            </a:extLst>
          </a:blip>
          <a:stretch>
            <a:fillRect/>
          </a:stretch>
        </p:blipFill>
        <p:spPr>
          <a:xfrm>
            <a:off x="1483766" y="950201"/>
            <a:ext cx="5571796" cy="5502612"/>
          </a:xfrm>
        </p:spPr>
      </p:pic>
      <p:sp>
        <p:nvSpPr>
          <p:cNvPr id="3" name="標題 2"/>
          <p:cNvSpPr>
            <a:spLocks noGrp="1"/>
          </p:cNvSpPr>
          <p:nvPr>
            <p:ph type="title"/>
          </p:nvPr>
        </p:nvSpPr>
        <p:spPr/>
        <p:txBody>
          <a:bodyPr/>
          <a:lstStyle/>
          <a:p>
            <a:r>
              <a:rPr lang="en-US" altLang="zh-TW" dirty="0"/>
              <a:t>Examples of Modified Placement Policy</a:t>
            </a:r>
            <a:endParaRPr lang="zh-TW" altLang="en-US" dirty="0"/>
          </a:p>
        </p:txBody>
      </p:sp>
      <p:sp>
        <p:nvSpPr>
          <p:cNvPr id="4" name="日期版面配置區 3"/>
          <p:cNvSpPr>
            <a:spLocks noGrp="1"/>
          </p:cNvSpPr>
          <p:nvPr>
            <p:ph type="dt" sz="half" idx="10"/>
          </p:nvPr>
        </p:nvSpPr>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11"/>
          </p:nvPr>
        </p:nvSpPr>
        <p:spPr/>
        <p:txBody>
          <a:bodyPr/>
          <a:lstStyle/>
          <a:p>
            <a:r>
              <a:rPr lang="de-DE"/>
              <a:t>Yen-Hao Chen / National Tsing Hua University</a:t>
            </a:r>
            <a:endParaRPr lang="de-DE" dirty="0"/>
          </a:p>
        </p:txBody>
      </p:sp>
      <p:sp>
        <p:nvSpPr>
          <p:cNvPr id="6" name="投影片編號版面配置區 5"/>
          <p:cNvSpPr>
            <a:spLocks noGrp="1"/>
          </p:cNvSpPr>
          <p:nvPr>
            <p:ph type="sldNum" sz="quarter" idx="12"/>
          </p:nvPr>
        </p:nvSpPr>
        <p:spPr/>
        <p:txBody>
          <a:bodyPr/>
          <a:lstStyle/>
          <a:p>
            <a:fld id="{D1628BF6-67F0-405E-B297-68D77A67C46A}" type="slidenum">
              <a:rPr lang="de-DE" smtClean="0"/>
              <a:pPr/>
              <a:t>25</a:t>
            </a:fld>
            <a:endParaRPr lang="de-DE"/>
          </a:p>
        </p:txBody>
      </p:sp>
    </p:spTree>
    <p:extLst>
      <p:ext uri="{BB962C8B-B14F-4D97-AF65-F5344CB8AC3E}">
        <p14:creationId xmlns:p14="http://schemas.microsoft.com/office/powerpoint/2010/main" val="39426623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en-US" altLang="zh-TW" dirty="0"/>
              <a:t>GEMS simulator</a:t>
            </a:r>
          </a:p>
          <a:p>
            <a:r>
              <a:rPr lang="en-US" altLang="zh-TW" dirty="0"/>
              <a:t>Quad-core system, Linux kernel 2.6.15</a:t>
            </a:r>
          </a:p>
          <a:p>
            <a:r>
              <a:rPr lang="en-US" altLang="zh-TW" dirty="0"/>
              <a:t>20 randomly mixed workloads from SPEC CPU 2006</a:t>
            </a:r>
            <a:endParaRPr lang="zh-TW" altLang="en-US" dirty="0"/>
          </a:p>
        </p:txBody>
      </p:sp>
      <p:sp>
        <p:nvSpPr>
          <p:cNvPr id="3" name="標題 2"/>
          <p:cNvSpPr>
            <a:spLocks noGrp="1"/>
          </p:cNvSpPr>
          <p:nvPr>
            <p:ph type="title"/>
          </p:nvPr>
        </p:nvSpPr>
        <p:spPr/>
        <p:txBody>
          <a:bodyPr/>
          <a:lstStyle/>
          <a:p>
            <a:r>
              <a:rPr lang="en-US" altLang="zh-TW" dirty="0"/>
              <a:t>Experimental Environment</a:t>
            </a:r>
            <a:endParaRPr lang="zh-TW" altLang="en-US" dirty="0"/>
          </a:p>
        </p:txBody>
      </p:sp>
      <p:sp>
        <p:nvSpPr>
          <p:cNvPr id="4" name="日期版面配置區 3"/>
          <p:cNvSpPr>
            <a:spLocks noGrp="1"/>
          </p:cNvSpPr>
          <p:nvPr>
            <p:ph type="dt" sz="half" idx="10"/>
          </p:nvPr>
        </p:nvSpPr>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11"/>
          </p:nvPr>
        </p:nvSpPr>
        <p:spPr/>
        <p:txBody>
          <a:bodyPr/>
          <a:lstStyle/>
          <a:p>
            <a:r>
              <a:rPr lang="de-DE"/>
              <a:t>Yen-Hao Chen / National Tsing Hua University</a:t>
            </a:r>
            <a:endParaRPr lang="de-DE" dirty="0"/>
          </a:p>
        </p:txBody>
      </p:sp>
      <p:sp>
        <p:nvSpPr>
          <p:cNvPr id="6" name="投影片編號版面配置區 5"/>
          <p:cNvSpPr>
            <a:spLocks noGrp="1"/>
          </p:cNvSpPr>
          <p:nvPr>
            <p:ph type="sldNum" sz="quarter" idx="12"/>
          </p:nvPr>
        </p:nvSpPr>
        <p:spPr/>
        <p:txBody>
          <a:bodyPr/>
          <a:lstStyle/>
          <a:p>
            <a:fld id="{D1628BF6-67F0-405E-B297-68D77A67C46A}" type="slidenum">
              <a:rPr lang="de-DE" smtClean="0"/>
              <a:pPr/>
              <a:t>26</a:t>
            </a:fld>
            <a:endParaRPr lang="de-DE"/>
          </a:p>
        </p:txBody>
      </p:sp>
      <p:graphicFrame>
        <p:nvGraphicFramePr>
          <p:cNvPr id="7" name="表格 6"/>
          <p:cNvGraphicFramePr>
            <a:graphicFrameLocks noGrp="1"/>
          </p:cNvGraphicFramePr>
          <p:nvPr>
            <p:extLst>
              <p:ext uri="{D42A27DB-BD31-4B8C-83A1-F6EECF244321}">
                <p14:modId xmlns:p14="http://schemas.microsoft.com/office/powerpoint/2010/main" val="3842820154"/>
              </p:ext>
            </p:extLst>
          </p:nvPr>
        </p:nvGraphicFramePr>
        <p:xfrm>
          <a:off x="951608" y="2918803"/>
          <a:ext cx="7292800" cy="3235960"/>
        </p:xfrm>
        <a:graphic>
          <a:graphicData uri="http://schemas.openxmlformats.org/drawingml/2006/table">
            <a:tbl>
              <a:tblPr firstRow="1" bandRow="1">
                <a:tableStyleId>{5C22544A-7EE6-4342-B048-85BDC9FD1C3A}</a:tableStyleId>
              </a:tblPr>
              <a:tblGrid>
                <a:gridCol w="1823200">
                  <a:extLst>
                    <a:ext uri="{9D8B030D-6E8A-4147-A177-3AD203B41FA5}">
                      <a16:colId xmlns:a16="http://schemas.microsoft.com/office/drawing/2014/main" xmlns="" val="20000"/>
                    </a:ext>
                  </a:extLst>
                </a:gridCol>
                <a:gridCol w="1823200">
                  <a:extLst>
                    <a:ext uri="{9D8B030D-6E8A-4147-A177-3AD203B41FA5}">
                      <a16:colId xmlns:a16="http://schemas.microsoft.com/office/drawing/2014/main" xmlns="" val="20001"/>
                    </a:ext>
                  </a:extLst>
                </a:gridCol>
                <a:gridCol w="1823200">
                  <a:extLst>
                    <a:ext uri="{9D8B030D-6E8A-4147-A177-3AD203B41FA5}">
                      <a16:colId xmlns:a16="http://schemas.microsoft.com/office/drawing/2014/main" xmlns="" val="20002"/>
                    </a:ext>
                  </a:extLst>
                </a:gridCol>
                <a:gridCol w="1823200">
                  <a:extLst>
                    <a:ext uri="{9D8B030D-6E8A-4147-A177-3AD203B41FA5}">
                      <a16:colId xmlns:a16="http://schemas.microsoft.com/office/drawing/2014/main" xmlns="" val="20003"/>
                    </a:ext>
                  </a:extLst>
                </a:gridCol>
              </a:tblGrid>
              <a:tr h="370840">
                <a:tc>
                  <a:txBody>
                    <a:bodyPr/>
                    <a:lstStyle/>
                    <a:p>
                      <a:pPr algn="ctr"/>
                      <a:endParaRPr lang="zh-TW" altLang="en-US" b="1" dirty="0"/>
                    </a:p>
                  </a:txBody>
                  <a:tcPr anchor="ctr"/>
                </a:tc>
                <a:tc>
                  <a:txBody>
                    <a:bodyPr/>
                    <a:lstStyle/>
                    <a:p>
                      <a:pPr algn="ctr"/>
                      <a:r>
                        <a:rPr lang="en-US" altLang="zh-TW" dirty="0"/>
                        <a:t>Normal mode</a:t>
                      </a:r>
                      <a:endParaRPr lang="zh-TW" altLang="en-US" dirty="0"/>
                    </a:p>
                  </a:txBody>
                  <a:tcPr anchor="ctr"/>
                </a:tc>
                <a:tc>
                  <a:txBody>
                    <a:bodyPr/>
                    <a:lstStyle/>
                    <a:p>
                      <a:pPr algn="ctr"/>
                      <a:r>
                        <a:rPr lang="en-US" altLang="zh-TW" dirty="0"/>
                        <a:t>Dependable low-power mode</a:t>
                      </a:r>
                      <a:endParaRPr lang="zh-TW" altLang="en-US" dirty="0"/>
                    </a:p>
                  </a:txBody>
                  <a:tcPr anchor="ctr"/>
                </a:tc>
                <a:tc>
                  <a:txBody>
                    <a:bodyPr/>
                    <a:lstStyle/>
                    <a:p>
                      <a:pPr algn="ctr"/>
                      <a:r>
                        <a:rPr lang="en-US" altLang="zh-TW" dirty="0"/>
                        <a:t>High-speed mode</a:t>
                      </a:r>
                      <a:endParaRPr lang="zh-TW" altLang="en-US" dirty="0"/>
                    </a:p>
                  </a:txBody>
                  <a:tcPr anchor="ctr"/>
                </a:tc>
                <a:extLst>
                  <a:ext uri="{0D108BD9-81ED-4DB2-BD59-A6C34878D82A}">
                    <a16:rowId xmlns:a16="http://schemas.microsoft.com/office/drawing/2014/main" xmlns="" val="10000"/>
                  </a:ext>
                </a:extLst>
              </a:tr>
              <a:tr h="370840">
                <a:tc>
                  <a:txBody>
                    <a:bodyPr/>
                    <a:lstStyle/>
                    <a:p>
                      <a:pPr algn="ctr"/>
                      <a:r>
                        <a:rPr lang="en-US" altLang="zh-TW" b="1" dirty="0"/>
                        <a:t>Supply voltage</a:t>
                      </a:r>
                      <a:endParaRPr lang="zh-TW" altLang="en-US" b="1" dirty="0"/>
                    </a:p>
                  </a:txBody>
                  <a:tcPr anchor="ctr"/>
                </a:tc>
                <a:tc>
                  <a:txBody>
                    <a:bodyPr/>
                    <a:lstStyle/>
                    <a:p>
                      <a:r>
                        <a:rPr lang="en-US" altLang="zh-TW" dirty="0"/>
                        <a:t>0.8V</a:t>
                      </a:r>
                      <a:endParaRPr lang="zh-TW" altLang="en-US" dirty="0"/>
                    </a:p>
                  </a:txBody>
                  <a:tcPr/>
                </a:tc>
                <a:tc>
                  <a:txBody>
                    <a:bodyPr/>
                    <a:lstStyle/>
                    <a:p>
                      <a:r>
                        <a:rPr lang="en-US" altLang="zh-TW" dirty="0"/>
                        <a:t>0.55V</a:t>
                      </a:r>
                      <a:endParaRPr lang="zh-TW" altLang="en-US" dirty="0"/>
                    </a:p>
                  </a:txBody>
                  <a:tcPr/>
                </a:tc>
                <a:tc>
                  <a:txBody>
                    <a:bodyPr/>
                    <a:lstStyle/>
                    <a:p>
                      <a:r>
                        <a:rPr lang="en-US" altLang="zh-TW" dirty="0"/>
                        <a:t>0.8V</a:t>
                      </a:r>
                      <a:endParaRPr lang="zh-TW" altLang="en-US" dirty="0"/>
                    </a:p>
                  </a:txBody>
                  <a:tcPr/>
                </a:tc>
                <a:extLst>
                  <a:ext uri="{0D108BD9-81ED-4DB2-BD59-A6C34878D82A}">
                    <a16:rowId xmlns:a16="http://schemas.microsoft.com/office/drawing/2014/main" xmlns="" val="10001"/>
                  </a:ext>
                </a:extLst>
              </a:tr>
              <a:tr h="370840">
                <a:tc>
                  <a:txBody>
                    <a:bodyPr/>
                    <a:lstStyle/>
                    <a:p>
                      <a:pPr algn="ctr"/>
                      <a:r>
                        <a:rPr lang="en-US" altLang="zh-TW" b="1" dirty="0"/>
                        <a:t>CPU frequency</a:t>
                      </a:r>
                      <a:endParaRPr lang="zh-TW" altLang="en-US" b="1" dirty="0"/>
                    </a:p>
                  </a:txBody>
                  <a:tcPr anchor="ctr"/>
                </a:tc>
                <a:tc>
                  <a:txBody>
                    <a:bodyPr/>
                    <a:lstStyle/>
                    <a:p>
                      <a:r>
                        <a:rPr lang="en-US" altLang="zh-TW" dirty="0"/>
                        <a:t>800 </a:t>
                      </a:r>
                      <a:r>
                        <a:rPr lang="en-US" altLang="zh-TW" dirty="0" err="1"/>
                        <a:t>Mhz</a:t>
                      </a:r>
                      <a:endParaRPr lang="zh-TW" altLang="en-US" dirty="0"/>
                    </a:p>
                  </a:txBody>
                  <a:tcPr/>
                </a:tc>
                <a:tc>
                  <a:txBody>
                    <a:bodyPr/>
                    <a:lstStyle/>
                    <a:p>
                      <a:r>
                        <a:rPr lang="en-US" altLang="zh-TW" dirty="0"/>
                        <a:t>400 </a:t>
                      </a:r>
                      <a:r>
                        <a:rPr lang="en-US" altLang="zh-TW" dirty="0" err="1"/>
                        <a:t>Mhz</a:t>
                      </a:r>
                      <a:endParaRPr lang="zh-TW" altLang="en-US" dirty="0"/>
                    </a:p>
                  </a:txBody>
                  <a:tcPr/>
                </a:tc>
                <a:tc>
                  <a:txBody>
                    <a:bodyPr/>
                    <a:lstStyle/>
                    <a:p>
                      <a:r>
                        <a:rPr lang="en-US" altLang="zh-TW" dirty="0"/>
                        <a:t>800</a:t>
                      </a:r>
                      <a:r>
                        <a:rPr lang="en-US" altLang="zh-TW" baseline="0" dirty="0"/>
                        <a:t> </a:t>
                      </a:r>
                      <a:r>
                        <a:rPr lang="en-US" altLang="zh-TW" baseline="0" dirty="0" err="1"/>
                        <a:t>Mhz</a:t>
                      </a:r>
                      <a:endParaRPr lang="zh-TW" altLang="en-US" dirty="0"/>
                    </a:p>
                  </a:txBody>
                  <a:tcPr/>
                </a:tc>
                <a:extLst>
                  <a:ext uri="{0D108BD9-81ED-4DB2-BD59-A6C34878D82A}">
                    <a16:rowId xmlns:a16="http://schemas.microsoft.com/office/drawing/2014/main" xmlns="" val="10002"/>
                  </a:ext>
                </a:extLst>
              </a:tr>
              <a:tr h="370840">
                <a:tc>
                  <a:txBody>
                    <a:bodyPr/>
                    <a:lstStyle/>
                    <a:p>
                      <a:pPr algn="ctr"/>
                      <a:r>
                        <a:rPr lang="en-US" altLang="zh-TW" b="1" dirty="0"/>
                        <a:t>L1 cache size</a:t>
                      </a:r>
                      <a:endParaRPr lang="zh-TW" altLang="en-US" b="1" dirty="0"/>
                    </a:p>
                  </a:txBody>
                  <a:tcPr anchor="ctr"/>
                </a:tc>
                <a:tc>
                  <a:txBody>
                    <a:bodyPr/>
                    <a:lstStyle/>
                    <a:p>
                      <a:r>
                        <a:rPr lang="en-US" altLang="zh-TW" dirty="0"/>
                        <a:t>32KB</a:t>
                      </a:r>
                      <a:endParaRPr lang="zh-TW" altLang="en-US" dirty="0"/>
                    </a:p>
                  </a:txBody>
                  <a:tcPr/>
                </a:tc>
                <a:tc>
                  <a:txBody>
                    <a:bodyPr/>
                    <a:lstStyle/>
                    <a:p>
                      <a:r>
                        <a:rPr lang="en-US" altLang="zh-TW" dirty="0"/>
                        <a:t>16KB</a:t>
                      </a:r>
                      <a:endParaRPr lang="zh-TW" altLang="en-US" dirty="0"/>
                    </a:p>
                  </a:txBody>
                  <a:tcPr/>
                </a:tc>
                <a:tc>
                  <a:txBody>
                    <a:bodyPr/>
                    <a:lstStyle/>
                    <a:p>
                      <a:r>
                        <a:rPr lang="en-US" altLang="zh-TW" dirty="0"/>
                        <a:t>16KB</a:t>
                      </a:r>
                      <a:endParaRPr lang="zh-TW" altLang="en-US" dirty="0"/>
                    </a:p>
                  </a:txBody>
                  <a:tcPr/>
                </a:tc>
                <a:extLst>
                  <a:ext uri="{0D108BD9-81ED-4DB2-BD59-A6C34878D82A}">
                    <a16:rowId xmlns:a16="http://schemas.microsoft.com/office/drawing/2014/main" xmlns="" val="10003"/>
                  </a:ext>
                </a:extLst>
              </a:tr>
              <a:tr h="370840">
                <a:tc>
                  <a:txBody>
                    <a:bodyPr/>
                    <a:lstStyle/>
                    <a:p>
                      <a:pPr algn="ctr"/>
                      <a:r>
                        <a:rPr lang="en-US" altLang="zh-TW" b="1" dirty="0"/>
                        <a:t>L1 cache assoc.</a:t>
                      </a:r>
                      <a:endParaRPr lang="zh-TW" altLang="en-US" b="1" dirty="0"/>
                    </a:p>
                  </a:txBody>
                  <a:tcPr anchor="ctr"/>
                </a:tc>
                <a:tc>
                  <a:txBody>
                    <a:bodyPr/>
                    <a:lstStyle/>
                    <a:p>
                      <a:r>
                        <a:rPr lang="en-US" altLang="zh-TW" dirty="0"/>
                        <a:t>8 way</a:t>
                      </a:r>
                      <a:endParaRPr lang="zh-TW" altLang="en-US" dirty="0"/>
                    </a:p>
                  </a:txBody>
                  <a:tcPr/>
                </a:tc>
                <a:tc>
                  <a:txBody>
                    <a:bodyPr/>
                    <a:lstStyle/>
                    <a:p>
                      <a:r>
                        <a:rPr lang="en-US" altLang="zh-TW" dirty="0"/>
                        <a:t>4 way</a:t>
                      </a:r>
                      <a:endParaRPr lang="zh-TW" altLang="en-US" dirty="0"/>
                    </a:p>
                  </a:txBody>
                  <a:tcPr/>
                </a:tc>
                <a:tc>
                  <a:txBody>
                    <a:bodyPr/>
                    <a:lstStyle/>
                    <a:p>
                      <a:r>
                        <a:rPr lang="en-US" altLang="zh-TW" dirty="0"/>
                        <a:t>4 way</a:t>
                      </a:r>
                      <a:endParaRPr lang="zh-TW" altLang="en-US" dirty="0"/>
                    </a:p>
                  </a:txBody>
                  <a:tcPr/>
                </a:tc>
                <a:extLst>
                  <a:ext uri="{0D108BD9-81ED-4DB2-BD59-A6C34878D82A}">
                    <a16:rowId xmlns:a16="http://schemas.microsoft.com/office/drawing/2014/main" xmlns="" val="10004"/>
                  </a:ext>
                </a:extLst>
              </a:tr>
              <a:tr h="370840">
                <a:tc>
                  <a:txBody>
                    <a:bodyPr/>
                    <a:lstStyle/>
                    <a:p>
                      <a:pPr algn="ctr"/>
                      <a:r>
                        <a:rPr lang="en-US" altLang="zh-TW" b="1" dirty="0"/>
                        <a:t>L1 cache latency</a:t>
                      </a:r>
                      <a:endParaRPr lang="zh-TW" altLang="en-US" b="1" dirty="0"/>
                    </a:p>
                  </a:txBody>
                  <a:tcPr anchor="ctr"/>
                </a:tc>
                <a:tc>
                  <a:txBody>
                    <a:bodyPr/>
                    <a:lstStyle/>
                    <a:p>
                      <a:r>
                        <a:rPr lang="en-US" altLang="zh-TW" dirty="0"/>
                        <a:t>4 cycles</a:t>
                      </a:r>
                      <a:endParaRPr lang="zh-TW" altLang="en-US" dirty="0"/>
                    </a:p>
                  </a:txBody>
                  <a:tcPr/>
                </a:tc>
                <a:tc>
                  <a:txBody>
                    <a:bodyPr/>
                    <a:lstStyle/>
                    <a:p>
                      <a:r>
                        <a:rPr lang="en-US" altLang="zh-TW" dirty="0"/>
                        <a:t>4 cycles</a:t>
                      </a:r>
                      <a:endParaRPr lang="zh-TW" altLang="en-US" dirty="0"/>
                    </a:p>
                  </a:txBody>
                  <a:tcPr/>
                </a:tc>
                <a:tc>
                  <a:txBody>
                    <a:bodyPr/>
                    <a:lstStyle/>
                    <a:p>
                      <a:r>
                        <a:rPr lang="en-US" altLang="zh-TW" dirty="0"/>
                        <a:t>3 cycles</a:t>
                      </a:r>
                      <a:endParaRPr lang="zh-TW" altLang="en-US" dirty="0"/>
                    </a:p>
                  </a:txBody>
                  <a:tcPr/>
                </a:tc>
                <a:extLst>
                  <a:ext uri="{0D108BD9-81ED-4DB2-BD59-A6C34878D82A}">
                    <a16:rowId xmlns:a16="http://schemas.microsoft.com/office/drawing/2014/main" xmlns="" val="10005"/>
                  </a:ext>
                </a:extLst>
              </a:tr>
              <a:tr h="370840">
                <a:tc>
                  <a:txBody>
                    <a:bodyPr/>
                    <a:lstStyle/>
                    <a:p>
                      <a:pPr algn="ctr"/>
                      <a:r>
                        <a:rPr lang="en-US" altLang="zh-TW" b="1" dirty="0"/>
                        <a:t>L2 cache</a:t>
                      </a:r>
                      <a:endParaRPr lang="zh-TW" altLang="en-US" b="1" dirty="0"/>
                    </a:p>
                  </a:txBody>
                  <a:tcPr anchor="ctr"/>
                </a:tc>
                <a:tc gridSpan="3">
                  <a:txBody>
                    <a:bodyPr/>
                    <a:lstStyle/>
                    <a:p>
                      <a:r>
                        <a:rPr lang="en-US" altLang="zh-TW" dirty="0"/>
                        <a:t>256KB, 8</a:t>
                      </a:r>
                      <a:r>
                        <a:rPr lang="en-US" altLang="zh-TW" baseline="0" dirty="0"/>
                        <a:t> way, 20 cycles</a:t>
                      </a:r>
                      <a:endParaRPr lang="zh-TW" altLang="en-US" dirty="0"/>
                    </a:p>
                  </a:txBody>
                  <a:tcP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xmlns="" val="10006"/>
                  </a:ext>
                </a:extLst>
              </a:tr>
              <a:tr h="370840">
                <a:tc>
                  <a:txBody>
                    <a:bodyPr/>
                    <a:lstStyle/>
                    <a:p>
                      <a:pPr algn="ctr"/>
                      <a:r>
                        <a:rPr lang="en-US" altLang="zh-TW" b="1" dirty="0"/>
                        <a:t>DRAM cycles</a:t>
                      </a:r>
                      <a:endParaRPr lang="zh-TW" altLang="en-US" b="1" dirty="0"/>
                    </a:p>
                  </a:txBody>
                  <a:tcPr anchor="ctr"/>
                </a:tc>
                <a:tc>
                  <a:txBody>
                    <a:bodyPr/>
                    <a:lstStyle/>
                    <a:p>
                      <a:r>
                        <a:rPr lang="en-US" altLang="zh-TW" dirty="0"/>
                        <a:t>300</a:t>
                      </a:r>
                      <a:endParaRPr lang="zh-TW" altLang="en-US" dirty="0"/>
                    </a:p>
                  </a:txBody>
                  <a:tcPr/>
                </a:tc>
                <a:tc>
                  <a:txBody>
                    <a:bodyPr/>
                    <a:lstStyle/>
                    <a:p>
                      <a:r>
                        <a:rPr lang="en-US" altLang="zh-TW" dirty="0"/>
                        <a:t>150</a:t>
                      </a:r>
                      <a:endParaRPr lang="zh-TW" altLang="en-US" dirty="0"/>
                    </a:p>
                  </a:txBody>
                  <a:tcPr/>
                </a:tc>
                <a:tc>
                  <a:txBody>
                    <a:bodyPr/>
                    <a:lstStyle/>
                    <a:p>
                      <a:r>
                        <a:rPr lang="en-US" altLang="zh-TW" dirty="0"/>
                        <a:t>300</a:t>
                      </a:r>
                      <a:endParaRPr lang="zh-TW" altLang="en-US" dirty="0"/>
                    </a:p>
                  </a:txBody>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929226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內容版面配置區 1"/>
              <p:cNvSpPr>
                <a:spLocks noGrp="1"/>
              </p:cNvSpPr>
              <p:nvPr>
                <p:ph idx="1"/>
              </p:nvPr>
            </p:nvSpPr>
            <p:spPr/>
            <p:txBody>
              <a:bodyPr/>
              <a:lstStyle/>
              <a:p>
                <a:r>
                  <a:rPr lang="en-US" altLang="zh-TW" dirty="0"/>
                  <a:t>Many modern processor designs have supported DVFS to reduce the power consumptions</a:t>
                </a:r>
                <a:endParaRPr lang="en-US" altLang="zh-TW" b="1" i="1" dirty="0">
                  <a:latin typeface="Cambria Math" panose="02040503050406030204" pitchFamily="18" charset="0"/>
                </a:endParaRPr>
              </a:p>
              <a:p>
                <a:pPr lvl="1"/>
                <a14:m>
                  <m:oMath xmlns:m="http://schemas.openxmlformats.org/officeDocument/2006/math">
                    <m:r>
                      <a:rPr lang="en-US" altLang="zh-TW" b="0" i="1" smtClean="0">
                        <a:latin typeface="Cambria Math" panose="02040503050406030204" pitchFamily="18" charset="0"/>
                      </a:rPr>
                      <m:t>𝑃𝑜𝑤𝑒𝑟</m:t>
                    </m:r>
                    <m:r>
                      <a:rPr lang="en-US" altLang="zh-TW" b="0" i="1" smtClean="0">
                        <a:latin typeface="Cambria Math" panose="02040503050406030204" pitchFamily="18" charset="0"/>
                      </a:rPr>
                      <m:t>∝</m:t>
                    </m:r>
                    <m:r>
                      <a:rPr lang="en-US" altLang="zh-TW" b="0" i="1" smtClean="0">
                        <a:latin typeface="Cambria Math" panose="02040503050406030204" pitchFamily="18" charset="0"/>
                      </a:rPr>
                      <m:t>𝑉𝑜𝑙𝑡𝑎𝑔</m:t>
                    </m:r>
                    <m:sSup>
                      <m:sSupPr>
                        <m:ctrlPr>
                          <a:rPr lang="en-US" altLang="zh-TW" i="1" smtClean="0">
                            <a:latin typeface="Cambria Math" panose="02040503050406030204" pitchFamily="18" charset="0"/>
                          </a:rPr>
                        </m:ctrlPr>
                      </m:sSupPr>
                      <m:e>
                        <m:r>
                          <a:rPr lang="en-US" altLang="zh-TW" b="0" i="1" smtClean="0">
                            <a:latin typeface="Cambria Math" panose="02040503050406030204" pitchFamily="18" charset="0"/>
                          </a:rPr>
                          <m:t>𝑒</m:t>
                        </m:r>
                      </m:e>
                      <m:sup>
                        <m:r>
                          <a:rPr lang="en-US" altLang="zh-TW" b="0" i="1" smtClean="0">
                            <a:latin typeface="Cambria Math" panose="02040503050406030204" pitchFamily="18" charset="0"/>
                          </a:rPr>
                          <m:t>2</m:t>
                        </m:r>
                      </m:sup>
                    </m:sSup>
                    <m:r>
                      <a:rPr lang="en-US" altLang="zh-TW" b="0" i="1" smtClean="0">
                        <a:latin typeface="Cambria Math" panose="02040503050406030204" pitchFamily="18" charset="0"/>
                      </a:rPr>
                      <m:t>×</m:t>
                    </m:r>
                    <m:r>
                      <a:rPr lang="en-US" altLang="zh-TW" b="0" i="1" smtClean="0">
                        <a:latin typeface="Cambria Math" panose="02040503050406030204" pitchFamily="18" charset="0"/>
                      </a:rPr>
                      <m:t>𝐹𝑟𝑒𝑞𝑢𝑒𝑛𝑐𝑦</m:t>
                    </m:r>
                  </m:oMath>
                </a14:m>
                <a:endParaRPr lang="en-US" altLang="zh-TW" dirty="0"/>
              </a:p>
              <a:p>
                <a:endParaRPr lang="en-US" altLang="zh-TW" dirty="0"/>
              </a:p>
              <a:p>
                <a:r>
                  <a:rPr lang="en-US" altLang="zh-TW" dirty="0"/>
                  <a:t>SRAM cache may become very unreliable under the near-threshold supply voltage</a:t>
                </a:r>
              </a:p>
              <a:p>
                <a:endParaRPr lang="en-US" altLang="zh-TW" dirty="0"/>
              </a:p>
              <a:p>
                <a:r>
                  <a:rPr lang="en-US" altLang="zh-TW" dirty="0"/>
                  <a:t>Most DVFS frameworks suffer from the limitation of the lowest supply voltage constraint due to the reliability of the SRAM cache</a:t>
                </a:r>
                <a:endParaRPr lang="zh-TW" altLang="en-US" dirty="0"/>
              </a:p>
              <a:p>
                <a:endParaRPr lang="en-US" altLang="zh-TW" dirty="0"/>
              </a:p>
            </p:txBody>
          </p:sp>
        </mc:Choice>
        <mc:Fallback xmlns="">
          <p:sp>
            <p:nvSpPr>
              <p:cNvPr id="2" name="內容版面配置區 1"/>
              <p:cNvSpPr>
                <a:spLocks noGrp="1" noRot="1" noChangeAspect="1" noMove="1" noResize="1" noEditPoints="1" noAdjustHandles="1" noChangeArrowheads="1" noChangeShapeType="1" noTextEdit="1"/>
              </p:cNvSpPr>
              <p:nvPr>
                <p:ph idx="1"/>
              </p:nvPr>
            </p:nvSpPr>
            <p:spPr>
              <a:blipFill rotWithShape="0">
                <a:blip r:embed="rId3"/>
                <a:stretch>
                  <a:fillRect l="-1556" t="-1229" r="-1852"/>
                </a:stretch>
              </a:blipFill>
            </p:spPr>
            <p:txBody>
              <a:bodyPr/>
              <a:lstStyle/>
              <a:p>
                <a:r>
                  <a:rPr lang="zh-TW" altLang="en-US">
                    <a:noFill/>
                  </a:rPr>
                  <a:t> </a:t>
                </a:r>
              </a:p>
            </p:txBody>
          </p:sp>
        </mc:Fallback>
      </mc:AlternateContent>
      <p:sp>
        <p:nvSpPr>
          <p:cNvPr id="3" name="標題 2"/>
          <p:cNvSpPr>
            <a:spLocks noGrp="1"/>
          </p:cNvSpPr>
          <p:nvPr>
            <p:ph type="title"/>
          </p:nvPr>
        </p:nvSpPr>
        <p:spPr/>
        <p:txBody>
          <a:bodyPr/>
          <a:lstStyle/>
          <a:p>
            <a:r>
              <a:rPr lang="en-US" altLang="zh-TW" dirty="0"/>
              <a:t>Dynamic Voltage Frequency Scaling </a:t>
            </a:r>
            <a:endParaRPr lang="zh-TW" altLang="en-US" dirty="0"/>
          </a:p>
        </p:txBody>
      </p:sp>
      <p:sp>
        <p:nvSpPr>
          <p:cNvPr id="4" name="日期版面配置區 3"/>
          <p:cNvSpPr>
            <a:spLocks noGrp="1"/>
          </p:cNvSpPr>
          <p:nvPr>
            <p:ph type="dt" sz="half" idx="10"/>
          </p:nvPr>
        </p:nvSpPr>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11"/>
          </p:nvPr>
        </p:nvSpPr>
        <p:spPr/>
        <p:txBody>
          <a:bodyPr/>
          <a:lstStyle/>
          <a:p>
            <a:r>
              <a:rPr lang="de-DE"/>
              <a:t>Yen-Hao Chen / National Tsing Hua University</a:t>
            </a:r>
            <a:endParaRPr lang="de-DE" dirty="0"/>
          </a:p>
        </p:txBody>
      </p:sp>
      <p:sp>
        <p:nvSpPr>
          <p:cNvPr id="6" name="投影片編號版面配置區 5"/>
          <p:cNvSpPr>
            <a:spLocks noGrp="1"/>
          </p:cNvSpPr>
          <p:nvPr>
            <p:ph type="sldNum" sz="quarter" idx="12"/>
          </p:nvPr>
        </p:nvSpPr>
        <p:spPr/>
        <p:txBody>
          <a:bodyPr/>
          <a:lstStyle/>
          <a:p>
            <a:fld id="{D1628BF6-67F0-405E-B297-68D77A67C46A}" type="slidenum">
              <a:rPr lang="de-DE" smtClean="0"/>
              <a:pPr/>
              <a:t>2</a:t>
            </a:fld>
            <a:endParaRPr lang="de-DE"/>
          </a:p>
        </p:txBody>
      </p:sp>
      <p:graphicFrame>
        <p:nvGraphicFramePr>
          <p:cNvPr id="7" name="圖表 6"/>
          <p:cNvGraphicFramePr>
            <a:graphicFrameLocks/>
          </p:cNvGraphicFramePr>
          <p:nvPr>
            <p:extLst>
              <p:ext uri="{D42A27DB-BD31-4B8C-83A1-F6EECF244321}">
                <p14:modId xmlns:p14="http://schemas.microsoft.com/office/powerpoint/2010/main" val="3791435250"/>
              </p:ext>
            </p:extLst>
          </p:nvPr>
        </p:nvGraphicFramePr>
        <p:xfrm>
          <a:off x="1601237" y="2780928"/>
          <a:ext cx="5835914" cy="3276364"/>
        </p:xfrm>
        <a:graphic>
          <a:graphicData uri="http://schemas.openxmlformats.org/drawingml/2006/chart">
            <c:chart xmlns:c="http://schemas.openxmlformats.org/drawingml/2006/chart" xmlns:r="http://schemas.openxmlformats.org/officeDocument/2006/relationships" r:id="rId4"/>
          </a:graphicData>
        </a:graphic>
      </p:graphicFrame>
      <p:sp>
        <p:nvSpPr>
          <p:cNvPr id="8" name="笑臉 7"/>
          <p:cNvSpPr/>
          <p:nvPr/>
        </p:nvSpPr>
        <p:spPr>
          <a:xfrm>
            <a:off x="2368247" y="4680887"/>
            <a:ext cx="576064" cy="619218"/>
          </a:xfrm>
          <a:prstGeom prst="smileyFace">
            <a:avLst>
              <a:gd name="adj" fmla="val 4653"/>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9" name="直線單箭頭接點 8"/>
          <p:cNvCxnSpPr/>
          <p:nvPr/>
        </p:nvCxnSpPr>
        <p:spPr>
          <a:xfrm flipH="1">
            <a:off x="2656279" y="4869160"/>
            <a:ext cx="2419777" cy="576064"/>
          </a:xfrm>
          <a:prstGeom prst="straightConnector1">
            <a:avLst/>
          </a:prstGeom>
          <a:ln w="63500">
            <a:solidFill>
              <a:srgbClr val="FF0000"/>
            </a:solidFill>
            <a:prstDash val="solid"/>
            <a:headEnd type="none"/>
            <a:tailEnd type="triangle" w="med"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5725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right)">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500"/>
                                        <p:tgtEl>
                                          <p:spTgt spid="2">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
                                            <p:txEl>
                                              <p:pRg st="5" end="5"/>
                                            </p:txEl>
                                          </p:spTgt>
                                        </p:tgtEl>
                                        <p:attrNameLst>
                                          <p:attrName>style.visibility</p:attrName>
                                        </p:attrNameLst>
                                      </p:cBhvr>
                                      <p:to>
                                        <p:strVal val="visible"/>
                                      </p:to>
                                    </p:set>
                                    <p:animEffect transition="in" filter="fade">
                                      <p:cBhvr>
                                        <p:cTn id="18" dur="500"/>
                                        <p:tgtEl>
                                          <p:spTgt spid="2">
                                            <p:txEl>
                                              <p:pRg st="5" end="5"/>
                                            </p:txEl>
                                          </p:spTgt>
                                        </p:tgtEl>
                                      </p:cBhvr>
                                    </p:animEffect>
                                  </p:childTnLst>
                                </p:cTn>
                              </p:par>
                              <p:par>
                                <p:cTn id="19" presetID="10" presetClass="exit" presetSubtype="0" fill="hold" nodeType="withEffect">
                                  <p:stCondLst>
                                    <p:cond delay="0"/>
                                  </p:stCondLst>
                                  <p:childTnLst>
                                    <p:animEffect transition="out" filter="fade">
                                      <p:cBhvr>
                                        <p:cTn id="20" dur="500"/>
                                        <p:tgtEl>
                                          <p:spTgt spid="9"/>
                                        </p:tgtEl>
                                      </p:cBhvr>
                                    </p:animEffect>
                                    <p:set>
                                      <p:cBhvr>
                                        <p:cTn id="21" dur="1" fill="hold">
                                          <p:stCondLst>
                                            <p:cond delay="499"/>
                                          </p:stCondLst>
                                        </p:cTn>
                                        <p:tgtEl>
                                          <p:spTgt spid="9"/>
                                        </p:tgtEl>
                                        <p:attrNameLst>
                                          <p:attrName>style.visibility</p:attrName>
                                        </p:attrNameLst>
                                      </p:cBhvr>
                                      <p:to>
                                        <p:strVal val="hidden"/>
                                      </p:to>
                                    </p:set>
                                  </p:childTnLst>
                                </p:cTn>
                              </p:par>
                              <p:par>
                                <p:cTn id="22" presetID="10" presetClass="exit" presetSubtype="0" fill="hold" grpId="1" nodeType="withEffect">
                                  <p:stCondLst>
                                    <p:cond delay="0"/>
                                  </p:stCondLst>
                                  <p:childTnLst>
                                    <p:animEffect transition="out" filter="fade">
                                      <p:cBhvr>
                                        <p:cTn id="23" dur="500"/>
                                        <p:tgtEl>
                                          <p:spTgt spid="8"/>
                                        </p:tgtEl>
                                      </p:cBhvr>
                                    </p:animEffect>
                                    <p:set>
                                      <p:cBhvr>
                                        <p:cTn id="24" dur="1" fill="hold">
                                          <p:stCondLst>
                                            <p:cond delay="499"/>
                                          </p:stCondLst>
                                        </p:cTn>
                                        <p:tgtEl>
                                          <p:spTgt spid="8"/>
                                        </p:tgtEl>
                                        <p:attrNameLst>
                                          <p:attrName>style.visibility</p:attrName>
                                        </p:attrNameLst>
                                      </p:cBhvr>
                                      <p:to>
                                        <p:strVal val="hidden"/>
                                      </p:to>
                                    </p:set>
                                  </p:childTnLst>
                                </p:cTn>
                              </p:par>
                              <p:par>
                                <p:cTn id="25" presetID="10" presetClass="exit" presetSubtype="0" fill="hold" grpId="0" nodeType="withEffect">
                                  <p:stCondLst>
                                    <p:cond delay="0"/>
                                  </p:stCondLst>
                                  <p:childTnLst>
                                    <p:animEffect transition="out" filter="fade">
                                      <p:cBhvr>
                                        <p:cTn id="26" dur="500"/>
                                        <p:tgtEl>
                                          <p:spTgt spid="7"/>
                                        </p:tgtEl>
                                      </p:cBhvr>
                                    </p:animEffect>
                                    <p:set>
                                      <p:cBhvr>
                                        <p:cTn id="2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Graphic spid="7" grpId="0">
        <p:bldAsOne/>
      </p:bldGraphic>
      <p:bldP spid="8" grpId="0" animBg="1"/>
      <p:bldP spid="8"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a:bodyPr>
          <a:lstStyle/>
          <a:p>
            <a:r>
              <a:rPr lang="en-US" altLang="zh-TW" dirty="0"/>
              <a:t>Tradeoff between capacity and reliability under the near-threshold supply voltage</a:t>
            </a:r>
          </a:p>
          <a:p>
            <a:pPr lvl="1"/>
            <a:r>
              <a:rPr lang="en-US" altLang="zh-TW" dirty="0"/>
              <a:t>Use two additional transistors and a /CTRL</a:t>
            </a:r>
          </a:p>
          <a:p>
            <a:pPr lvl="1"/>
            <a:r>
              <a:rPr lang="en-US" altLang="zh-TW" dirty="0"/>
              <a:t>Connect two SRAM cells into a single robust one</a:t>
            </a:r>
          </a:p>
          <a:p>
            <a:endParaRPr lang="en-US" altLang="zh-TW" dirty="0"/>
          </a:p>
          <a:p>
            <a:endParaRPr lang="en-US" altLang="zh-TW" dirty="0"/>
          </a:p>
        </p:txBody>
      </p:sp>
      <p:sp>
        <p:nvSpPr>
          <p:cNvPr id="3" name="標題 2"/>
          <p:cNvSpPr>
            <a:spLocks noGrp="1"/>
          </p:cNvSpPr>
          <p:nvPr>
            <p:ph type="title"/>
          </p:nvPr>
        </p:nvSpPr>
        <p:spPr/>
        <p:txBody>
          <a:bodyPr/>
          <a:lstStyle/>
          <a:p>
            <a:r>
              <a:rPr lang="en-US" altLang="zh-TW" dirty="0"/>
              <a:t>7T/14T Reconfigurable SRAM [1]</a:t>
            </a:r>
            <a:endParaRPr lang="zh-TW" altLang="en-US" dirty="0"/>
          </a:p>
        </p:txBody>
      </p:sp>
      <p:sp>
        <p:nvSpPr>
          <p:cNvPr id="4" name="日期版面配置區 3"/>
          <p:cNvSpPr>
            <a:spLocks noGrp="1"/>
          </p:cNvSpPr>
          <p:nvPr>
            <p:ph type="dt" sz="half" idx="10"/>
          </p:nvPr>
        </p:nvSpPr>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11"/>
          </p:nvPr>
        </p:nvSpPr>
        <p:spPr/>
        <p:txBody>
          <a:bodyPr/>
          <a:lstStyle/>
          <a:p>
            <a:r>
              <a:rPr lang="de-DE"/>
              <a:t>Yen-Hao Chen / National Tsing Hua University</a:t>
            </a:r>
            <a:endParaRPr lang="de-DE" dirty="0"/>
          </a:p>
        </p:txBody>
      </p:sp>
      <p:sp>
        <p:nvSpPr>
          <p:cNvPr id="6" name="投影片編號版面配置區 5"/>
          <p:cNvSpPr>
            <a:spLocks noGrp="1"/>
          </p:cNvSpPr>
          <p:nvPr>
            <p:ph type="sldNum" sz="quarter" idx="12"/>
          </p:nvPr>
        </p:nvSpPr>
        <p:spPr/>
        <p:txBody>
          <a:bodyPr/>
          <a:lstStyle/>
          <a:p>
            <a:fld id="{D1628BF6-67F0-405E-B297-68D77A67C46A}" type="slidenum">
              <a:rPr lang="de-DE" smtClean="0"/>
              <a:pPr/>
              <a:t>3</a:t>
            </a:fld>
            <a:endParaRPr lang="de-DE"/>
          </a:p>
        </p:txBody>
      </p:sp>
      <p:cxnSp>
        <p:nvCxnSpPr>
          <p:cNvPr id="46" name="直線接點 45"/>
          <p:cNvCxnSpPr/>
          <p:nvPr/>
        </p:nvCxnSpPr>
        <p:spPr>
          <a:xfrm>
            <a:off x="6360163" y="3449222"/>
            <a:ext cx="0" cy="280831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接點 46"/>
          <p:cNvCxnSpPr/>
          <p:nvPr/>
        </p:nvCxnSpPr>
        <p:spPr>
          <a:xfrm>
            <a:off x="2771800" y="3449222"/>
            <a:ext cx="0" cy="280831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8" name="群組 47"/>
          <p:cNvGrpSpPr/>
          <p:nvPr/>
        </p:nvGrpSpPr>
        <p:grpSpPr>
          <a:xfrm>
            <a:off x="2836265" y="4256958"/>
            <a:ext cx="3187392" cy="1127450"/>
            <a:chOff x="3988393" y="3444648"/>
            <a:chExt cx="3187392" cy="1127450"/>
          </a:xfrm>
        </p:grpSpPr>
        <p:grpSp>
          <p:nvGrpSpPr>
            <p:cNvPr id="49" name="群組 48"/>
            <p:cNvGrpSpPr/>
            <p:nvPr/>
          </p:nvGrpSpPr>
          <p:grpSpPr>
            <a:xfrm>
              <a:off x="6452649" y="3453769"/>
              <a:ext cx="314270" cy="1118329"/>
              <a:chOff x="2747146" y="2809471"/>
              <a:chExt cx="314270" cy="1118329"/>
            </a:xfrm>
          </p:grpSpPr>
          <p:cxnSp>
            <p:nvCxnSpPr>
              <p:cNvPr id="60" name="直線接點 59"/>
              <p:cNvCxnSpPr/>
              <p:nvPr/>
            </p:nvCxnSpPr>
            <p:spPr>
              <a:xfrm rot="5400000">
                <a:off x="2751038" y="3371457"/>
                <a:ext cx="2584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直線接點 60"/>
              <p:cNvCxnSpPr/>
              <p:nvPr/>
            </p:nvCxnSpPr>
            <p:spPr>
              <a:xfrm>
                <a:off x="2766198" y="2809471"/>
                <a:ext cx="0" cy="45008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直線接點 61"/>
              <p:cNvCxnSpPr/>
              <p:nvPr/>
            </p:nvCxnSpPr>
            <p:spPr>
              <a:xfrm rot="5400000" flipV="1">
                <a:off x="2813709" y="3193919"/>
                <a:ext cx="0" cy="13312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3" name="直線接點 62"/>
              <p:cNvCxnSpPr/>
              <p:nvPr/>
            </p:nvCxnSpPr>
            <p:spPr>
              <a:xfrm rot="5400000" flipV="1">
                <a:off x="2821251" y="3407928"/>
                <a:ext cx="0" cy="14820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4" name="直線接點 63"/>
              <p:cNvCxnSpPr/>
              <p:nvPr/>
            </p:nvCxnSpPr>
            <p:spPr>
              <a:xfrm rot="5400000">
                <a:off x="2808188" y="3371457"/>
                <a:ext cx="2584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 name="直線接點 64"/>
              <p:cNvCxnSpPr/>
              <p:nvPr/>
            </p:nvCxnSpPr>
            <p:spPr>
              <a:xfrm>
                <a:off x="2766198" y="3500690"/>
                <a:ext cx="0" cy="42711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6" name="橢圓 65"/>
              <p:cNvSpPr/>
              <p:nvPr/>
            </p:nvSpPr>
            <p:spPr>
              <a:xfrm rot="10800000">
                <a:off x="2968848" y="3323271"/>
                <a:ext cx="92568" cy="9256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50" name="群組 49"/>
            <p:cNvGrpSpPr/>
            <p:nvPr/>
          </p:nvGrpSpPr>
          <p:grpSpPr>
            <a:xfrm>
              <a:off x="4671814" y="3444648"/>
              <a:ext cx="314269" cy="1109344"/>
              <a:chOff x="1787241" y="2827198"/>
              <a:chExt cx="314269" cy="1109344"/>
            </a:xfrm>
          </p:grpSpPr>
          <p:cxnSp>
            <p:nvCxnSpPr>
              <p:cNvPr id="53" name="直線接點 52"/>
              <p:cNvCxnSpPr/>
              <p:nvPr/>
            </p:nvCxnSpPr>
            <p:spPr>
              <a:xfrm rot="16200000">
                <a:off x="1839151" y="3388785"/>
                <a:ext cx="2584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4" name="直線接點 53"/>
              <p:cNvCxnSpPr/>
              <p:nvPr/>
            </p:nvCxnSpPr>
            <p:spPr>
              <a:xfrm flipV="1">
                <a:off x="2082460" y="3500690"/>
                <a:ext cx="0" cy="43585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直線接點 54"/>
              <p:cNvCxnSpPr/>
              <p:nvPr/>
            </p:nvCxnSpPr>
            <p:spPr>
              <a:xfrm rot="16200000" flipV="1">
                <a:off x="2034948" y="3433198"/>
                <a:ext cx="0" cy="13312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6" name="直線接點 55"/>
              <p:cNvCxnSpPr/>
              <p:nvPr/>
            </p:nvCxnSpPr>
            <p:spPr>
              <a:xfrm rot="16200000" flipV="1">
                <a:off x="2027406" y="3204106"/>
                <a:ext cx="0" cy="14820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直線接點 56"/>
              <p:cNvCxnSpPr/>
              <p:nvPr/>
            </p:nvCxnSpPr>
            <p:spPr>
              <a:xfrm rot="16200000">
                <a:off x="1782001" y="3388785"/>
                <a:ext cx="2584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直線接點 57"/>
              <p:cNvCxnSpPr/>
              <p:nvPr/>
            </p:nvCxnSpPr>
            <p:spPr>
              <a:xfrm flipV="1">
                <a:off x="2082460" y="2827198"/>
                <a:ext cx="0" cy="47033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59" name="橢圓 58"/>
              <p:cNvSpPr/>
              <p:nvPr/>
            </p:nvSpPr>
            <p:spPr>
              <a:xfrm>
                <a:off x="1787241" y="3344403"/>
                <a:ext cx="92568" cy="9256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cxnSp>
          <p:nvCxnSpPr>
            <p:cNvPr id="51" name="直線接點 50"/>
            <p:cNvCxnSpPr/>
            <p:nvPr/>
          </p:nvCxnSpPr>
          <p:spPr>
            <a:xfrm>
              <a:off x="4302551" y="4013853"/>
              <a:ext cx="287323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52" name="文字方塊 51"/>
            <p:cNvSpPr txBox="1"/>
            <p:nvPr/>
          </p:nvSpPr>
          <p:spPr>
            <a:xfrm>
              <a:off x="3988393" y="3684022"/>
              <a:ext cx="748475" cy="369332"/>
            </a:xfrm>
            <a:prstGeom prst="rect">
              <a:avLst/>
            </a:prstGeom>
            <a:noFill/>
            <a:ln>
              <a:noFill/>
            </a:ln>
          </p:spPr>
          <p:txBody>
            <a:bodyPr wrap="none" rtlCol="0">
              <a:spAutoFit/>
            </a:bodyPr>
            <a:lstStyle/>
            <a:p>
              <a:r>
                <a:rPr lang="en-US" altLang="zh-TW" b="1" dirty="0"/>
                <a:t>/CTRL</a:t>
              </a:r>
              <a:endParaRPr lang="zh-TW" altLang="en-US" b="1" dirty="0"/>
            </a:p>
          </p:txBody>
        </p:sp>
      </p:grpSp>
      <p:grpSp>
        <p:nvGrpSpPr>
          <p:cNvPr id="67" name="群組 66"/>
          <p:cNvGrpSpPr/>
          <p:nvPr/>
        </p:nvGrpSpPr>
        <p:grpSpPr>
          <a:xfrm>
            <a:off x="2771800" y="3282900"/>
            <a:ext cx="3588363" cy="1473753"/>
            <a:chOff x="3923928" y="2470590"/>
            <a:chExt cx="3588363" cy="1473753"/>
          </a:xfrm>
        </p:grpSpPr>
        <p:grpSp>
          <p:nvGrpSpPr>
            <p:cNvPr id="68" name="群組 67"/>
            <p:cNvGrpSpPr/>
            <p:nvPr/>
          </p:nvGrpSpPr>
          <p:grpSpPr>
            <a:xfrm>
              <a:off x="3923928" y="2986672"/>
              <a:ext cx="3588363" cy="957671"/>
              <a:chOff x="3923928" y="2986672"/>
              <a:chExt cx="3588363" cy="957671"/>
            </a:xfrm>
          </p:grpSpPr>
          <p:grpSp>
            <p:nvGrpSpPr>
              <p:cNvPr id="74" name="群組 73"/>
              <p:cNvGrpSpPr/>
              <p:nvPr/>
            </p:nvGrpSpPr>
            <p:grpSpPr>
              <a:xfrm>
                <a:off x="5107868" y="2986672"/>
                <a:ext cx="1212056" cy="957671"/>
                <a:chOff x="4495800" y="2276872"/>
                <a:chExt cx="1212056" cy="957671"/>
              </a:xfrm>
            </p:grpSpPr>
            <p:grpSp>
              <p:nvGrpSpPr>
                <p:cNvPr id="89" name="群組 88"/>
                <p:cNvGrpSpPr/>
                <p:nvPr/>
              </p:nvGrpSpPr>
              <p:grpSpPr>
                <a:xfrm>
                  <a:off x="4860032" y="2276872"/>
                  <a:ext cx="576064" cy="504056"/>
                  <a:chOff x="4860032" y="2276872"/>
                  <a:chExt cx="576064" cy="504056"/>
                </a:xfrm>
              </p:grpSpPr>
              <p:sp>
                <p:nvSpPr>
                  <p:cNvPr id="99" name="等腰三角形 98"/>
                  <p:cNvSpPr/>
                  <p:nvPr/>
                </p:nvSpPr>
                <p:spPr>
                  <a:xfrm rot="5400000">
                    <a:off x="4849752" y="2287152"/>
                    <a:ext cx="504056" cy="483496"/>
                  </a:xfrm>
                  <a:prstGeom prst="triangl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0" name="橢圓 99"/>
                  <p:cNvSpPr/>
                  <p:nvPr/>
                </p:nvSpPr>
                <p:spPr>
                  <a:xfrm>
                    <a:off x="5343528" y="2482616"/>
                    <a:ext cx="92568" cy="92568"/>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90" name="群組 89"/>
                <p:cNvGrpSpPr/>
                <p:nvPr/>
              </p:nvGrpSpPr>
              <p:grpSpPr>
                <a:xfrm>
                  <a:off x="4767464" y="2730487"/>
                  <a:ext cx="576064" cy="504056"/>
                  <a:chOff x="4767464" y="2730487"/>
                  <a:chExt cx="576064" cy="504056"/>
                </a:xfrm>
              </p:grpSpPr>
              <p:sp>
                <p:nvSpPr>
                  <p:cNvPr id="97" name="等腰三角形 96"/>
                  <p:cNvSpPr/>
                  <p:nvPr/>
                </p:nvSpPr>
                <p:spPr>
                  <a:xfrm rot="16200000">
                    <a:off x="4849752" y="2740767"/>
                    <a:ext cx="504056" cy="483496"/>
                  </a:xfrm>
                  <a:prstGeom prst="triangl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8" name="橢圓 97"/>
                  <p:cNvSpPr/>
                  <p:nvPr/>
                </p:nvSpPr>
                <p:spPr>
                  <a:xfrm rot="10800000">
                    <a:off x="4767464" y="2936231"/>
                    <a:ext cx="92568" cy="92568"/>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cxnSp>
              <p:nvCxnSpPr>
                <p:cNvPr id="91" name="直線接點 90"/>
                <p:cNvCxnSpPr>
                  <a:stCxn id="99" idx="3"/>
                </p:cNvCxnSpPr>
                <p:nvPr/>
              </p:nvCxnSpPr>
              <p:spPr>
                <a:xfrm flipH="1">
                  <a:off x="4495800" y="2528900"/>
                  <a:ext cx="36423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直線接點 91"/>
                <p:cNvCxnSpPr/>
                <p:nvPr/>
              </p:nvCxnSpPr>
              <p:spPr>
                <a:xfrm>
                  <a:off x="5688124" y="2528900"/>
                  <a:ext cx="0" cy="450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直線接點 92"/>
                <p:cNvCxnSpPr>
                  <a:stCxn id="97" idx="3"/>
                </p:cNvCxnSpPr>
                <p:nvPr/>
              </p:nvCxnSpPr>
              <p:spPr>
                <a:xfrm>
                  <a:off x="5343528" y="2982515"/>
                  <a:ext cx="3643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直線接點 93"/>
                <p:cNvCxnSpPr>
                  <a:stCxn id="98" idx="6"/>
                </p:cNvCxnSpPr>
                <p:nvPr/>
              </p:nvCxnSpPr>
              <p:spPr>
                <a:xfrm flipH="1">
                  <a:off x="4495800" y="2982515"/>
                  <a:ext cx="2716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直線接點 94"/>
                <p:cNvCxnSpPr/>
                <p:nvPr/>
              </p:nvCxnSpPr>
              <p:spPr>
                <a:xfrm flipV="1">
                  <a:off x="4515436" y="2528900"/>
                  <a:ext cx="0" cy="450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接點 95"/>
                <p:cNvCxnSpPr>
                  <a:stCxn id="100" idx="6"/>
                </p:cNvCxnSpPr>
                <p:nvPr/>
              </p:nvCxnSpPr>
              <p:spPr>
                <a:xfrm>
                  <a:off x="5436096" y="2528900"/>
                  <a:ext cx="2717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5" name="群組 74"/>
              <p:cNvGrpSpPr/>
              <p:nvPr/>
            </p:nvGrpSpPr>
            <p:grpSpPr>
              <a:xfrm>
                <a:off x="3923928" y="3284984"/>
                <a:ext cx="1203576" cy="190275"/>
                <a:chOff x="3923928" y="3284984"/>
                <a:chExt cx="1203576" cy="190275"/>
              </a:xfrm>
            </p:grpSpPr>
            <p:cxnSp>
              <p:nvCxnSpPr>
                <p:cNvPr id="83" name="直線接點 82"/>
                <p:cNvCxnSpPr/>
                <p:nvPr/>
              </p:nvCxnSpPr>
              <p:spPr>
                <a:xfrm>
                  <a:off x="4591732" y="3342134"/>
                  <a:ext cx="2584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線接點 83"/>
                <p:cNvCxnSpPr/>
                <p:nvPr/>
              </p:nvCxnSpPr>
              <p:spPr>
                <a:xfrm>
                  <a:off x="4813539" y="3456208"/>
                  <a:ext cx="31396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直線接點 84"/>
                <p:cNvCxnSpPr/>
                <p:nvPr/>
              </p:nvCxnSpPr>
              <p:spPr>
                <a:xfrm flipV="1">
                  <a:off x="4609991" y="3342134"/>
                  <a:ext cx="0" cy="1331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直線接點 85"/>
                <p:cNvCxnSpPr/>
                <p:nvPr/>
              </p:nvCxnSpPr>
              <p:spPr>
                <a:xfrm flipV="1">
                  <a:off x="4831541" y="3327051"/>
                  <a:ext cx="0" cy="14820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直線接點 86"/>
                <p:cNvCxnSpPr/>
                <p:nvPr/>
              </p:nvCxnSpPr>
              <p:spPr>
                <a:xfrm>
                  <a:off x="4591732" y="3284984"/>
                  <a:ext cx="2584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直線接點 87"/>
                <p:cNvCxnSpPr/>
                <p:nvPr/>
              </p:nvCxnSpPr>
              <p:spPr>
                <a:xfrm>
                  <a:off x="3923928" y="3456208"/>
                  <a:ext cx="68606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6" name="群組 75"/>
              <p:cNvGrpSpPr/>
              <p:nvPr/>
            </p:nvGrpSpPr>
            <p:grpSpPr>
              <a:xfrm>
                <a:off x="6300192" y="3284984"/>
                <a:ext cx="1212099" cy="190275"/>
                <a:chOff x="6300192" y="3284984"/>
                <a:chExt cx="1212099" cy="190275"/>
              </a:xfrm>
            </p:grpSpPr>
            <p:cxnSp>
              <p:nvCxnSpPr>
                <p:cNvPr id="77" name="直線接點 76"/>
                <p:cNvCxnSpPr/>
                <p:nvPr/>
              </p:nvCxnSpPr>
              <p:spPr>
                <a:xfrm>
                  <a:off x="6596827" y="3342134"/>
                  <a:ext cx="2584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線接點 77"/>
                <p:cNvCxnSpPr/>
                <p:nvPr/>
              </p:nvCxnSpPr>
              <p:spPr>
                <a:xfrm>
                  <a:off x="6300192" y="3456208"/>
                  <a:ext cx="31396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直線接點 78"/>
                <p:cNvCxnSpPr/>
                <p:nvPr/>
              </p:nvCxnSpPr>
              <p:spPr>
                <a:xfrm flipV="1">
                  <a:off x="6615086" y="3342134"/>
                  <a:ext cx="0" cy="1331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直線接點 79"/>
                <p:cNvCxnSpPr/>
                <p:nvPr/>
              </p:nvCxnSpPr>
              <p:spPr>
                <a:xfrm flipV="1">
                  <a:off x="6836636" y="3327051"/>
                  <a:ext cx="0" cy="14820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直線接點 80"/>
                <p:cNvCxnSpPr/>
                <p:nvPr/>
              </p:nvCxnSpPr>
              <p:spPr>
                <a:xfrm>
                  <a:off x="6596827" y="3284984"/>
                  <a:ext cx="2584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直線接點 81"/>
                <p:cNvCxnSpPr/>
                <p:nvPr/>
              </p:nvCxnSpPr>
              <p:spPr>
                <a:xfrm>
                  <a:off x="6855295" y="3456208"/>
                  <a:ext cx="65699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69" name="群組 68"/>
            <p:cNvGrpSpPr/>
            <p:nvPr/>
          </p:nvGrpSpPr>
          <p:grpSpPr>
            <a:xfrm>
              <a:off x="4302551" y="2764571"/>
              <a:ext cx="2873234" cy="515150"/>
              <a:chOff x="4302551" y="2764571"/>
              <a:chExt cx="2873234" cy="515150"/>
            </a:xfrm>
          </p:grpSpPr>
          <p:cxnSp>
            <p:nvCxnSpPr>
              <p:cNvPr id="71" name="直線接點 70"/>
              <p:cNvCxnSpPr/>
              <p:nvPr/>
            </p:nvCxnSpPr>
            <p:spPr>
              <a:xfrm>
                <a:off x="4302551" y="2783646"/>
                <a:ext cx="287323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直線接點 71"/>
              <p:cNvCxnSpPr/>
              <p:nvPr/>
            </p:nvCxnSpPr>
            <p:spPr>
              <a:xfrm rot="10800000">
                <a:off x="4719960" y="2764571"/>
                <a:ext cx="0" cy="5151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接點 72"/>
              <p:cNvCxnSpPr/>
              <p:nvPr/>
            </p:nvCxnSpPr>
            <p:spPr>
              <a:xfrm rot="10800000">
                <a:off x="6725255" y="2764571"/>
                <a:ext cx="0" cy="5151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0" name="文字方塊 69"/>
            <p:cNvSpPr txBox="1"/>
            <p:nvPr/>
          </p:nvSpPr>
          <p:spPr>
            <a:xfrm>
              <a:off x="4277301" y="2470590"/>
              <a:ext cx="1232389" cy="369332"/>
            </a:xfrm>
            <a:prstGeom prst="rect">
              <a:avLst/>
            </a:prstGeom>
            <a:noFill/>
          </p:spPr>
          <p:txBody>
            <a:bodyPr wrap="none" rtlCol="0">
              <a:spAutoFit/>
            </a:bodyPr>
            <a:lstStyle/>
            <a:p>
              <a:r>
                <a:rPr lang="en-US" altLang="zh-TW" b="1" dirty="0" err="1"/>
                <a:t>Wordline</a:t>
              </a:r>
              <a:r>
                <a:rPr lang="en-US" altLang="zh-TW" b="1" dirty="0"/>
                <a:t> 0</a:t>
              </a:r>
              <a:endParaRPr lang="zh-TW" altLang="en-US" b="1" dirty="0"/>
            </a:p>
          </p:txBody>
        </p:sp>
      </p:grpSp>
      <p:grpSp>
        <p:nvGrpSpPr>
          <p:cNvPr id="101" name="群組 100"/>
          <p:cNvGrpSpPr/>
          <p:nvPr/>
        </p:nvGrpSpPr>
        <p:grpSpPr>
          <a:xfrm>
            <a:off x="2771800" y="4897201"/>
            <a:ext cx="3570104" cy="1458623"/>
            <a:chOff x="3923928" y="4084891"/>
            <a:chExt cx="3570104" cy="1458623"/>
          </a:xfrm>
        </p:grpSpPr>
        <p:grpSp>
          <p:nvGrpSpPr>
            <p:cNvPr id="102" name="群組 101"/>
            <p:cNvGrpSpPr/>
            <p:nvPr/>
          </p:nvGrpSpPr>
          <p:grpSpPr>
            <a:xfrm>
              <a:off x="3923928" y="4084891"/>
              <a:ext cx="3570104" cy="957671"/>
              <a:chOff x="3923928" y="4126240"/>
              <a:chExt cx="3570104" cy="957671"/>
            </a:xfrm>
          </p:grpSpPr>
          <p:grpSp>
            <p:nvGrpSpPr>
              <p:cNvPr id="108" name="群組 107"/>
              <p:cNvGrpSpPr/>
              <p:nvPr/>
            </p:nvGrpSpPr>
            <p:grpSpPr>
              <a:xfrm rot="10800000">
                <a:off x="5145362" y="4126240"/>
                <a:ext cx="1212056" cy="957671"/>
                <a:chOff x="4495800" y="2276872"/>
                <a:chExt cx="1212056" cy="957671"/>
              </a:xfrm>
            </p:grpSpPr>
            <p:grpSp>
              <p:nvGrpSpPr>
                <p:cNvPr id="123" name="群組 122"/>
                <p:cNvGrpSpPr/>
                <p:nvPr/>
              </p:nvGrpSpPr>
              <p:grpSpPr>
                <a:xfrm>
                  <a:off x="4860032" y="2276872"/>
                  <a:ext cx="576064" cy="504056"/>
                  <a:chOff x="4860032" y="2276872"/>
                  <a:chExt cx="576064" cy="504056"/>
                </a:xfrm>
              </p:grpSpPr>
              <p:sp>
                <p:nvSpPr>
                  <p:cNvPr id="133" name="等腰三角形 132"/>
                  <p:cNvSpPr/>
                  <p:nvPr/>
                </p:nvSpPr>
                <p:spPr>
                  <a:xfrm rot="5400000">
                    <a:off x="4849752" y="2287152"/>
                    <a:ext cx="504056" cy="483496"/>
                  </a:xfrm>
                  <a:prstGeom prst="triangl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4" name="橢圓 133"/>
                  <p:cNvSpPr/>
                  <p:nvPr/>
                </p:nvSpPr>
                <p:spPr>
                  <a:xfrm>
                    <a:off x="5343528" y="2482616"/>
                    <a:ext cx="92568" cy="92568"/>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124" name="群組 123"/>
                <p:cNvGrpSpPr/>
                <p:nvPr/>
              </p:nvGrpSpPr>
              <p:grpSpPr>
                <a:xfrm>
                  <a:off x="4767464" y="2730487"/>
                  <a:ext cx="576064" cy="504056"/>
                  <a:chOff x="4767464" y="2730487"/>
                  <a:chExt cx="576064" cy="504056"/>
                </a:xfrm>
              </p:grpSpPr>
              <p:sp>
                <p:nvSpPr>
                  <p:cNvPr id="131" name="等腰三角形 130"/>
                  <p:cNvSpPr/>
                  <p:nvPr/>
                </p:nvSpPr>
                <p:spPr>
                  <a:xfrm rot="16200000">
                    <a:off x="4849752" y="2740767"/>
                    <a:ext cx="504056" cy="483496"/>
                  </a:xfrm>
                  <a:prstGeom prst="triangl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2" name="橢圓 131"/>
                  <p:cNvSpPr/>
                  <p:nvPr/>
                </p:nvSpPr>
                <p:spPr>
                  <a:xfrm rot="10800000">
                    <a:off x="4767464" y="2936231"/>
                    <a:ext cx="92568" cy="92568"/>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cxnSp>
              <p:nvCxnSpPr>
                <p:cNvPr id="125" name="直線接點 124"/>
                <p:cNvCxnSpPr>
                  <a:stCxn id="133" idx="3"/>
                </p:cNvCxnSpPr>
                <p:nvPr/>
              </p:nvCxnSpPr>
              <p:spPr>
                <a:xfrm flipH="1">
                  <a:off x="4495800" y="2528900"/>
                  <a:ext cx="36423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直線接點 125"/>
                <p:cNvCxnSpPr/>
                <p:nvPr/>
              </p:nvCxnSpPr>
              <p:spPr>
                <a:xfrm>
                  <a:off x="5688124" y="2528900"/>
                  <a:ext cx="0" cy="450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直線接點 126"/>
                <p:cNvCxnSpPr>
                  <a:stCxn id="131" idx="3"/>
                </p:cNvCxnSpPr>
                <p:nvPr/>
              </p:nvCxnSpPr>
              <p:spPr>
                <a:xfrm>
                  <a:off x="5343528" y="2982515"/>
                  <a:ext cx="3643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直線接點 127"/>
                <p:cNvCxnSpPr>
                  <a:stCxn id="132" idx="6"/>
                </p:cNvCxnSpPr>
                <p:nvPr/>
              </p:nvCxnSpPr>
              <p:spPr>
                <a:xfrm flipH="1">
                  <a:off x="4495800" y="2982515"/>
                  <a:ext cx="2716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直線接點 128"/>
                <p:cNvCxnSpPr/>
                <p:nvPr/>
              </p:nvCxnSpPr>
              <p:spPr>
                <a:xfrm flipV="1">
                  <a:off x="4515436" y="2528900"/>
                  <a:ext cx="0" cy="450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直線接點 129"/>
                <p:cNvCxnSpPr>
                  <a:stCxn id="134" idx="6"/>
                </p:cNvCxnSpPr>
                <p:nvPr/>
              </p:nvCxnSpPr>
              <p:spPr>
                <a:xfrm>
                  <a:off x="5436096" y="2528900"/>
                  <a:ext cx="2717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9" name="群組 108"/>
              <p:cNvGrpSpPr/>
              <p:nvPr/>
            </p:nvGrpSpPr>
            <p:grpSpPr>
              <a:xfrm rot="10800000">
                <a:off x="6337782" y="4595324"/>
                <a:ext cx="1156250" cy="190275"/>
                <a:chOff x="3971254" y="3284984"/>
                <a:chExt cx="1156250" cy="190275"/>
              </a:xfrm>
            </p:grpSpPr>
            <p:cxnSp>
              <p:nvCxnSpPr>
                <p:cNvPr id="117" name="直線接點 116"/>
                <p:cNvCxnSpPr/>
                <p:nvPr/>
              </p:nvCxnSpPr>
              <p:spPr>
                <a:xfrm>
                  <a:off x="4591732" y="3342134"/>
                  <a:ext cx="2584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直線接點 117"/>
                <p:cNvCxnSpPr/>
                <p:nvPr/>
              </p:nvCxnSpPr>
              <p:spPr>
                <a:xfrm>
                  <a:off x="4813539" y="3456208"/>
                  <a:ext cx="31396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直線接點 118"/>
                <p:cNvCxnSpPr/>
                <p:nvPr/>
              </p:nvCxnSpPr>
              <p:spPr>
                <a:xfrm flipV="1">
                  <a:off x="4609991" y="3342134"/>
                  <a:ext cx="0" cy="1331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直線接點 119"/>
                <p:cNvCxnSpPr/>
                <p:nvPr/>
              </p:nvCxnSpPr>
              <p:spPr>
                <a:xfrm flipV="1">
                  <a:off x="4831541" y="3327051"/>
                  <a:ext cx="0" cy="14820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直線接點 120"/>
                <p:cNvCxnSpPr/>
                <p:nvPr/>
              </p:nvCxnSpPr>
              <p:spPr>
                <a:xfrm>
                  <a:off x="4591732" y="3284984"/>
                  <a:ext cx="2584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直線接點 121"/>
                <p:cNvCxnSpPr/>
                <p:nvPr/>
              </p:nvCxnSpPr>
              <p:spPr>
                <a:xfrm rot="10800000" flipH="1">
                  <a:off x="3971254" y="3456208"/>
                  <a:ext cx="63873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0" name="群組 109"/>
              <p:cNvGrpSpPr/>
              <p:nvPr/>
            </p:nvGrpSpPr>
            <p:grpSpPr>
              <a:xfrm rot="10800000">
                <a:off x="3923928" y="4595324"/>
                <a:ext cx="1241166" cy="190275"/>
                <a:chOff x="6300192" y="3284984"/>
                <a:chExt cx="1241166" cy="190275"/>
              </a:xfrm>
            </p:grpSpPr>
            <p:cxnSp>
              <p:nvCxnSpPr>
                <p:cNvPr id="111" name="直線接點 110"/>
                <p:cNvCxnSpPr/>
                <p:nvPr/>
              </p:nvCxnSpPr>
              <p:spPr>
                <a:xfrm>
                  <a:off x="6596827" y="3342134"/>
                  <a:ext cx="2584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直線接點 111"/>
                <p:cNvCxnSpPr/>
                <p:nvPr/>
              </p:nvCxnSpPr>
              <p:spPr>
                <a:xfrm>
                  <a:off x="6300192" y="3456208"/>
                  <a:ext cx="31396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直線接點 112"/>
                <p:cNvCxnSpPr/>
                <p:nvPr/>
              </p:nvCxnSpPr>
              <p:spPr>
                <a:xfrm flipV="1">
                  <a:off x="6615086" y="3342134"/>
                  <a:ext cx="0" cy="1331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直線接點 113"/>
                <p:cNvCxnSpPr/>
                <p:nvPr/>
              </p:nvCxnSpPr>
              <p:spPr>
                <a:xfrm flipV="1">
                  <a:off x="6836636" y="3327051"/>
                  <a:ext cx="0" cy="14820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直線接點 114"/>
                <p:cNvCxnSpPr/>
                <p:nvPr/>
              </p:nvCxnSpPr>
              <p:spPr>
                <a:xfrm>
                  <a:off x="6596827" y="3284984"/>
                  <a:ext cx="2584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直線接點 115"/>
                <p:cNvCxnSpPr/>
                <p:nvPr/>
              </p:nvCxnSpPr>
              <p:spPr>
                <a:xfrm rot="10800000" flipH="1">
                  <a:off x="6855294" y="3456208"/>
                  <a:ext cx="68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03" name="群組 102"/>
            <p:cNvGrpSpPr/>
            <p:nvPr/>
          </p:nvGrpSpPr>
          <p:grpSpPr>
            <a:xfrm>
              <a:off x="4296025" y="4733125"/>
              <a:ext cx="2879760" cy="515150"/>
              <a:chOff x="4296025" y="4733125"/>
              <a:chExt cx="2879760" cy="515150"/>
            </a:xfrm>
          </p:grpSpPr>
          <p:cxnSp>
            <p:nvCxnSpPr>
              <p:cNvPr id="105" name="直線接點 104"/>
              <p:cNvCxnSpPr/>
              <p:nvPr/>
            </p:nvCxnSpPr>
            <p:spPr>
              <a:xfrm flipH="1">
                <a:off x="4296025" y="5229200"/>
                <a:ext cx="28797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直線接點 105"/>
              <p:cNvCxnSpPr/>
              <p:nvPr/>
            </p:nvCxnSpPr>
            <p:spPr>
              <a:xfrm>
                <a:off x="6744519" y="4733125"/>
                <a:ext cx="0" cy="5151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直線接點 106"/>
              <p:cNvCxnSpPr/>
              <p:nvPr/>
            </p:nvCxnSpPr>
            <p:spPr>
              <a:xfrm>
                <a:off x="4739224" y="4733125"/>
                <a:ext cx="0" cy="5151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4" name="文字方塊 103"/>
            <p:cNvSpPr txBox="1"/>
            <p:nvPr/>
          </p:nvSpPr>
          <p:spPr>
            <a:xfrm>
              <a:off x="4277301" y="5174182"/>
              <a:ext cx="1232389" cy="369332"/>
            </a:xfrm>
            <a:prstGeom prst="rect">
              <a:avLst/>
            </a:prstGeom>
            <a:noFill/>
          </p:spPr>
          <p:txBody>
            <a:bodyPr wrap="none" rtlCol="0">
              <a:spAutoFit/>
            </a:bodyPr>
            <a:lstStyle/>
            <a:p>
              <a:r>
                <a:rPr lang="en-US" altLang="zh-TW" b="1" dirty="0" err="1"/>
                <a:t>Wordline</a:t>
              </a:r>
              <a:r>
                <a:rPr lang="en-US" altLang="zh-TW" b="1" dirty="0"/>
                <a:t> 1</a:t>
              </a:r>
              <a:endParaRPr lang="zh-TW" altLang="en-US" b="1" dirty="0"/>
            </a:p>
          </p:txBody>
        </p:sp>
      </p:grpSp>
      <p:sp>
        <p:nvSpPr>
          <p:cNvPr id="7" name="文字方塊 6"/>
          <p:cNvSpPr txBox="1"/>
          <p:nvPr/>
        </p:nvSpPr>
        <p:spPr>
          <a:xfrm>
            <a:off x="2370888" y="3150980"/>
            <a:ext cx="801823" cy="369332"/>
          </a:xfrm>
          <a:prstGeom prst="rect">
            <a:avLst/>
          </a:prstGeom>
          <a:noFill/>
        </p:spPr>
        <p:txBody>
          <a:bodyPr wrap="none" rtlCol="0">
            <a:spAutoFit/>
          </a:bodyPr>
          <a:lstStyle/>
          <a:p>
            <a:r>
              <a:rPr lang="en-US" altLang="zh-TW" b="1" dirty="0" err="1"/>
              <a:t>Bitline</a:t>
            </a:r>
            <a:endParaRPr lang="zh-TW" altLang="en-US" b="1" dirty="0"/>
          </a:p>
        </p:txBody>
      </p:sp>
      <p:sp>
        <p:nvSpPr>
          <p:cNvPr id="135" name="文字方塊 134"/>
          <p:cNvSpPr txBox="1"/>
          <p:nvPr/>
        </p:nvSpPr>
        <p:spPr>
          <a:xfrm>
            <a:off x="5909558" y="3150980"/>
            <a:ext cx="901209" cy="369332"/>
          </a:xfrm>
          <a:prstGeom prst="rect">
            <a:avLst/>
          </a:prstGeom>
          <a:noFill/>
        </p:spPr>
        <p:txBody>
          <a:bodyPr wrap="none" rtlCol="0">
            <a:spAutoFit/>
          </a:bodyPr>
          <a:lstStyle/>
          <a:p>
            <a:r>
              <a:rPr lang="en-US" altLang="zh-TW" b="1" dirty="0"/>
              <a:t>/</a:t>
            </a:r>
            <a:r>
              <a:rPr lang="en-US" altLang="zh-TW" b="1" dirty="0" err="1"/>
              <a:t>Bitline</a:t>
            </a:r>
            <a:endParaRPr lang="zh-TW" altLang="en-US" b="1" dirty="0"/>
          </a:p>
        </p:txBody>
      </p:sp>
    </p:spTree>
    <p:extLst>
      <p:ext uri="{BB962C8B-B14F-4D97-AF65-F5344CB8AC3E}">
        <p14:creationId xmlns:p14="http://schemas.microsoft.com/office/powerpoint/2010/main" val="1717437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9" name="群組 138"/>
          <p:cNvGrpSpPr/>
          <p:nvPr/>
        </p:nvGrpSpPr>
        <p:grpSpPr>
          <a:xfrm>
            <a:off x="5845066" y="2265864"/>
            <a:ext cx="2491889" cy="851512"/>
            <a:chOff x="3876383" y="3444648"/>
            <a:chExt cx="3299402" cy="1127450"/>
          </a:xfrm>
        </p:grpSpPr>
        <p:grpSp>
          <p:nvGrpSpPr>
            <p:cNvPr id="210" name="群組 209"/>
            <p:cNvGrpSpPr/>
            <p:nvPr/>
          </p:nvGrpSpPr>
          <p:grpSpPr>
            <a:xfrm>
              <a:off x="6452649" y="3453769"/>
              <a:ext cx="314270" cy="1118329"/>
              <a:chOff x="2747146" y="2809471"/>
              <a:chExt cx="314270" cy="1118329"/>
            </a:xfrm>
          </p:grpSpPr>
          <p:cxnSp>
            <p:nvCxnSpPr>
              <p:cNvPr id="221" name="直線接點 220"/>
              <p:cNvCxnSpPr/>
              <p:nvPr/>
            </p:nvCxnSpPr>
            <p:spPr>
              <a:xfrm rot="5400000">
                <a:off x="2751038" y="3371457"/>
                <a:ext cx="2584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2" name="直線接點 221"/>
              <p:cNvCxnSpPr/>
              <p:nvPr/>
            </p:nvCxnSpPr>
            <p:spPr>
              <a:xfrm>
                <a:off x="2766198" y="2809471"/>
                <a:ext cx="0" cy="45008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3" name="直線接點 222"/>
              <p:cNvCxnSpPr/>
              <p:nvPr/>
            </p:nvCxnSpPr>
            <p:spPr>
              <a:xfrm rot="5400000" flipV="1">
                <a:off x="2813709" y="3193919"/>
                <a:ext cx="0" cy="13312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4" name="直線接點 223"/>
              <p:cNvCxnSpPr/>
              <p:nvPr/>
            </p:nvCxnSpPr>
            <p:spPr>
              <a:xfrm rot="5400000" flipV="1">
                <a:off x="2821251" y="3407928"/>
                <a:ext cx="0" cy="14820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5" name="直線接點 224"/>
              <p:cNvCxnSpPr/>
              <p:nvPr/>
            </p:nvCxnSpPr>
            <p:spPr>
              <a:xfrm rot="5400000">
                <a:off x="2808188" y="3371457"/>
                <a:ext cx="2584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6" name="直線接點 225"/>
              <p:cNvCxnSpPr/>
              <p:nvPr/>
            </p:nvCxnSpPr>
            <p:spPr>
              <a:xfrm>
                <a:off x="2766198" y="3500690"/>
                <a:ext cx="0" cy="42711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27" name="橢圓 226"/>
              <p:cNvSpPr/>
              <p:nvPr/>
            </p:nvSpPr>
            <p:spPr>
              <a:xfrm rot="10800000">
                <a:off x="2968848" y="3323271"/>
                <a:ext cx="92568" cy="9256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211" name="群組 210"/>
            <p:cNvGrpSpPr/>
            <p:nvPr/>
          </p:nvGrpSpPr>
          <p:grpSpPr>
            <a:xfrm>
              <a:off x="4671814" y="3444648"/>
              <a:ext cx="314269" cy="1109344"/>
              <a:chOff x="1787241" y="2827198"/>
              <a:chExt cx="314269" cy="1109344"/>
            </a:xfrm>
          </p:grpSpPr>
          <p:cxnSp>
            <p:nvCxnSpPr>
              <p:cNvPr id="214" name="直線接點 213"/>
              <p:cNvCxnSpPr/>
              <p:nvPr/>
            </p:nvCxnSpPr>
            <p:spPr>
              <a:xfrm rot="16200000">
                <a:off x="1839151" y="3388785"/>
                <a:ext cx="2584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5" name="直線接點 214"/>
              <p:cNvCxnSpPr/>
              <p:nvPr/>
            </p:nvCxnSpPr>
            <p:spPr>
              <a:xfrm flipV="1">
                <a:off x="2082460" y="3500690"/>
                <a:ext cx="0" cy="43585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6" name="直線接點 215"/>
              <p:cNvCxnSpPr/>
              <p:nvPr/>
            </p:nvCxnSpPr>
            <p:spPr>
              <a:xfrm rot="16200000" flipV="1">
                <a:off x="2034948" y="3433198"/>
                <a:ext cx="0" cy="13312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7" name="直線接點 216"/>
              <p:cNvCxnSpPr/>
              <p:nvPr/>
            </p:nvCxnSpPr>
            <p:spPr>
              <a:xfrm rot="16200000" flipV="1">
                <a:off x="2027406" y="3204106"/>
                <a:ext cx="0" cy="14820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8" name="直線接點 217"/>
              <p:cNvCxnSpPr/>
              <p:nvPr/>
            </p:nvCxnSpPr>
            <p:spPr>
              <a:xfrm rot="16200000">
                <a:off x="1782001" y="3388785"/>
                <a:ext cx="2584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9" name="直線接點 218"/>
              <p:cNvCxnSpPr/>
              <p:nvPr/>
            </p:nvCxnSpPr>
            <p:spPr>
              <a:xfrm flipV="1">
                <a:off x="2082460" y="2827198"/>
                <a:ext cx="0" cy="47033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20" name="橢圓 219"/>
              <p:cNvSpPr/>
              <p:nvPr/>
            </p:nvSpPr>
            <p:spPr>
              <a:xfrm>
                <a:off x="1787241" y="3344403"/>
                <a:ext cx="92568" cy="9256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cxnSp>
          <p:nvCxnSpPr>
            <p:cNvPr id="212" name="直線接點 211"/>
            <p:cNvCxnSpPr/>
            <p:nvPr/>
          </p:nvCxnSpPr>
          <p:spPr>
            <a:xfrm>
              <a:off x="4302551" y="4013853"/>
              <a:ext cx="287323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13" name="文字方塊 212"/>
            <p:cNvSpPr txBox="1"/>
            <p:nvPr/>
          </p:nvSpPr>
          <p:spPr>
            <a:xfrm>
              <a:off x="3876383" y="3612129"/>
              <a:ext cx="748475" cy="369332"/>
            </a:xfrm>
            <a:prstGeom prst="rect">
              <a:avLst/>
            </a:prstGeom>
            <a:noFill/>
            <a:ln>
              <a:noFill/>
            </a:ln>
          </p:spPr>
          <p:txBody>
            <a:bodyPr wrap="none" rtlCol="0">
              <a:spAutoFit/>
            </a:bodyPr>
            <a:lstStyle/>
            <a:p>
              <a:r>
                <a:rPr lang="en-US" altLang="zh-TW" b="1" dirty="0"/>
                <a:t>/CTRL</a:t>
              </a:r>
              <a:endParaRPr lang="zh-TW" altLang="en-US" b="1" dirty="0"/>
            </a:p>
          </p:txBody>
        </p:sp>
      </p:grpSp>
      <p:sp>
        <p:nvSpPr>
          <p:cNvPr id="10" name="矩形 9"/>
          <p:cNvSpPr/>
          <p:nvPr/>
        </p:nvSpPr>
        <p:spPr>
          <a:xfrm>
            <a:off x="5652120" y="1919975"/>
            <a:ext cx="2843287" cy="1362377"/>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內容版面配置區 1"/>
          <p:cNvSpPr>
            <a:spLocks noGrp="1"/>
          </p:cNvSpPr>
          <p:nvPr>
            <p:ph idx="1"/>
          </p:nvPr>
        </p:nvSpPr>
        <p:spPr/>
        <p:txBody>
          <a:bodyPr>
            <a:normAutofit/>
          </a:bodyPr>
          <a:lstStyle/>
          <a:p>
            <a:r>
              <a:rPr lang="en-US" altLang="zh-TW" dirty="0"/>
              <a:t>Operate in three modes</a:t>
            </a:r>
          </a:p>
          <a:p>
            <a:pPr lvl="1"/>
            <a:r>
              <a:rPr lang="en-US" altLang="zh-TW" dirty="0"/>
              <a:t>Regular cache</a:t>
            </a:r>
          </a:p>
          <a:p>
            <a:pPr lvl="2"/>
            <a:r>
              <a:rPr lang="en-US" altLang="zh-TW" dirty="0"/>
              <a:t>Normal mode</a:t>
            </a:r>
          </a:p>
          <a:p>
            <a:pPr lvl="1"/>
            <a:r>
              <a:rPr lang="en-US" altLang="zh-TW" dirty="0"/>
              <a:t>Line-merged cache</a:t>
            </a:r>
          </a:p>
          <a:p>
            <a:pPr lvl="2"/>
            <a:r>
              <a:rPr lang="en-US" altLang="zh-TW" dirty="0"/>
              <a:t>High-speed mode</a:t>
            </a:r>
          </a:p>
          <a:p>
            <a:pPr lvl="2"/>
            <a:r>
              <a:rPr lang="en-US" altLang="zh-TW" dirty="0"/>
              <a:t>Dependable low-power mode</a:t>
            </a:r>
          </a:p>
          <a:p>
            <a:endParaRPr lang="en-US" altLang="zh-TW" dirty="0"/>
          </a:p>
          <a:p>
            <a:endParaRPr lang="en-US" altLang="zh-TW" dirty="0"/>
          </a:p>
        </p:txBody>
      </p:sp>
      <p:sp>
        <p:nvSpPr>
          <p:cNvPr id="3" name="標題 2"/>
          <p:cNvSpPr>
            <a:spLocks noGrp="1"/>
          </p:cNvSpPr>
          <p:nvPr>
            <p:ph type="title"/>
          </p:nvPr>
        </p:nvSpPr>
        <p:spPr/>
        <p:txBody>
          <a:bodyPr/>
          <a:lstStyle/>
          <a:p>
            <a:r>
              <a:rPr lang="en-US" altLang="zh-TW" dirty="0"/>
              <a:t>7T/14T Reconfigurable SRAM [1] (cont.)</a:t>
            </a:r>
            <a:endParaRPr lang="zh-TW" altLang="en-US" dirty="0"/>
          </a:p>
        </p:txBody>
      </p:sp>
      <p:sp>
        <p:nvSpPr>
          <p:cNvPr id="4" name="日期版面配置區 3"/>
          <p:cNvSpPr>
            <a:spLocks noGrp="1"/>
          </p:cNvSpPr>
          <p:nvPr>
            <p:ph type="dt" sz="half" idx="10"/>
          </p:nvPr>
        </p:nvSpPr>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11"/>
          </p:nvPr>
        </p:nvSpPr>
        <p:spPr/>
        <p:txBody>
          <a:bodyPr/>
          <a:lstStyle/>
          <a:p>
            <a:r>
              <a:rPr lang="de-DE"/>
              <a:t>Yen-Hao Chen / National Tsing Hua University</a:t>
            </a:r>
            <a:endParaRPr lang="de-DE" dirty="0"/>
          </a:p>
        </p:txBody>
      </p:sp>
      <p:sp>
        <p:nvSpPr>
          <p:cNvPr id="6" name="投影片編號版面配置區 5"/>
          <p:cNvSpPr>
            <a:spLocks noGrp="1"/>
          </p:cNvSpPr>
          <p:nvPr>
            <p:ph type="sldNum" sz="quarter" idx="12"/>
          </p:nvPr>
        </p:nvSpPr>
        <p:spPr/>
        <p:txBody>
          <a:bodyPr/>
          <a:lstStyle/>
          <a:p>
            <a:fld id="{D1628BF6-67F0-405E-B297-68D77A67C46A}" type="slidenum">
              <a:rPr lang="de-DE" smtClean="0"/>
              <a:pPr/>
              <a:t>4</a:t>
            </a:fld>
            <a:endParaRPr lang="de-DE"/>
          </a:p>
        </p:txBody>
      </p:sp>
      <p:graphicFrame>
        <p:nvGraphicFramePr>
          <p:cNvPr id="7" name="表格 6"/>
          <p:cNvGraphicFramePr>
            <a:graphicFrameLocks noGrp="1"/>
          </p:cNvGraphicFramePr>
          <p:nvPr>
            <p:extLst>
              <p:ext uri="{D42A27DB-BD31-4B8C-83A1-F6EECF244321}">
                <p14:modId xmlns:p14="http://schemas.microsoft.com/office/powerpoint/2010/main" val="4287205433"/>
              </p:ext>
            </p:extLst>
          </p:nvPr>
        </p:nvGraphicFramePr>
        <p:xfrm>
          <a:off x="512393" y="4137408"/>
          <a:ext cx="8125427" cy="2123440"/>
        </p:xfrm>
        <a:graphic>
          <a:graphicData uri="http://schemas.openxmlformats.org/drawingml/2006/table">
            <a:tbl>
              <a:tblPr firstRow="1" bandRow="1">
                <a:tableStyleId>{5C22544A-7EE6-4342-B048-85BDC9FD1C3A}</a:tableStyleId>
              </a:tblPr>
              <a:tblGrid>
                <a:gridCol w="1769063">
                  <a:extLst>
                    <a:ext uri="{9D8B030D-6E8A-4147-A177-3AD203B41FA5}">
                      <a16:colId xmlns:a16="http://schemas.microsoft.com/office/drawing/2014/main" xmlns="" val="20000"/>
                    </a:ext>
                  </a:extLst>
                </a:gridCol>
                <a:gridCol w="2118788">
                  <a:extLst>
                    <a:ext uri="{9D8B030D-6E8A-4147-A177-3AD203B41FA5}">
                      <a16:colId xmlns:a16="http://schemas.microsoft.com/office/drawing/2014/main" xmlns="" val="20001"/>
                    </a:ext>
                  </a:extLst>
                </a:gridCol>
                <a:gridCol w="2118788">
                  <a:extLst>
                    <a:ext uri="{9D8B030D-6E8A-4147-A177-3AD203B41FA5}">
                      <a16:colId xmlns:a16="http://schemas.microsoft.com/office/drawing/2014/main" xmlns="" val="20002"/>
                    </a:ext>
                  </a:extLst>
                </a:gridCol>
                <a:gridCol w="2118788">
                  <a:extLst>
                    <a:ext uri="{9D8B030D-6E8A-4147-A177-3AD203B41FA5}">
                      <a16:colId xmlns:a16="http://schemas.microsoft.com/office/drawing/2014/main" xmlns="" val="20003"/>
                    </a:ext>
                  </a:extLst>
                </a:gridCol>
              </a:tblGrid>
              <a:tr h="370840">
                <a:tc>
                  <a:txBody>
                    <a:bodyPr/>
                    <a:lstStyle/>
                    <a:p>
                      <a:pPr algn="ctr"/>
                      <a:endParaRPr lang="zh-TW"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a:t>Regular cache</a:t>
                      </a:r>
                      <a:endParaRPr lang="zh-TW" altLang="en-US"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altLang="zh-TW" dirty="0"/>
                        <a:t>Line-merged cache</a:t>
                      </a:r>
                      <a:endParaRPr lang="zh-TW"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zh-TW" altLang="en-US" dirty="0"/>
                    </a:p>
                  </a:txBody>
                  <a:tcPr anchor="ctr"/>
                </a:tc>
                <a:extLst>
                  <a:ext uri="{0D108BD9-81ED-4DB2-BD59-A6C34878D82A}">
                    <a16:rowId xmlns:a16="http://schemas.microsoft.com/office/drawing/2014/main" xmlns="" val="10000"/>
                  </a:ext>
                </a:extLst>
              </a:tr>
              <a:tr h="370840">
                <a:tc>
                  <a:txBody>
                    <a:bodyPr/>
                    <a:lstStyle/>
                    <a:p>
                      <a:pPr algn="ctr"/>
                      <a:r>
                        <a:rPr lang="en-US" altLang="zh-TW" b="1" dirty="0"/>
                        <a:t>Mode</a:t>
                      </a:r>
                      <a:endParaRPr lang="zh-TW"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a:t>Normal</a:t>
                      </a:r>
                      <a:endParaRPr lang="zh-TW" altLang="en-US"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a:t>High-speed</a:t>
                      </a:r>
                      <a:endParaRPr lang="zh-TW" altLang="en-US"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a:t>Dependable </a:t>
                      </a:r>
                      <a:br>
                        <a:rPr lang="en-US" altLang="zh-TW" dirty="0"/>
                      </a:br>
                      <a:r>
                        <a:rPr lang="en-US" altLang="zh-TW" dirty="0"/>
                        <a:t>low-power</a:t>
                      </a:r>
                      <a:endParaRPr lang="zh-TW"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70840">
                <a:tc>
                  <a:txBody>
                    <a:bodyPr/>
                    <a:lstStyle/>
                    <a:p>
                      <a:pPr algn="ctr"/>
                      <a:r>
                        <a:rPr lang="en-US" altLang="zh-TW" b="1" dirty="0"/>
                        <a:t>Cache capacity</a:t>
                      </a:r>
                      <a:endParaRPr lang="zh-TW"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altLang="zh-TW" dirty="0"/>
                        <a:t>Regular (4-way)</a:t>
                      </a:r>
                      <a:endParaRPr lang="zh-TW" altLang="en-US" dirty="0"/>
                    </a:p>
                  </a:txBody>
                  <a:tcPr>
                    <a:lnT w="12700" cap="flat" cmpd="sng" algn="ctr">
                      <a:solidFill>
                        <a:schemeClr val="tx1"/>
                      </a:solidFill>
                      <a:prstDash val="solid"/>
                      <a:round/>
                      <a:headEnd type="none" w="med" len="med"/>
                      <a:tailEnd type="none" w="med" len="med"/>
                    </a:lnT>
                  </a:tcPr>
                </a:tc>
                <a:tc>
                  <a:txBody>
                    <a:bodyPr/>
                    <a:lstStyle/>
                    <a:p>
                      <a:r>
                        <a:rPr lang="en-US" altLang="zh-TW" dirty="0"/>
                        <a:t>Half (2-way)</a:t>
                      </a:r>
                      <a:endParaRPr lang="zh-TW" altLang="en-US" dirty="0"/>
                    </a:p>
                  </a:txBody>
                  <a:tcPr>
                    <a:lnT w="12700" cap="flat" cmpd="sng" algn="ctr">
                      <a:solidFill>
                        <a:schemeClr val="tx1"/>
                      </a:solidFill>
                      <a:prstDash val="solid"/>
                      <a:round/>
                      <a:headEnd type="none" w="med" len="med"/>
                      <a:tailEnd type="none" w="med" len="med"/>
                    </a:lnT>
                  </a:tcPr>
                </a:tc>
                <a:tc>
                  <a:txBody>
                    <a:bodyPr/>
                    <a:lstStyle/>
                    <a:p>
                      <a:r>
                        <a:rPr lang="en-US" altLang="zh-TW" dirty="0"/>
                        <a:t>Half (2-way)</a:t>
                      </a:r>
                      <a:endParaRPr lang="zh-TW" alt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002"/>
                  </a:ext>
                </a:extLst>
              </a:tr>
              <a:tr h="370840">
                <a:tc>
                  <a:txBody>
                    <a:bodyPr/>
                    <a:lstStyle/>
                    <a:p>
                      <a:pPr algn="ctr"/>
                      <a:r>
                        <a:rPr lang="en-US" altLang="zh-TW" b="1" dirty="0"/>
                        <a:t>Access</a:t>
                      </a:r>
                      <a:r>
                        <a:rPr lang="en-US" altLang="zh-TW" b="1" baseline="0" dirty="0"/>
                        <a:t> latency</a:t>
                      </a:r>
                      <a:endParaRPr lang="zh-TW" altLang="en-US" b="1" dirty="0"/>
                    </a:p>
                  </a:txBody>
                  <a:tcPr anchor="ctr">
                    <a:lnL w="12700" cap="flat" cmpd="sng" algn="ctr">
                      <a:solidFill>
                        <a:schemeClr val="tx1"/>
                      </a:solidFill>
                      <a:prstDash val="solid"/>
                      <a:round/>
                      <a:headEnd type="none" w="med" len="med"/>
                      <a:tailEnd type="none" w="med" len="med"/>
                    </a:lnL>
                  </a:tcPr>
                </a:tc>
                <a:tc>
                  <a:txBody>
                    <a:bodyPr/>
                    <a:lstStyle/>
                    <a:p>
                      <a:r>
                        <a:rPr lang="en-US" altLang="zh-TW" dirty="0"/>
                        <a:t>Regular (4</a:t>
                      </a:r>
                      <a:r>
                        <a:rPr lang="en-US" altLang="zh-TW" baseline="0" dirty="0"/>
                        <a:t> </a:t>
                      </a:r>
                      <a:r>
                        <a:rPr lang="en-US" altLang="zh-TW" dirty="0"/>
                        <a:t>cycles)</a:t>
                      </a:r>
                      <a:endParaRPr lang="zh-TW" altLang="en-US" dirty="0"/>
                    </a:p>
                  </a:txBody>
                  <a:tcPr/>
                </a:tc>
                <a:tc>
                  <a:txBody>
                    <a:bodyPr/>
                    <a:lstStyle/>
                    <a:p>
                      <a:r>
                        <a:rPr lang="en-US" altLang="zh-TW" dirty="0"/>
                        <a:t>Faster (3</a:t>
                      </a:r>
                      <a:r>
                        <a:rPr lang="en-US" altLang="zh-TW" baseline="0" dirty="0"/>
                        <a:t> </a:t>
                      </a:r>
                      <a:r>
                        <a:rPr lang="en-US" altLang="zh-TW" dirty="0"/>
                        <a:t>cycles)</a:t>
                      </a:r>
                      <a:endParaRPr lang="zh-TW" altLang="en-US" dirty="0"/>
                    </a:p>
                  </a:txBody>
                  <a:tcPr/>
                </a:tc>
                <a:tc>
                  <a:txBody>
                    <a:bodyPr/>
                    <a:lstStyle/>
                    <a:p>
                      <a:r>
                        <a:rPr lang="en-US" altLang="zh-TW" dirty="0"/>
                        <a:t>Regular (4 cycles)</a:t>
                      </a:r>
                      <a:endParaRPr lang="zh-TW" altLang="en-US"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03"/>
                  </a:ext>
                </a:extLst>
              </a:tr>
              <a:tr h="370840">
                <a:tc>
                  <a:txBody>
                    <a:bodyPr/>
                    <a:lstStyle/>
                    <a:p>
                      <a:pPr algn="ctr"/>
                      <a:r>
                        <a:rPr lang="en-US" altLang="zh-TW" b="1" dirty="0"/>
                        <a:t>Reliable voltage</a:t>
                      </a:r>
                      <a:endParaRPr lang="zh-TW" altLang="en-US" b="1" dirty="0"/>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altLang="zh-TW" dirty="0"/>
                        <a:t>Regular (0.75v)</a:t>
                      </a:r>
                      <a:endParaRPr lang="zh-TW" altLang="en-US" dirty="0"/>
                    </a:p>
                  </a:txBody>
                  <a:tcPr>
                    <a:lnB w="12700" cap="flat" cmpd="sng" algn="ctr">
                      <a:solidFill>
                        <a:schemeClr val="tx1"/>
                      </a:solidFill>
                      <a:prstDash val="solid"/>
                      <a:round/>
                      <a:headEnd type="none" w="med" len="med"/>
                      <a:tailEnd type="none" w="med" len="med"/>
                    </a:lnB>
                  </a:tcPr>
                </a:tc>
                <a:tc>
                  <a:txBody>
                    <a:bodyPr/>
                    <a:lstStyle/>
                    <a:p>
                      <a:r>
                        <a:rPr lang="en-US" altLang="zh-TW" dirty="0"/>
                        <a:t>Regular (0.75v)</a:t>
                      </a:r>
                      <a:endParaRPr lang="zh-TW" altLang="en-US" dirty="0"/>
                    </a:p>
                  </a:txBody>
                  <a:tcPr>
                    <a:lnB w="12700" cap="flat" cmpd="sng" algn="ctr">
                      <a:solidFill>
                        <a:schemeClr val="tx1"/>
                      </a:solidFill>
                      <a:prstDash val="solid"/>
                      <a:round/>
                      <a:headEnd type="none" w="med" len="med"/>
                      <a:tailEnd type="none" w="med" len="med"/>
                    </a:lnB>
                  </a:tcPr>
                </a:tc>
                <a:tc>
                  <a:txBody>
                    <a:bodyPr/>
                    <a:lstStyle/>
                    <a:p>
                      <a:r>
                        <a:rPr lang="en-US" altLang="zh-TW" dirty="0"/>
                        <a:t>Better (0.55v)</a:t>
                      </a:r>
                      <a:endParaRPr lang="zh-TW" alt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cxnSp>
        <p:nvCxnSpPr>
          <p:cNvPr id="137" name="直線接點 136"/>
          <p:cNvCxnSpPr/>
          <p:nvPr/>
        </p:nvCxnSpPr>
        <p:spPr>
          <a:xfrm>
            <a:off x="8591103" y="1655817"/>
            <a:ext cx="0" cy="21209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直線接點 137"/>
          <p:cNvCxnSpPr/>
          <p:nvPr/>
        </p:nvCxnSpPr>
        <p:spPr>
          <a:xfrm>
            <a:off x="5880975" y="1655817"/>
            <a:ext cx="0" cy="21209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0" name="群組 139"/>
          <p:cNvGrpSpPr/>
          <p:nvPr/>
        </p:nvGrpSpPr>
        <p:grpSpPr>
          <a:xfrm>
            <a:off x="5880975" y="1455475"/>
            <a:ext cx="2710128" cy="1187786"/>
            <a:chOff x="3923928" y="2371648"/>
            <a:chExt cx="3588363" cy="1572695"/>
          </a:xfrm>
        </p:grpSpPr>
        <p:grpSp>
          <p:nvGrpSpPr>
            <p:cNvPr id="177" name="群組 176"/>
            <p:cNvGrpSpPr/>
            <p:nvPr/>
          </p:nvGrpSpPr>
          <p:grpSpPr>
            <a:xfrm>
              <a:off x="3923928" y="2986672"/>
              <a:ext cx="3588363" cy="957671"/>
              <a:chOff x="3923928" y="2986672"/>
              <a:chExt cx="3588363" cy="957671"/>
            </a:xfrm>
          </p:grpSpPr>
          <p:grpSp>
            <p:nvGrpSpPr>
              <p:cNvPr id="183" name="群組 182"/>
              <p:cNvGrpSpPr/>
              <p:nvPr/>
            </p:nvGrpSpPr>
            <p:grpSpPr>
              <a:xfrm>
                <a:off x="5107868" y="2986672"/>
                <a:ext cx="1212056" cy="957671"/>
                <a:chOff x="4495800" y="2276872"/>
                <a:chExt cx="1212056" cy="957671"/>
              </a:xfrm>
            </p:grpSpPr>
            <p:grpSp>
              <p:nvGrpSpPr>
                <p:cNvPr id="198" name="群組 197"/>
                <p:cNvGrpSpPr/>
                <p:nvPr/>
              </p:nvGrpSpPr>
              <p:grpSpPr>
                <a:xfrm>
                  <a:off x="4860032" y="2276872"/>
                  <a:ext cx="576064" cy="504056"/>
                  <a:chOff x="4860032" y="2276872"/>
                  <a:chExt cx="576064" cy="504056"/>
                </a:xfrm>
              </p:grpSpPr>
              <p:sp>
                <p:nvSpPr>
                  <p:cNvPr id="208" name="等腰三角形 207"/>
                  <p:cNvSpPr/>
                  <p:nvPr/>
                </p:nvSpPr>
                <p:spPr>
                  <a:xfrm rot="5400000">
                    <a:off x="4849752" y="2287152"/>
                    <a:ext cx="504056" cy="483496"/>
                  </a:xfrm>
                  <a:prstGeom prst="triangl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9" name="橢圓 208"/>
                  <p:cNvSpPr/>
                  <p:nvPr/>
                </p:nvSpPr>
                <p:spPr>
                  <a:xfrm>
                    <a:off x="5343528" y="2482616"/>
                    <a:ext cx="92568" cy="92568"/>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199" name="群組 198"/>
                <p:cNvGrpSpPr/>
                <p:nvPr/>
              </p:nvGrpSpPr>
              <p:grpSpPr>
                <a:xfrm>
                  <a:off x="4767464" y="2730487"/>
                  <a:ext cx="576064" cy="504056"/>
                  <a:chOff x="4767464" y="2730487"/>
                  <a:chExt cx="576064" cy="504056"/>
                </a:xfrm>
              </p:grpSpPr>
              <p:sp>
                <p:nvSpPr>
                  <p:cNvPr id="206" name="等腰三角形 205"/>
                  <p:cNvSpPr/>
                  <p:nvPr/>
                </p:nvSpPr>
                <p:spPr>
                  <a:xfrm rot="16200000">
                    <a:off x="4849752" y="2740767"/>
                    <a:ext cx="504056" cy="483496"/>
                  </a:xfrm>
                  <a:prstGeom prst="triangl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7" name="橢圓 206"/>
                  <p:cNvSpPr/>
                  <p:nvPr/>
                </p:nvSpPr>
                <p:spPr>
                  <a:xfrm rot="10800000">
                    <a:off x="4767464" y="2936231"/>
                    <a:ext cx="92568" cy="92568"/>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cxnSp>
              <p:nvCxnSpPr>
                <p:cNvPr id="200" name="直線接點 199"/>
                <p:cNvCxnSpPr>
                  <a:stCxn id="208" idx="3"/>
                </p:cNvCxnSpPr>
                <p:nvPr/>
              </p:nvCxnSpPr>
              <p:spPr>
                <a:xfrm flipH="1">
                  <a:off x="4495800" y="2528900"/>
                  <a:ext cx="36423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直線接點 200"/>
                <p:cNvCxnSpPr/>
                <p:nvPr/>
              </p:nvCxnSpPr>
              <p:spPr>
                <a:xfrm>
                  <a:off x="5688124" y="2528900"/>
                  <a:ext cx="0" cy="450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直線接點 201"/>
                <p:cNvCxnSpPr>
                  <a:stCxn id="206" idx="3"/>
                </p:cNvCxnSpPr>
                <p:nvPr/>
              </p:nvCxnSpPr>
              <p:spPr>
                <a:xfrm>
                  <a:off x="5343528" y="2982515"/>
                  <a:ext cx="3643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直線接點 202"/>
                <p:cNvCxnSpPr>
                  <a:stCxn id="207" idx="6"/>
                </p:cNvCxnSpPr>
                <p:nvPr/>
              </p:nvCxnSpPr>
              <p:spPr>
                <a:xfrm flipH="1">
                  <a:off x="4495800" y="2982515"/>
                  <a:ext cx="2716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直線接點 203"/>
                <p:cNvCxnSpPr/>
                <p:nvPr/>
              </p:nvCxnSpPr>
              <p:spPr>
                <a:xfrm flipV="1">
                  <a:off x="4515436" y="2528900"/>
                  <a:ext cx="0" cy="450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直線接點 204"/>
                <p:cNvCxnSpPr>
                  <a:stCxn id="209" idx="6"/>
                </p:cNvCxnSpPr>
                <p:nvPr/>
              </p:nvCxnSpPr>
              <p:spPr>
                <a:xfrm>
                  <a:off x="5436096" y="2528900"/>
                  <a:ext cx="2717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4" name="群組 183"/>
              <p:cNvGrpSpPr/>
              <p:nvPr/>
            </p:nvGrpSpPr>
            <p:grpSpPr>
              <a:xfrm>
                <a:off x="3923928" y="3266067"/>
                <a:ext cx="1203576" cy="209192"/>
                <a:chOff x="3923928" y="3266067"/>
                <a:chExt cx="1203576" cy="209192"/>
              </a:xfrm>
            </p:grpSpPr>
            <p:cxnSp>
              <p:nvCxnSpPr>
                <p:cNvPr id="192" name="直線接點 191"/>
                <p:cNvCxnSpPr/>
                <p:nvPr/>
              </p:nvCxnSpPr>
              <p:spPr>
                <a:xfrm>
                  <a:off x="4591732" y="3342134"/>
                  <a:ext cx="2584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直線接點 192"/>
                <p:cNvCxnSpPr/>
                <p:nvPr/>
              </p:nvCxnSpPr>
              <p:spPr>
                <a:xfrm>
                  <a:off x="4813539" y="3456208"/>
                  <a:ext cx="31396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4" name="直線接點 193"/>
                <p:cNvCxnSpPr/>
                <p:nvPr/>
              </p:nvCxnSpPr>
              <p:spPr>
                <a:xfrm flipV="1">
                  <a:off x="4609991" y="3342134"/>
                  <a:ext cx="0" cy="1331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5" name="直線接點 194"/>
                <p:cNvCxnSpPr/>
                <p:nvPr/>
              </p:nvCxnSpPr>
              <p:spPr>
                <a:xfrm flipV="1">
                  <a:off x="4831541" y="3327051"/>
                  <a:ext cx="0" cy="14820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直線接點 195"/>
                <p:cNvCxnSpPr/>
                <p:nvPr/>
              </p:nvCxnSpPr>
              <p:spPr>
                <a:xfrm>
                  <a:off x="4591732" y="3266067"/>
                  <a:ext cx="2584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直線接點 196"/>
                <p:cNvCxnSpPr/>
                <p:nvPr/>
              </p:nvCxnSpPr>
              <p:spPr>
                <a:xfrm>
                  <a:off x="3923928" y="3456208"/>
                  <a:ext cx="68606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5" name="群組 184"/>
              <p:cNvGrpSpPr/>
              <p:nvPr/>
            </p:nvGrpSpPr>
            <p:grpSpPr>
              <a:xfrm>
                <a:off x="6300192" y="3266067"/>
                <a:ext cx="1212099" cy="209192"/>
                <a:chOff x="6300192" y="3266067"/>
                <a:chExt cx="1212099" cy="209192"/>
              </a:xfrm>
            </p:grpSpPr>
            <p:cxnSp>
              <p:nvCxnSpPr>
                <p:cNvPr id="186" name="直線接點 185"/>
                <p:cNvCxnSpPr/>
                <p:nvPr/>
              </p:nvCxnSpPr>
              <p:spPr>
                <a:xfrm>
                  <a:off x="6596827" y="3342134"/>
                  <a:ext cx="2584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7" name="直線接點 186"/>
                <p:cNvCxnSpPr/>
                <p:nvPr/>
              </p:nvCxnSpPr>
              <p:spPr>
                <a:xfrm>
                  <a:off x="6300192" y="3456208"/>
                  <a:ext cx="31396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8" name="直線接點 187"/>
                <p:cNvCxnSpPr/>
                <p:nvPr/>
              </p:nvCxnSpPr>
              <p:spPr>
                <a:xfrm flipV="1">
                  <a:off x="6615086" y="3342134"/>
                  <a:ext cx="0" cy="1331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直線接點 188"/>
                <p:cNvCxnSpPr/>
                <p:nvPr/>
              </p:nvCxnSpPr>
              <p:spPr>
                <a:xfrm flipV="1">
                  <a:off x="6836636" y="3327051"/>
                  <a:ext cx="0" cy="14820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0" name="直線接點 189"/>
                <p:cNvCxnSpPr/>
                <p:nvPr/>
              </p:nvCxnSpPr>
              <p:spPr>
                <a:xfrm>
                  <a:off x="6596827" y="3266067"/>
                  <a:ext cx="2584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1" name="直線接點 190"/>
                <p:cNvCxnSpPr/>
                <p:nvPr/>
              </p:nvCxnSpPr>
              <p:spPr>
                <a:xfrm>
                  <a:off x="6855295" y="3456208"/>
                  <a:ext cx="65699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78" name="群組 177"/>
            <p:cNvGrpSpPr/>
            <p:nvPr/>
          </p:nvGrpSpPr>
          <p:grpSpPr>
            <a:xfrm>
              <a:off x="4302551" y="2764571"/>
              <a:ext cx="2873234" cy="515150"/>
              <a:chOff x="4302551" y="2764571"/>
              <a:chExt cx="2873234" cy="515150"/>
            </a:xfrm>
          </p:grpSpPr>
          <p:cxnSp>
            <p:nvCxnSpPr>
              <p:cNvPr id="180" name="直線接點 179"/>
              <p:cNvCxnSpPr/>
              <p:nvPr/>
            </p:nvCxnSpPr>
            <p:spPr>
              <a:xfrm>
                <a:off x="4302551" y="2783646"/>
                <a:ext cx="287323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1" name="直線接點 180"/>
              <p:cNvCxnSpPr/>
              <p:nvPr/>
            </p:nvCxnSpPr>
            <p:spPr>
              <a:xfrm rot="10800000">
                <a:off x="4719960" y="2764571"/>
                <a:ext cx="0" cy="5151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2" name="直線接點 181"/>
              <p:cNvCxnSpPr/>
              <p:nvPr/>
            </p:nvCxnSpPr>
            <p:spPr>
              <a:xfrm rot="10800000">
                <a:off x="6725255" y="2764571"/>
                <a:ext cx="0" cy="5151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9" name="文字方塊 178"/>
            <p:cNvSpPr txBox="1"/>
            <p:nvPr/>
          </p:nvSpPr>
          <p:spPr>
            <a:xfrm>
              <a:off x="4277300" y="2371648"/>
              <a:ext cx="1649229" cy="489016"/>
            </a:xfrm>
            <a:prstGeom prst="rect">
              <a:avLst/>
            </a:prstGeom>
            <a:noFill/>
          </p:spPr>
          <p:txBody>
            <a:bodyPr wrap="square" rtlCol="0">
              <a:spAutoFit/>
            </a:bodyPr>
            <a:lstStyle/>
            <a:p>
              <a:r>
                <a:rPr lang="en-US" altLang="zh-TW" b="1" dirty="0" err="1"/>
                <a:t>Wordline</a:t>
              </a:r>
              <a:r>
                <a:rPr lang="en-US" altLang="zh-TW" b="1" dirty="0"/>
                <a:t> 0</a:t>
              </a:r>
              <a:endParaRPr lang="zh-TW" altLang="en-US" b="1" dirty="0"/>
            </a:p>
          </p:txBody>
        </p:sp>
      </p:grpSp>
      <p:grpSp>
        <p:nvGrpSpPr>
          <p:cNvPr id="141" name="群組 140"/>
          <p:cNvGrpSpPr/>
          <p:nvPr/>
        </p:nvGrpSpPr>
        <p:grpSpPr>
          <a:xfrm>
            <a:off x="5880975" y="2749411"/>
            <a:ext cx="2696338" cy="1192024"/>
            <a:chOff x="3923928" y="4084891"/>
            <a:chExt cx="3570104" cy="1578307"/>
          </a:xfrm>
        </p:grpSpPr>
        <p:grpSp>
          <p:nvGrpSpPr>
            <p:cNvPr id="144" name="群組 143"/>
            <p:cNvGrpSpPr/>
            <p:nvPr/>
          </p:nvGrpSpPr>
          <p:grpSpPr>
            <a:xfrm>
              <a:off x="3923928" y="4084891"/>
              <a:ext cx="3570104" cy="957671"/>
              <a:chOff x="3923928" y="4126240"/>
              <a:chExt cx="3570104" cy="957671"/>
            </a:xfrm>
          </p:grpSpPr>
          <p:grpSp>
            <p:nvGrpSpPr>
              <p:cNvPr id="150" name="群組 149"/>
              <p:cNvGrpSpPr/>
              <p:nvPr/>
            </p:nvGrpSpPr>
            <p:grpSpPr>
              <a:xfrm rot="10800000">
                <a:off x="5145362" y="4126240"/>
                <a:ext cx="1212056" cy="957671"/>
                <a:chOff x="4495800" y="2276872"/>
                <a:chExt cx="1212056" cy="957671"/>
              </a:xfrm>
            </p:grpSpPr>
            <p:grpSp>
              <p:nvGrpSpPr>
                <p:cNvPr id="165" name="群組 164"/>
                <p:cNvGrpSpPr/>
                <p:nvPr/>
              </p:nvGrpSpPr>
              <p:grpSpPr>
                <a:xfrm>
                  <a:off x="4860032" y="2276872"/>
                  <a:ext cx="576064" cy="504056"/>
                  <a:chOff x="4860032" y="2276872"/>
                  <a:chExt cx="576064" cy="504056"/>
                </a:xfrm>
              </p:grpSpPr>
              <p:sp>
                <p:nvSpPr>
                  <p:cNvPr id="175" name="等腰三角形 174"/>
                  <p:cNvSpPr/>
                  <p:nvPr/>
                </p:nvSpPr>
                <p:spPr>
                  <a:xfrm rot="5400000">
                    <a:off x="4849752" y="2287152"/>
                    <a:ext cx="504056" cy="483496"/>
                  </a:xfrm>
                  <a:prstGeom prst="triangl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76" name="橢圓 175"/>
                  <p:cNvSpPr/>
                  <p:nvPr/>
                </p:nvSpPr>
                <p:spPr>
                  <a:xfrm>
                    <a:off x="5343528" y="2482616"/>
                    <a:ext cx="92568" cy="92568"/>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166" name="群組 165"/>
                <p:cNvGrpSpPr/>
                <p:nvPr/>
              </p:nvGrpSpPr>
              <p:grpSpPr>
                <a:xfrm>
                  <a:off x="4767464" y="2730487"/>
                  <a:ext cx="576064" cy="504056"/>
                  <a:chOff x="4767464" y="2730487"/>
                  <a:chExt cx="576064" cy="504056"/>
                </a:xfrm>
              </p:grpSpPr>
              <p:sp>
                <p:nvSpPr>
                  <p:cNvPr id="173" name="等腰三角形 172"/>
                  <p:cNvSpPr/>
                  <p:nvPr/>
                </p:nvSpPr>
                <p:spPr>
                  <a:xfrm rot="16200000">
                    <a:off x="4849752" y="2740767"/>
                    <a:ext cx="504056" cy="483496"/>
                  </a:xfrm>
                  <a:prstGeom prst="triangl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74" name="橢圓 173"/>
                  <p:cNvSpPr/>
                  <p:nvPr/>
                </p:nvSpPr>
                <p:spPr>
                  <a:xfrm rot="10800000">
                    <a:off x="4767464" y="2936231"/>
                    <a:ext cx="92568" cy="92568"/>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cxnSp>
              <p:nvCxnSpPr>
                <p:cNvPr id="167" name="直線接點 166"/>
                <p:cNvCxnSpPr>
                  <a:stCxn id="175" idx="3"/>
                </p:cNvCxnSpPr>
                <p:nvPr/>
              </p:nvCxnSpPr>
              <p:spPr>
                <a:xfrm flipH="1">
                  <a:off x="4495800" y="2528900"/>
                  <a:ext cx="36423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8" name="直線接點 167"/>
                <p:cNvCxnSpPr/>
                <p:nvPr/>
              </p:nvCxnSpPr>
              <p:spPr>
                <a:xfrm>
                  <a:off x="5688124" y="2528900"/>
                  <a:ext cx="0" cy="450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9" name="直線接點 168"/>
                <p:cNvCxnSpPr>
                  <a:stCxn id="173" idx="3"/>
                </p:cNvCxnSpPr>
                <p:nvPr/>
              </p:nvCxnSpPr>
              <p:spPr>
                <a:xfrm>
                  <a:off x="5343528" y="2982515"/>
                  <a:ext cx="3643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直線接點 169"/>
                <p:cNvCxnSpPr>
                  <a:stCxn id="174" idx="6"/>
                </p:cNvCxnSpPr>
                <p:nvPr/>
              </p:nvCxnSpPr>
              <p:spPr>
                <a:xfrm flipH="1">
                  <a:off x="4495800" y="2982515"/>
                  <a:ext cx="2716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1" name="直線接點 170"/>
                <p:cNvCxnSpPr/>
                <p:nvPr/>
              </p:nvCxnSpPr>
              <p:spPr>
                <a:xfrm flipV="1">
                  <a:off x="4515436" y="2528900"/>
                  <a:ext cx="0" cy="450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2" name="直線接點 171"/>
                <p:cNvCxnSpPr>
                  <a:stCxn id="176" idx="6"/>
                </p:cNvCxnSpPr>
                <p:nvPr/>
              </p:nvCxnSpPr>
              <p:spPr>
                <a:xfrm>
                  <a:off x="5436096" y="2528900"/>
                  <a:ext cx="2717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1" name="群組 150"/>
              <p:cNvGrpSpPr/>
              <p:nvPr/>
            </p:nvGrpSpPr>
            <p:grpSpPr>
              <a:xfrm rot="10800000">
                <a:off x="6337782" y="4595324"/>
                <a:ext cx="1156250" cy="206039"/>
                <a:chOff x="3971254" y="3269220"/>
                <a:chExt cx="1156250" cy="206039"/>
              </a:xfrm>
            </p:grpSpPr>
            <p:cxnSp>
              <p:nvCxnSpPr>
                <p:cNvPr id="159" name="直線接點 158"/>
                <p:cNvCxnSpPr/>
                <p:nvPr/>
              </p:nvCxnSpPr>
              <p:spPr>
                <a:xfrm>
                  <a:off x="4591732" y="3342134"/>
                  <a:ext cx="2584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直線接點 159"/>
                <p:cNvCxnSpPr/>
                <p:nvPr/>
              </p:nvCxnSpPr>
              <p:spPr>
                <a:xfrm>
                  <a:off x="4813539" y="3456208"/>
                  <a:ext cx="31396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1" name="直線接點 160"/>
                <p:cNvCxnSpPr/>
                <p:nvPr/>
              </p:nvCxnSpPr>
              <p:spPr>
                <a:xfrm flipV="1">
                  <a:off x="4609991" y="3342134"/>
                  <a:ext cx="0" cy="1331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2" name="直線接點 161"/>
                <p:cNvCxnSpPr/>
                <p:nvPr/>
              </p:nvCxnSpPr>
              <p:spPr>
                <a:xfrm flipV="1">
                  <a:off x="4831541" y="3327051"/>
                  <a:ext cx="0" cy="14820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3" name="直線接點 162"/>
                <p:cNvCxnSpPr/>
                <p:nvPr/>
              </p:nvCxnSpPr>
              <p:spPr>
                <a:xfrm>
                  <a:off x="4591732" y="3269220"/>
                  <a:ext cx="2584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 name="直線接點 163"/>
                <p:cNvCxnSpPr/>
                <p:nvPr/>
              </p:nvCxnSpPr>
              <p:spPr>
                <a:xfrm rot="10800000" flipH="1">
                  <a:off x="3971254" y="3456208"/>
                  <a:ext cx="63873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2" name="群組 151"/>
              <p:cNvGrpSpPr/>
              <p:nvPr/>
            </p:nvGrpSpPr>
            <p:grpSpPr>
              <a:xfrm rot="10800000">
                <a:off x="3923928" y="4595324"/>
                <a:ext cx="1241166" cy="206039"/>
                <a:chOff x="6300192" y="3269220"/>
                <a:chExt cx="1241166" cy="206039"/>
              </a:xfrm>
            </p:grpSpPr>
            <p:cxnSp>
              <p:nvCxnSpPr>
                <p:cNvPr id="153" name="直線接點 152"/>
                <p:cNvCxnSpPr/>
                <p:nvPr/>
              </p:nvCxnSpPr>
              <p:spPr>
                <a:xfrm>
                  <a:off x="6596827" y="3342134"/>
                  <a:ext cx="2584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直線接點 153"/>
                <p:cNvCxnSpPr/>
                <p:nvPr/>
              </p:nvCxnSpPr>
              <p:spPr>
                <a:xfrm>
                  <a:off x="6300192" y="3456208"/>
                  <a:ext cx="31396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5" name="直線接點 154"/>
                <p:cNvCxnSpPr/>
                <p:nvPr/>
              </p:nvCxnSpPr>
              <p:spPr>
                <a:xfrm flipV="1">
                  <a:off x="6615086" y="3342134"/>
                  <a:ext cx="0" cy="1331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直線接點 155"/>
                <p:cNvCxnSpPr/>
                <p:nvPr/>
              </p:nvCxnSpPr>
              <p:spPr>
                <a:xfrm flipV="1">
                  <a:off x="6836636" y="3327051"/>
                  <a:ext cx="0" cy="14820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直線接點 156"/>
                <p:cNvCxnSpPr/>
                <p:nvPr/>
              </p:nvCxnSpPr>
              <p:spPr>
                <a:xfrm>
                  <a:off x="6596827" y="3269220"/>
                  <a:ext cx="2584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8" name="直線接點 157"/>
                <p:cNvCxnSpPr/>
                <p:nvPr/>
              </p:nvCxnSpPr>
              <p:spPr>
                <a:xfrm rot="10800000" flipH="1">
                  <a:off x="6855294" y="3456208"/>
                  <a:ext cx="68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45" name="群組 144"/>
            <p:cNvGrpSpPr/>
            <p:nvPr/>
          </p:nvGrpSpPr>
          <p:grpSpPr>
            <a:xfrm>
              <a:off x="4296025" y="4733125"/>
              <a:ext cx="2879760" cy="515150"/>
              <a:chOff x="4296025" y="4733125"/>
              <a:chExt cx="2879760" cy="515150"/>
            </a:xfrm>
          </p:grpSpPr>
          <p:cxnSp>
            <p:nvCxnSpPr>
              <p:cNvPr id="147" name="直線接點 146"/>
              <p:cNvCxnSpPr/>
              <p:nvPr/>
            </p:nvCxnSpPr>
            <p:spPr>
              <a:xfrm flipH="1">
                <a:off x="4296025" y="5229200"/>
                <a:ext cx="28797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直線接點 147"/>
              <p:cNvCxnSpPr/>
              <p:nvPr/>
            </p:nvCxnSpPr>
            <p:spPr>
              <a:xfrm>
                <a:off x="6744519" y="4733125"/>
                <a:ext cx="0" cy="5151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直線接點 148"/>
              <p:cNvCxnSpPr/>
              <p:nvPr/>
            </p:nvCxnSpPr>
            <p:spPr>
              <a:xfrm>
                <a:off x="4739224" y="4733125"/>
                <a:ext cx="0" cy="5151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6" name="文字方塊 145"/>
            <p:cNvSpPr txBox="1"/>
            <p:nvPr/>
          </p:nvSpPr>
          <p:spPr>
            <a:xfrm>
              <a:off x="4277301" y="5174182"/>
              <a:ext cx="1649228" cy="489016"/>
            </a:xfrm>
            <a:prstGeom prst="rect">
              <a:avLst/>
            </a:prstGeom>
            <a:noFill/>
          </p:spPr>
          <p:txBody>
            <a:bodyPr wrap="square" rtlCol="0">
              <a:spAutoFit/>
            </a:bodyPr>
            <a:lstStyle/>
            <a:p>
              <a:r>
                <a:rPr lang="en-US" altLang="zh-TW" b="1" dirty="0" err="1"/>
                <a:t>Wordline</a:t>
              </a:r>
              <a:r>
                <a:rPr lang="en-US" altLang="zh-TW" b="1" dirty="0"/>
                <a:t> 1</a:t>
              </a:r>
              <a:endParaRPr lang="zh-TW" altLang="en-US" b="1" dirty="0"/>
            </a:p>
          </p:txBody>
        </p:sp>
      </p:grpSp>
      <p:sp>
        <p:nvSpPr>
          <p:cNvPr id="142" name="文字方塊 141"/>
          <p:cNvSpPr txBox="1"/>
          <p:nvPr/>
        </p:nvSpPr>
        <p:spPr>
          <a:xfrm>
            <a:off x="5436096" y="1340768"/>
            <a:ext cx="832960" cy="369332"/>
          </a:xfrm>
          <a:prstGeom prst="rect">
            <a:avLst/>
          </a:prstGeom>
          <a:noFill/>
        </p:spPr>
        <p:txBody>
          <a:bodyPr wrap="square" rtlCol="0">
            <a:spAutoFit/>
          </a:bodyPr>
          <a:lstStyle/>
          <a:p>
            <a:r>
              <a:rPr lang="en-US" altLang="zh-TW" b="1" dirty="0" err="1"/>
              <a:t>Bitline</a:t>
            </a:r>
            <a:endParaRPr lang="zh-TW" altLang="en-US" b="1" dirty="0"/>
          </a:p>
        </p:txBody>
      </p:sp>
      <p:sp>
        <p:nvSpPr>
          <p:cNvPr id="143" name="文字方塊 142"/>
          <p:cNvSpPr txBox="1"/>
          <p:nvPr/>
        </p:nvSpPr>
        <p:spPr>
          <a:xfrm>
            <a:off x="8108693" y="1340769"/>
            <a:ext cx="896667" cy="369332"/>
          </a:xfrm>
          <a:prstGeom prst="rect">
            <a:avLst/>
          </a:prstGeom>
          <a:noFill/>
        </p:spPr>
        <p:txBody>
          <a:bodyPr wrap="square" rtlCol="0">
            <a:spAutoFit/>
          </a:bodyPr>
          <a:lstStyle/>
          <a:p>
            <a:r>
              <a:rPr lang="en-US" altLang="zh-TW" b="1" dirty="0"/>
              <a:t>/</a:t>
            </a:r>
            <a:r>
              <a:rPr lang="en-US" altLang="zh-TW" b="1" dirty="0" err="1"/>
              <a:t>Bitline</a:t>
            </a:r>
            <a:endParaRPr lang="zh-TW" altLang="en-US" b="1" dirty="0"/>
          </a:p>
        </p:txBody>
      </p:sp>
      <p:sp>
        <p:nvSpPr>
          <p:cNvPr id="8" name="矩形 7"/>
          <p:cNvSpPr/>
          <p:nvPr/>
        </p:nvSpPr>
        <p:spPr>
          <a:xfrm>
            <a:off x="2284838" y="4137408"/>
            <a:ext cx="2112205" cy="21234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1" name="矩形 100"/>
          <p:cNvSpPr/>
          <p:nvPr/>
        </p:nvSpPr>
        <p:spPr>
          <a:xfrm>
            <a:off x="4397046" y="4137408"/>
            <a:ext cx="4240773" cy="21234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9" name="圖片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88761" y="5031914"/>
            <a:ext cx="644331" cy="517227"/>
          </a:xfrm>
          <a:prstGeom prst="rect">
            <a:avLst/>
          </a:prstGeom>
        </p:spPr>
      </p:pic>
      <p:pic>
        <p:nvPicPr>
          <p:cNvPr id="103" name="圖片 10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32561" y="5411662"/>
            <a:ext cx="644331" cy="517227"/>
          </a:xfrm>
          <a:prstGeom prst="rect">
            <a:avLst/>
          </a:prstGeom>
        </p:spPr>
      </p:pic>
      <p:pic>
        <p:nvPicPr>
          <p:cNvPr id="104" name="圖片 10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24110" y="5792093"/>
            <a:ext cx="644331" cy="517227"/>
          </a:xfrm>
          <a:prstGeom prst="rect">
            <a:avLst/>
          </a:prstGeom>
        </p:spPr>
      </p:pic>
    </p:spTree>
    <p:extLst>
      <p:ext uri="{BB962C8B-B14F-4D97-AF65-F5344CB8AC3E}">
        <p14:creationId xmlns:p14="http://schemas.microsoft.com/office/powerpoint/2010/main" val="31114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1" nodeType="clickEffect">
                                  <p:stCondLst>
                                    <p:cond delay="0"/>
                                  </p:stCondLst>
                                  <p:childTnLst>
                                    <p:animEffect transition="out" filter="fade">
                                      <p:cBhvr>
                                        <p:cTn id="18" dur="500"/>
                                        <p:tgtEl>
                                          <p:spTgt spid="8"/>
                                        </p:tgtEl>
                                      </p:cBhvr>
                                    </p:animEffect>
                                    <p:set>
                                      <p:cBhvr>
                                        <p:cTn id="19" dur="1" fill="hold">
                                          <p:stCondLst>
                                            <p:cond delay="499"/>
                                          </p:stCondLst>
                                        </p:cTn>
                                        <p:tgtEl>
                                          <p:spTgt spid="8"/>
                                        </p:tgtEl>
                                        <p:attrNameLst>
                                          <p:attrName>style.visibility</p:attrName>
                                        </p:attrNameLst>
                                      </p:cBhvr>
                                      <p:to>
                                        <p:strVal val="hidden"/>
                                      </p:to>
                                    </p:set>
                                  </p:childTnLst>
                                </p:cTn>
                              </p:par>
                              <p:par>
                                <p:cTn id="20" presetID="10" presetClass="entr" presetSubtype="0" fill="hold" grpId="0" nodeType="withEffect">
                                  <p:stCondLst>
                                    <p:cond delay="0"/>
                                  </p:stCondLst>
                                  <p:childTnLst>
                                    <p:set>
                                      <p:cBhvr>
                                        <p:cTn id="21" dur="1" fill="hold">
                                          <p:stCondLst>
                                            <p:cond delay="0"/>
                                          </p:stCondLst>
                                        </p:cTn>
                                        <p:tgtEl>
                                          <p:spTgt spid="101"/>
                                        </p:tgtEl>
                                        <p:attrNameLst>
                                          <p:attrName>style.visibility</p:attrName>
                                        </p:attrNameLst>
                                      </p:cBhvr>
                                      <p:to>
                                        <p:strVal val="visible"/>
                                      </p:to>
                                    </p:set>
                                    <p:animEffect transition="in" filter="fade">
                                      <p:cBhvr>
                                        <p:cTn id="22" dur="500"/>
                                        <p:tgtEl>
                                          <p:spTgt spid="101"/>
                                        </p:tgtEl>
                                      </p:cBhvr>
                                    </p:animEffect>
                                  </p:childTnLst>
                                </p:cTn>
                              </p:par>
                              <p:par>
                                <p:cTn id="23" presetID="10" presetClass="exit" presetSubtype="0" fill="hold" grpId="1" nodeType="withEffect">
                                  <p:stCondLst>
                                    <p:cond delay="0"/>
                                  </p:stCondLst>
                                  <p:childTnLst>
                                    <p:animEffect transition="out" filter="fade">
                                      <p:cBhvr>
                                        <p:cTn id="24" dur="500"/>
                                        <p:tgtEl>
                                          <p:spTgt spid="10"/>
                                        </p:tgtEl>
                                      </p:cBhvr>
                                    </p:animEffect>
                                    <p:set>
                                      <p:cBhvr>
                                        <p:cTn id="25" dur="1" fill="hold">
                                          <p:stCondLst>
                                            <p:cond delay="499"/>
                                          </p:stCondLst>
                                        </p:cTn>
                                        <p:tgtEl>
                                          <p:spTgt spid="10"/>
                                        </p:tgtEl>
                                        <p:attrNameLst>
                                          <p:attrName>style.visibility</p:attrName>
                                        </p:attrNameLst>
                                      </p:cBhvr>
                                      <p:to>
                                        <p:strVal val="hidden"/>
                                      </p:to>
                                    </p:set>
                                  </p:childTnLst>
                                </p:cTn>
                              </p:par>
                            </p:childTnLst>
                          </p:cTn>
                        </p:par>
                        <p:par>
                          <p:cTn id="26" fill="hold">
                            <p:stCondLst>
                              <p:cond delay="500"/>
                            </p:stCondLst>
                            <p:childTnLst>
                              <p:par>
                                <p:cTn id="27" presetID="10" presetClass="entr" presetSubtype="0" fill="hold" nodeType="afterEffect">
                                  <p:stCondLst>
                                    <p:cond delay="0"/>
                                  </p:stCondLst>
                                  <p:childTnLst>
                                    <p:set>
                                      <p:cBhvr>
                                        <p:cTn id="28" dur="1" fill="hold">
                                          <p:stCondLst>
                                            <p:cond delay="0"/>
                                          </p:stCondLst>
                                        </p:cTn>
                                        <p:tgtEl>
                                          <p:spTgt spid="103"/>
                                        </p:tgtEl>
                                        <p:attrNameLst>
                                          <p:attrName>style.visibility</p:attrName>
                                        </p:attrNameLst>
                                      </p:cBhvr>
                                      <p:to>
                                        <p:strVal val="visible"/>
                                      </p:to>
                                    </p:set>
                                    <p:animEffect transition="in" filter="fade">
                                      <p:cBhvr>
                                        <p:cTn id="29" dur="500"/>
                                        <p:tgtEl>
                                          <p:spTgt spid="103"/>
                                        </p:tgtEl>
                                      </p:cBhvr>
                                    </p:animEffect>
                                  </p:childTnLst>
                                </p:cTn>
                              </p:par>
                              <p:par>
                                <p:cTn id="30" presetID="10" presetClass="entr" presetSubtype="0" fill="hold" nodeType="withEffect">
                                  <p:stCondLst>
                                    <p:cond delay="0"/>
                                  </p:stCondLst>
                                  <p:childTnLst>
                                    <p:set>
                                      <p:cBhvr>
                                        <p:cTn id="31" dur="1" fill="hold">
                                          <p:stCondLst>
                                            <p:cond delay="0"/>
                                          </p:stCondLst>
                                        </p:cTn>
                                        <p:tgtEl>
                                          <p:spTgt spid="104"/>
                                        </p:tgtEl>
                                        <p:attrNameLst>
                                          <p:attrName>style.visibility</p:attrName>
                                        </p:attrNameLst>
                                      </p:cBhvr>
                                      <p:to>
                                        <p:strVal val="visible"/>
                                      </p:to>
                                    </p:set>
                                    <p:animEffect transition="in" filter="fade">
                                      <p:cBhvr>
                                        <p:cTn id="32" dur="500"/>
                                        <p:tgtEl>
                                          <p:spTgt spid="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8" grpId="0" animBg="1"/>
      <p:bldP spid="8" grpId="1" animBg="1"/>
      <p:bldP spid="10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1196752"/>
            <a:ext cx="8229600" cy="5524723"/>
          </a:xfrm>
        </p:spPr>
        <p:txBody>
          <a:bodyPr>
            <a:normAutofit/>
          </a:bodyPr>
          <a:lstStyle/>
          <a:p>
            <a:r>
              <a:rPr lang="en-US" altLang="zh-TW" dirty="0"/>
              <a:t>But reducing cache capacity may…</a:t>
            </a:r>
          </a:p>
          <a:p>
            <a:pPr lvl="1"/>
            <a:r>
              <a:rPr lang="en-US" altLang="zh-TW" dirty="0" smtClean="0"/>
              <a:t>Increase cache miss rate</a:t>
            </a:r>
            <a:endParaRPr lang="en-US" altLang="zh-TW" dirty="0"/>
          </a:p>
          <a:p>
            <a:pPr lvl="1"/>
            <a:r>
              <a:rPr lang="en-US" altLang="zh-TW" dirty="0"/>
              <a:t>Result in performance and energy penalties</a:t>
            </a:r>
          </a:p>
          <a:p>
            <a:r>
              <a:rPr lang="en-US" altLang="zh-TW" dirty="0"/>
              <a:t>It motivates us to…</a:t>
            </a:r>
          </a:p>
          <a:p>
            <a:pPr lvl="1"/>
            <a:r>
              <a:rPr lang="en-US" altLang="zh-TW" dirty="0"/>
              <a:t>Investigate the inter-relationship between…</a:t>
            </a:r>
          </a:p>
          <a:p>
            <a:pPr lvl="2"/>
            <a:r>
              <a:rPr lang="en-US" altLang="zh-TW" dirty="0"/>
              <a:t>The computational patterns in execution</a:t>
            </a:r>
          </a:p>
          <a:p>
            <a:pPr lvl="2"/>
            <a:r>
              <a:rPr lang="en-US" altLang="zh-TW" dirty="0"/>
              <a:t>The cache utilization </a:t>
            </a:r>
          </a:p>
          <a:p>
            <a:pPr lvl="1"/>
            <a:r>
              <a:rPr lang="en-US" altLang="zh-TW" dirty="0"/>
              <a:t>Devise an effective online control scheme </a:t>
            </a:r>
          </a:p>
          <a:p>
            <a:pPr lvl="2"/>
            <a:r>
              <a:rPr lang="en-US" altLang="zh-TW" dirty="0"/>
              <a:t>Switch operation modes of 7T/14T SRAM cache</a:t>
            </a:r>
          </a:p>
          <a:p>
            <a:pPr lvl="2"/>
            <a:r>
              <a:rPr lang="en-US" altLang="zh-TW" dirty="0"/>
              <a:t>Enhance reliability</a:t>
            </a:r>
          </a:p>
          <a:p>
            <a:pPr lvl="2"/>
            <a:r>
              <a:rPr lang="en-US" altLang="zh-TW" dirty="0"/>
              <a:t>Minimize performance and energy penalties</a:t>
            </a:r>
          </a:p>
          <a:p>
            <a:endParaRPr lang="zh-TW" altLang="en-US" dirty="0"/>
          </a:p>
        </p:txBody>
      </p:sp>
      <p:sp>
        <p:nvSpPr>
          <p:cNvPr id="3" name="標題 2"/>
          <p:cNvSpPr>
            <a:spLocks noGrp="1"/>
          </p:cNvSpPr>
          <p:nvPr>
            <p:ph type="title"/>
          </p:nvPr>
        </p:nvSpPr>
        <p:spPr/>
        <p:txBody>
          <a:bodyPr/>
          <a:lstStyle/>
          <a:p>
            <a:r>
              <a:rPr lang="en-US" altLang="zh-TW" dirty="0"/>
              <a:t>Motivation</a:t>
            </a:r>
            <a:endParaRPr lang="zh-TW" altLang="en-US" dirty="0"/>
          </a:p>
        </p:txBody>
      </p:sp>
      <p:sp>
        <p:nvSpPr>
          <p:cNvPr id="4" name="日期版面配置區 3"/>
          <p:cNvSpPr>
            <a:spLocks noGrp="1"/>
          </p:cNvSpPr>
          <p:nvPr>
            <p:ph type="dt" sz="half" idx="10"/>
          </p:nvPr>
        </p:nvSpPr>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11"/>
          </p:nvPr>
        </p:nvSpPr>
        <p:spPr/>
        <p:txBody>
          <a:bodyPr/>
          <a:lstStyle/>
          <a:p>
            <a:r>
              <a:rPr lang="de-DE"/>
              <a:t>Yen-Hao Chen / National Tsing Hua University</a:t>
            </a:r>
            <a:endParaRPr lang="de-DE" dirty="0"/>
          </a:p>
        </p:txBody>
      </p:sp>
      <p:sp>
        <p:nvSpPr>
          <p:cNvPr id="6" name="投影片編號版面配置區 5"/>
          <p:cNvSpPr>
            <a:spLocks noGrp="1"/>
          </p:cNvSpPr>
          <p:nvPr>
            <p:ph type="sldNum" sz="quarter" idx="12"/>
          </p:nvPr>
        </p:nvSpPr>
        <p:spPr/>
        <p:txBody>
          <a:bodyPr/>
          <a:lstStyle/>
          <a:p>
            <a:fld id="{D1628BF6-67F0-405E-B297-68D77A67C46A}" type="slidenum">
              <a:rPr lang="de-DE" smtClean="0"/>
              <a:pPr/>
              <a:t>5</a:t>
            </a:fld>
            <a:endParaRPr lang="de-DE"/>
          </a:p>
        </p:txBody>
      </p:sp>
      <p:graphicFrame>
        <p:nvGraphicFramePr>
          <p:cNvPr id="10" name="圖表 9"/>
          <p:cNvGraphicFramePr>
            <a:graphicFrameLocks/>
          </p:cNvGraphicFramePr>
          <p:nvPr>
            <p:extLst>
              <p:ext uri="{D42A27DB-BD31-4B8C-83A1-F6EECF244321}">
                <p14:modId xmlns:p14="http://schemas.microsoft.com/office/powerpoint/2010/main" val="1512400019"/>
              </p:ext>
            </p:extLst>
          </p:nvPr>
        </p:nvGraphicFramePr>
        <p:xfrm>
          <a:off x="1663452" y="2780927"/>
          <a:ext cx="5640628" cy="3384377"/>
        </p:xfrm>
        <a:graphic>
          <a:graphicData uri="http://schemas.openxmlformats.org/drawingml/2006/chart">
            <c:chart xmlns:c="http://schemas.openxmlformats.org/drawingml/2006/chart" xmlns:r="http://schemas.openxmlformats.org/officeDocument/2006/relationships" r:id="rId3"/>
          </a:graphicData>
        </a:graphic>
      </p:graphicFrame>
      <p:cxnSp>
        <p:nvCxnSpPr>
          <p:cNvPr id="18" name="直線單箭頭接點 17"/>
          <p:cNvCxnSpPr/>
          <p:nvPr/>
        </p:nvCxnSpPr>
        <p:spPr>
          <a:xfrm flipV="1">
            <a:off x="3491880" y="3611116"/>
            <a:ext cx="2016224" cy="1330052"/>
          </a:xfrm>
          <a:prstGeom prst="straightConnector1">
            <a:avLst/>
          </a:prstGeom>
          <a:ln w="63500">
            <a:solidFill>
              <a:srgbClr val="FF0000"/>
            </a:solidFill>
            <a:prstDash val="solid"/>
            <a:headEnd type="none"/>
            <a:tailEnd type="triangle" w="med" len="lg"/>
          </a:ln>
        </p:spPr>
        <p:style>
          <a:lnRef idx="1">
            <a:schemeClr val="accent1"/>
          </a:lnRef>
          <a:fillRef idx="0">
            <a:schemeClr val="accent1"/>
          </a:fillRef>
          <a:effectRef idx="0">
            <a:schemeClr val="accent1"/>
          </a:effectRef>
          <a:fontRef idx="minor">
            <a:schemeClr val="tx1"/>
          </a:fontRef>
        </p:style>
      </p:cxnSp>
      <p:sp>
        <p:nvSpPr>
          <p:cNvPr id="32" name="笑臉 31"/>
          <p:cNvSpPr/>
          <p:nvPr/>
        </p:nvSpPr>
        <p:spPr>
          <a:xfrm>
            <a:off x="6300192" y="3299262"/>
            <a:ext cx="576064" cy="619218"/>
          </a:xfrm>
          <a:prstGeom prst="smileyFace">
            <a:avLst>
              <a:gd name="adj" fmla="val -4653"/>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4138699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500"/>
                                        <p:tgtEl>
                                          <p:spTgt spid="2">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fade">
                                      <p:cBhvr>
                                        <p:cTn id="18" dur="500"/>
                                        <p:tgtEl>
                                          <p:spTgt spid="2">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fade">
                                      <p:cBhvr>
                                        <p:cTn id="21" dur="500"/>
                                        <p:tgtEl>
                                          <p:spTgt spid="2">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Effect transition="in" filter="fade">
                                      <p:cBhvr>
                                        <p:cTn id="24" dur="500"/>
                                        <p:tgtEl>
                                          <p:spTgt spid="2">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fade">
                                      <p:cBhvr>
                                        <p:cTn id="27" dur="500"/>
                                        <p:tgtEl>
                                          <p:spTgt spid="2">
                                            <p:txEl>
                                              <p:pRg st="7" end="7"/>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
                                            <p:txEl>
                                              <p:pRg st="8" end="8"/>
                                            </p:txEl>
                                          </p:spTgt>
                                        </p:tgtEl>
                                        <p:attrNameLst>
                                          <p:attrName>style.visibility</p:attrName>
                                        </p:attrNameLst>
                                      </p:cBhvr>
                                      <p:to>
                                        <p:strVal val="visible"/>
                                      </p:to>
                                    </p:set>
                                    <p:animEffect transition="in" filter="fade">
                                      <p:cBhvr>
                                        <p:cTn id="30" dur="500"/>
                                        <p:tgtEl>
                                          <p:spTgt spid="2">
                                            <p:txEl>
                                              <p:pRg st="8" end="8"/>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
                                            <p:txEl>
                                              <p:pRg st="9" end="9"/>
                                            </p:txEl>
                                          </p:spTgt>
                                        </p:tgtEl>
                                        <p:attrNameLst>
                                          <p:attrName>style.visibility</p:attrName>
                                        </p:attrNameLst>
                                      </p:cBhvr>
                                      <p:to>
                                        <p:strVal val="visible"/>
                                      </p:to>
                                    </p:set>
                                    <p:animEffect transition="in" filter="fade">
                                      <p:cBhvr>
                                        <p:cTn id="33" dur="500"/>
                                        <p:tgtEl>
                                          <p:spTgt spid="2">
                                            <p:txEl>
                                              <p:pRg st="9" end="9"/>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
                                            <p:txEl>
                                              <p:pRg st="10" end="10"/>
                                            </p:txEl>
                                          </p:spTgt>
                                        </p:tgtEl>
                                        <p:attrNameLst>
                                          <p:attrName>style.visibility</p:attrName>
                                        </p:attrNameLst>
                                      </p:cBhvr>
                                      <p:to>
                                        <p:strVal val="visible"/>
                                      </p:to>
                                    </p:set>
                                    <p:animEffect transition="in" filter="fade">
                                      <p:cBhvr>
                                        <p:cTn id="36" dur="500"/>
                                        <p:tgtEl>
                                          <p:spTgt spid="2">
                                            <p:txEl>
                                              <p:pRg st="10" end="10"/>
                                            </p:txEl>
                                          </p:spTgt>
                                        </p:tgtEl>
                                      </p:cBhvr>
                                    </p:animEffect>
                                  </p:childTnLst>
                                </p:cTn>
                              </p:par>
                              <p:par>
                                <p:cTn id="37" presetID="10" presetClass="exit" presetSubtype="0" fill="hold" nodeType="withEffect">
                                  <p:stCondLst>
                                    <p:cond delay="0"/>
                                  </p:stCondLst>
                                  <p:childTnLst>
                                    <p:animEffect transition="out" filter="fade">
                                      <p:cBhvr>
                                        <p:cTn id="38" dur="500"/>
                                        <p:tgtEl>
                                          <p:spTgt spid="18"/>
                                        </p:tgtEl>
                                      </p:cBhvr>
                                    </p:animEffect>
                                    <p:set>
                                      <p:cBhvr>
                                        <p:cTn id="39" dur="1" fill="hold">
                                          <p:stCondLst>
                                            <p:cond delay="499"/>
                                          </p:stCondLst>
                                        </p:cTn>
                                        <p:tgtEl>
                                          <p:spTgt spid="18"/>
                                        </p:tgtEl>
                                        <p:attrNameLst>
                                          <p:attrName>style.visibility</p:attrName>
                                        </p:attrNameLst>
                                      </p:cBhvr>
                                      <p:to>
                                        <p:strVal val="hidden"/>
                                      </p:to>
                                    </p:set>
                                  </p:childTnLst>
                                </p:cTn>
                              </p:par>
                              <p:par>
                                <p:cTn id="40" presetID="10" presetClass="exit" presetSubtype="0" fill="hold" grpId="1" nodeType="withEffect">
                                  <p:stCondLst>
                                    <p:cond delay="0"/>
                                  </p:stCondLst>
                                  <p:childTnLst>
                                    <p:animEffect transition="out" filter="fade">
                                      <p:cBhvr>
                                        <p:cTn id="41" dur="500"/>
                                        <p:tgtEl>
                                          <p:spTgt spid="32"/>
                                        </p:tgtEl>
                                      </p:cBhvr>
                                    </p:animEffect>
                                    <p:set>
                                      <p:cBhvr>
                                        <p:cTn id="42" dur="1" fill="hold">
                                          <p:stCondLst>
                                            <p:cond delay="499"/>
                                          </p:stCondLst>
                                        </p:cTn>
                                        <p:tgtEl>
                                          <p:spTgt spid="32"/>
                                        </p:tgtEl>
                                        <p:attrNameLst>
                                          <p:attrName>style.visibility</p:attrName>
                                        </p:attrNameLst>
                                      </p:cBhvr>
                                      <p:to>
                                        <p:strVal val="hidden"/>
                                      </p:to>
                                    </p:set>
                                  </p:childTnLst>
                                </p:cTn>
                              </p:par>
                              <p:par>
                                <p:cTn id="43" presetID="10" presetClass="exit" presetSubtype="0" fill="hold" grpId="0" nodeType="withEffect">
                                  <p:stCondLst>
                                    <p:cond delay="0"/>
                                  </p:stCondLst>
                                  <p:childTnLst>
                                    <p:animEffect transition="out" filter="fade">
                                      <p:cBhvr>
                                        <p:cTn id="44" dur="500"/>
                                        <p:tgtEl>
                                          <p:spTgt spid="10"/>
                                        </p:tgtEl>
                                      </p:cBhvr>
                                    </p:animEffect>
                                    <p:set>
                                      <p:cBhvr>
                                        <p:cTn id="45"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Graphic spid="10" grpId="0">
        <p:bldAsOne/>
      </p:bldGraphic>
      <p:bldP spid="32" grpId="0" animBg="1"/>
      <p:bldP spid="32"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a:bodyPr>
          <a:lstStyle/>
          <a:p>
            <a:r>
              <a:rPr lang="en-US" altLang="zh-TW" dirty="0"/>
              <a:t>Background &amp; motivation</a:t>
            </a:r>
          </a:p>
          <a:p>
            <a:pPr lvl="1"/>
            <a:r>
              <a:rPr lang="en-US" altLang="zh-TW" dirty="0"/>
              <a:t>Dynamic voltage frequency scaling (DVFS)</a:t>
            </a:r>
          </a:p>
          <a:p>
            <a:pPr lvl="1"/>
            <a:r>
              <a:rPr lang="en-US" altLang="zh-TW" dirty="0"/>
              <a:t>7T/14T SRAM cache [1]</a:t>
            </a:r>
          </a:p>
          <a:p>
            <a:r>
              <a:rPr lang="en-US" altLang="zh-TW" dirty="0"/>
              <a:t>Cache-utilization based voltage frequency scaling mechanism</a:t>
            </a:r>
          </a:p>
          <a:p>
            <a:pPr lvl="1"/>
            <a:r>
              <a:rPr lang="en-US" altLang="zh-TW" dirty="0"/>
              <a:t>Online control scheme</a:t>
            </a:r>
          </a:p>
          <a:p>
            <a:pPr lvl="1"/>
            <a:r>
              <a:rPr lang="en-US" altLang="zh-TW" dirty="0"/>
              <a:t>Tag copy operation</a:t>
            </a:r>
          </a:p>
          <a:p>
            <a:r>
              <a:rPr lang="en-US" altLang="zh-TW" dirty="0"/>
              <a:t>Experimental results</a:t>
            </a:r>
          </a:p>
          <a:p>
            <a:r>
              <a:rPr lang="en-US" altLang="zh-TW" dirty="0"/>
              <a:t>Conclusions</a:t>
            </a:r>
          </a:p>
          <a:p>
            <a:endParaRPr lang="en-US" altLang="zh-TW" dirty="0"/>
          </a:p>
        </p:txBody>
      </p:sp>
      <p:sp>
        <p:nvSpPr>
          <p:cNvPr id="3" name="標題 2"/>
          <p:cNvSpPr>
            <a:spLocks noGrp="1"/>
          </p:cNvSpPr>
          <p:nvPr>
            <p:ph type="title"/>
          </p:nvPr>
        </p:nvSpPr>
        <p:spPr/>
        <p:txBody>
          <a:bodyPr/>
          <a:lstStyle/>
          <a:p>
            <a:r>
              <a:rPr lang="en-US" altLang="zh-TW" dirty="0"/>
              <a:t>Outline</a:t>
            </a:r>
            <a:endParaRPr lang="zh-TW" altLang="en-US" dirty="0"/>
          </a:p>
        </p:txBody>
      </p:sp>
      <p:sp>
        <p:nvSpPr>
          <p:cNvPr id="4" name="日期版面配置區 3"/>
          <p:cNvSpPr>
            <a:spLocks noGrp="1"/>
          </p:cNvSpPr>
          <p:nvPr>
            <p:ph type="dt" sz="half" idx="10"/>
          </p:nvPr>
        </p:nvSpPr>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11"/>
          </p:nvPr>
        </p:nvSpPr>
        <p:spPr/>
        <p:txBody>
          <a:bodyPr/>
          <a:lstStyle/>
          <a:p>
            <a:r>
              <a:rPr lang="de-DE"/>
              <a:t>Yen-Hao Chen / National Tsing Hua University</a:t>
            </a:r>
            <a:endParaRPr lang="de-DE" dirty="0"/>
          </a:p>
        </p:txBody>
      </p:sp>
      <p:sp>
        <p:nvSpPr>
          <p:cNvPr id="6" name="投影片編號版面配置區 5"/>
          <p:cNvSpPr>
            <a:spLocks noGrp="1"/>
          </p:cNvSpPr>
          <p:nvPr>
            <p:ph type="sldNum" sz="quarter" idx="12"/>
          </p:nvPr>
        </p:nvSpPr>
        <p:spPr/>
        <p:txBody>
          <a:bodyPr/>
          <a:lstStyle/>
          <a:p>
            <a:fld id="{D1628BF6-67F0-405E-B297-68D77A67C46A}" type="slidenum">
              <a:rPr lang="de-DE" smtClean="0"/>
              <a:pPr/>
              <a:t>6</a:t>
            </a:fld>
            <a:endParaRPr lang="de-DE"/>
          </a:p>
        </p:txBody>
      </p:sp>
      <p:sp>
        <p:nvSpPr>
          <p:cNvPr id="8" name="矩形 7"/>
          <p:cNvSpPr/>
          <p:nvPr/>
        </p:nvSpPr>
        <p:spPr>
          <a:xfrm>
            <a:off x="457200" y="2780928"/>
            <a:ext cx="7787208" cy="194421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673514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en-US" altLang="zh-TW" dirty="0"/>
              <a:t>The </a:t>
            </a:r>
            <a:r>
              <a:rPr lang="en-US" altLang="zh-TW" dirty="0" smtClean="0"/>
              <a:t>next operation </a:t>
            </a:r>
            <a:r>
              <a:rPr lang="en-US" altLang="zh-TW" dirty="0"/>
              <a:t>mode is decided by the computational pattern of the last time period</a:t>
            </a:r>
            <a:endParaRPr lang="zh-TW" altLang="en-US" dirty="0"/>
          </a:p>
        </p:txBody>
      </p:sp>
      <p:sp>
        <p:nvSpPr>
          <p:cNvPr id="3" name="標題 2"/>
          <p:cNvSpPr>
            <a:spLocks noGrp="1"/>
          </p:cNvSpPr>
          <p:nvPr>
            <p:ph type="title"/>
          </p:nvPr>
        </p:nvSpPr>
        <p:spPr/>
        <p:txBody>
          <a:bodyPr/>
          <a:lstStyle/>
          <a:p>
            <a:r>
              <a:rPr lang="en-US" altLang="zh-TW" dirty="0"/>
              <a:t>Online Control Scheme</a:t>
            </a:r>
            <a:endParaRPr lang="zh-TW" altLang="en-US" dirty="0"/>
          </a:p>
        </p:txBody>
      </p:sp>
      <p:sp>
        <p:nvSpPr>
          <p:cNvPr id="4" name="日期版面配置區 3"/>
          <p:cNvSpPr>
            <a:spLocks noGrp="1"/>
          </p:cNvSpPr>
          <p:nvPr>
            <p:ph type="dt" sz="half" idx="10"/>
          </p:nvPr>
        </p:nvSpPr>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11"/>
          </p:nvPr>
        </p:nvSpPr>
        <p:spPr/>
        <p:txBody>
          <a:bodyPr/>
          <a:lstStyle/>
          <a:p>
            <a:r>
              <a:rPr lang="de-DE"/>
              <a:t>Yen-Hao Chen / National Tsing Hua University</a:t>
            </a:r>
            <a:endParaRPr lang="de-DE" dirty="0"/>
          </a:p>
        </p:txBody>
      </p:sp>
      <p:sp>
        <p:nvSpPr>
          <p:cNvPr id="6" name="投影片編號版面配置區 5"/>
          <p:cNvSpPr>
            <a:spLocks noGrp="1"/>
          </p:cNvSpPr>
          <p:nvPr>
            <p:ph type="sldNum" sz="quarter" idx="12"/>
          </p:nvPr>
        </p:nvSpPr>
        <p:spPr/>
        <p:txBody>
          <a:bodyPr/>
          <a:lstStyle/>
          <a:p>
            <a:fld id="{D1628BF6-67F0-405E-B297-68D77A67C46A}" type="slidenum">
              <a:rPr lang="de-DE" smtClean="0"/>
              <a:pPr/>
              <a:t>7</a:t>
            </a:fld>
            <a:endParaRPr lang="de-DE"/>
          </a:p>
        </p:txBody>
      </p:sp>
      <p:sp>
        <p:nvSpPr>
          <p:cNvPr id="21" name="文字方塊 20"/>
          <p:cNvSpPr txBox="1"/>
          <p:nvPr/>
        </p:nvSpPr>
        <p:spPr>
          <a:xfrm>
            <a:off x="3923928" y="5291916"/>
            <a:ext cx="1300356" cy="369332"/>
          </a:xfrm>
          <a:prstGeom prst="rect">
            <a:avLst/>
          </a:prstGeom>
          <a:noFill/>
        </p:spPr>
        <p:txBody>
          <a:bodyPr wrap="none" rtlCol="0">
            <a:spAutoFit/>
          </a:bodyPr>
          <a:lstStyle/>
          <a:p>
            <a:r>
              <a:rPr lang="en-US" altLang="zh-TW" dirty="0"/>
              <a:t>High-speed </a:t>
            </a:r>
            <a:endParaRPr lang="zh-TW" altLang="en-US" dirty="0"/>
          </a:p>
        </p:txBody>
      </p:sp>
      <p:sp>
        <p:nvSpPr>
          <p:cNvPr id="43" name="文字方塊 42"/>
          <p:cNvSpPr txBox="1"/>
          <p:nvPr/>
        </p:nvSpPr>
        <p:spPr>
          <a:xfrm>
            <a:off x="4092853" y="5275488"/>
            <a:ext cx="883575" cy="369332"/>
          </a:xfrm>
          <a:prstGeom prst="rect">
            <a:avLst/>
          </a:prstGeom>
          <a:noFill/>
        </p:spPr>
        <p:txBody>
          <a:bodyPr wrap="none" rtlCol="0">
            <a:spAutoFit/>
          </a:bodyPr>
          <a:lstStyle/>
          <a:p>
            <a:r>
              <a:rPr lang="en-US" altLang="zh-TW" dirty="0"/>
              <a:t>Normal</a:t>
            </a:r>
            <a:endParaRPr lang="zh-TW" altLang="en-US" dirty="0"/>
          </a:p>
        </p:txBody>
      </p:sp>
      <p:grpSp>
        <p:nvGrpSpPr>
          <p:cNvPr id="85" name="群組 84"/>
          <p:cNvGrpSpPr/>
          <p:nvPr/>
        </p:nvGrpSpPr>
        <p:grpSpPr>
          <a:xfrm>
            <a:off x="1002432" y="3172377"/>
            <a:ext cx="6910053" cy="611197"/>
            <a:chOff x="1002432" y="3454348"/>
            <a:chExt cx="6910053" cy="611197"/>
          </a:xfrm>
        </p:grpSpPr>
        <p:cxnSp>
          <p:nvCxnSpPr>
            <p:cNvPr id="8" name="直線單箭頭接點 7"/>
            <p:cNvCxnSpPr/>
            <p:nvPr/>
          </p:nvCxnSpPr>
          <p:spPr>
            <a:xfrm>
              <a:off x="1002432" y="3777513"/>
              <a:ext cx="6332359"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0" name="文字方塊 9"/>
            <p:cNvSpPr txBox="1"/>
            <p:nvPr/>
          </p:nvSpPr>
          <p:spPr>
            <a:xfrm>
              <a:off x="7298214" y="3591382"/>
              <a:ext cx="614271" cy="369332"/>
            </a:xfrm>
            <a:prstGeom prst="rect">
              <a:avLst/>
            </a:prstGeom>
            <a:noFill/>
          </p:spPr>
          <p:txBody>
            <a:bodyPr wrap="none" rtlCol="0">
              <a:spAutoFit/>
            </a:bodyPr>
            <a:lstStyle/>
            <a:p>
              <a:r>
                <a:rPr lang="en-US" altLang="zh-TW" dirty="0"/>
                <a:t>time</a:t>
              </a:r>
              <a:endParaRPr lang="zh-TW" altLang="en-US" dirty="0"/>
            </a:p>
          </p:txBody>
        </p:sp>
        <p:cxnSp>
          <p:nvCxnSpPr>
            <p:cNvPr id="47" name="直線接點 46"/>
            <p:cNvCxnSpPr/>
            <p:nvPr/>
          </p:nvCxnSpPr>
          <p:spPr>
            <a:xfrm>
              <a:off x="1362471" y="3454348"/>
              <a:ext cx="0" cy="611197"/>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直線接點 47"/>
            <p:cNvCxnSpPr/>
            <p:nvPr/>
          </p:nvCxnSpPr>
          <p:spPr>
            <a:xfrm>
              <a:off x="2746386" y="3454348"/>
              <a:ext cx="0" cy="611197"/>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直線接點 48"/>
            <p:cNvCxnSpPr/>
            <p:nvPr/>
          </p:nvCxnSpPr>
          <p:spPr>
            <a:xfrm>
              <a:off x="4132297" y="3454348"/>
              <a:ext cx="0" cy="611197"/>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直線接點 49"/>
            <p:cNvCxnSpPr/>
            <p:nvPr/>
          </p:nvCxnSpPr>
          <p:spPr>
            <a:xfrm>
              <a:off x="5533045" y="3454348"/>
              <a:ext cx="0" cy="611197"/>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直線接點 50"/>
            <p:cNvCxnSpPr/>
            <p:nvPr/>
          </p:nvCxnSpPr>
          <p:spPr>
            <a:xfrm>
              <a:off x="6903301" y="3454348"/>
              <a:ext cx="0" cy="611197"/>
            </a:xfrm>
            <a:prstGeom prst="line">
              <a:avLst/>
            </a:prstGeom>
          </p:spPr>
          <p:style>
            <a:lnRef idx="1">
              <a:schemeClr val="accent1"/>
            </a:lnRef>
            <a:fillRef idx="0">
              <a:schemeClr val="accent1"/>
            </a:fillRef>
            <a:effectRef idx="0">
              <a:schemeClr val="accent1"/>
            </a:effectRef>
            <a:fontRef idx="minor">
              <a:schemeClr val="tx1"/>
            </a:fontRef>
          </p:style>
        </p:cxnSp>
      </p:grpSp>
      <p:sp>
        <p:nvSpPr>
          <p:cNvPr id="77" name="向右箭號 76"/>
          <p:cNvSpPr/>
          <p:nvPr/>
        </p:nvSpPr>
        <p:spPr>
          <a:xfrm>
            <a:off x="2492640" y="5269104"/>
            <a:ext cx="978408" cy="484632"/>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8" name="向右箭號 77"/>
          <p:cNvSpPr/>
          <p:nvPr/>
        </p:nvSpPr>
        <p:spPr>
          <a:xfrm>
            <a:off x="5762704" y="5269104"/>
            <a:ext cx="978408" cy="484632"/>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9" name="文字方塊 78"/>
          <p:cNvSpPr txBox="1"/>
          <p:nvPr/>
        </p:nvSpPr>
        <p:spPr>
          <a:xfrm>
            <a:off x="2204608" y="4820963"/>
            <a:ext cx="1630446" cy="646331"/>
          </a:xfrm>
          <a:prstGeom prst="rect">
            <a:avLst/>
          </a:prstGeom>
          <a:noFill/>
        </p:spPr>
        <p:txBody>
          <a:bodyPr wrap="none" rtlCol="0">
            <a:spAutoFit/>
          </a:bodyPr>
          <a:lstStyle/>
          <a:p>
            <a:r>
              <a:rPr lang="en-US" altLang="zh-TW" dirty="0"/>
              <a:t>Computational </a:t>
            </a:r>
            <a:br>
              <a:rPr lang="en-US" altLang="zh-TW" dirty="0"/>
            </a:br>
            <a:r>
              <a:rPr lang="en-US" altLang="zh-TW" dirty="0"/>
              <a:t>pattern</a:t>
            </a:r>
            <a:endParaRPr lang="zh-TW" altLang="en-US" dirty="0"/>
          </a:p>
        </p:txBody>
      </p:sp>
      <p:sp>
        <p:nvSpPr>
          <p:cNvPr id="80" name="文字方塊 79"/>
          <p:cNvSpPr txBox="1"/>
          <p:nvPr/>
        </p:nvSpPr>
        <p:spPr>
          <a:xfrm>
            <a:off x="5533045" y="4820963"/>
            <a:ext cx="1184491" cy="646331"/>
          </a:xfrm>
          <a:prstGeom prst="rect">
            <a:avLst/>
          </a:prstGeom>
          <a:noFill/>
        </p:spPr>
        <p:txBody>
          <a:bodyPr wrap="none" rtlCol="0">
            <a:spAutoFit/>
          </a:bodyPr>
          <a:lstStyle/>
          <a:p>
            <a:r>
              <a:rPr lang="en-US" altLang="zh-TW" dirty="0"/>
              <a:t>Operation </a:t>
            </a:r>
            <a:br>
              <a:rPr lang="en-US" altLang="zh-TW" dirty="0"/>
            </a:br>
            <a:r>
              <a:rPr lang="en-US" altLang="zh-TW" dirty="0"/>
              <a:t>mode</a:t>
            </a:r>
            <a:endParaRPr lang="zh-TW" altLang="en-US" dirty="0"/>
          </a:p>
        </p:txBody>
      </p:sp>
      <p:grpSp>
        <p:nvGrpSpPr>
          <p:cNvPr id="82" name="群組 81"/>
          <p:cNvGrpSpPr/>
          <p:nvPr/>
        </p:nvGrpSpPr>
        <p:grpSpPr>
          <a:xfrm>
            <a:off x="1362471" y="2559959"/>
            <a:ext cx="1383800" cy="369332"/>
            <a:chOff x="1362471" y="2841930"/>
            <a:chExt cx="1383800" cy="369332"/>
          </a:xfrm>
        </p:grpSpPr>
        <p:sp>
          <p:nvSpPr>
            <p:cNvPr id="83" name="文字方塊 82"/>
            <p:cNvSpPr txBox="1"/>
            <p:nvPr/>
          </p:nvSpPr>
          <p:spPr>
            <a:xfrm>
              <a:off x="1397822" y="2841930"/>
              <a:ext cx="1316386" cy="369332"/>
            </a:xfrm>
            <a:prstGeom prst="rect">
              <a:avLst/>
            </a:prstGeom>
            <a:noFill/>
          </p:spPr>
          <p:txBody>
            <a:bodyPr wrap="none" rtlCol="0">
              <a:spAutoFit/>
            </a:bodyPr>
            <a:lstStyle/>
            <a:p>
              <a:r>
                <a:rPr lang="en-US" altLang="zh-TW" dirty="0"/>
                <a:t>Time period</a:t>
              </a:r>
              <a:endParaRPr lang="zh-TW" altLang="en-US" dirty="0"/>
            </a:p>
          </p:txBody>
        </p:sp>
        <p:cxnSp>
          <p:nvCxnSpPr>
            <p:cNvPr id="84" name="直線單箭頭接點 83"/>
            <p:cNvCxnSpPr/>
            <p:nvPr/>
          </p:nvCxnSpPr>
          <p:spPr>
            <a:xfrm>
              <a:off x="1362471" y="3166318"/>
              <a:ext cx="1383800" cy="0"/>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grpSp>
      <p:grpSp>
        <p:nvGrpSpPr>
          <p:cNvPr id="96" name="群組 95"/>
          <p:cNvGrpSpPr/>
          <p:nvPr/>
        </p:nvGrpSpPr>
        <p:grpSpPr>
          <a:xfrm>
            <a:off x="656874" y="3526888"/>
            <a:ext cx="1100879" cy="682880"/>
            <a:chOff x="2037999" y="3526888"/>
            <a:chExt cx="1100879" cy="682880"/>
          </a:xfrm>
        </p:grpSpPr>
        <p:sp>
          <p:nvSpPr>
            <p:cNvPr id="97" name="文字方塊 96"/>
            <p:cNvSpPr txBox="1"/>
            <p:nvPr/>
          </p:nvSpPr>
          <p:spPr>
            <a:xfrm>
              <a:off x="2037999" y="3840436"/>
              <a:ext cx="1100879" cy="369332"/>
            </a:xfrm>
            <a:prstGeom prst="rect">
              <a:avLst/>
            </a:prstGeom>
            <a:noFill/>
          </p:spPr>
          <p:txBody>
            <a:bodyPr wrap="none" rtlCol="0">
              <a:spAutoFit/>
            </a:bodyPr>
            <a:lstStyle/>
            <a:p>
              <a:r>
                <a:rPr lang="en-US" altLang="zh-TW" b="1" dirty="0"/>
                <a:t>Executing</a:t>
              </a:r>
              <a:endParaRPr lang="zh-TW" altLang="en-US" b="1" dirty="0"/>
            </a:p>
          </p:txBody>
        </p:sp>
        <p:cxnSp>
          <p:nvCxnSpPr>
            <p:cNvPr id="98" name="直線單箭頭接點 97"/>
            <p:cNvCxnSpPr/>
            <p:nvPr/>
          </p:nvCxnSpPr>
          <p:spPr>
            <a:xfrm flipV="1">
              <a:off x="2475497" y="3526888"/>
              <a:ext cx="270774" cy="373524"/>
            </a:xfrm>
            <a:prstGeom prst="straightConnector1">
              <a:avLst/>
            </a:prstGeom>
            <a:ln w="22225">
              <a:tailEnd type="triangle"/>
            </a:ln>
          </p:spPr>
          <p:style>
            <a:lnRef idx="1">
              <a:schemeClr val="accent1"/>
            </a:lnRef>
            <a:fillRef idx="0">
              <a:schemeClr val="accent1"/>
            </a:fillRef>
            <a:effectRef idx="0">
              <a:schemeClr val="accent1"/>
            </a:effectRef>
            <a:fontRef idx="minor">
              <a:schemeClr val="tx1"/>
            </a:fontRef>
          </p:style>
        </p:cxnSp>
      </p:grpSp>
      <p:grpSp>
        <p:nvGrpSpPr>
          <p:cNvPr id="108" name="群組 107"/>
          <p:cNvGrpSpPr/>
          <p:nvPr/>
        </p:nvGrpSpPr>
        <p:grpSpPr>
          <a:xfrm>
            <a:off x="2026114" y="3526888"/>
            <a:ext cx="1100879" cy="682880"/>
            <a:chOff x="2037999" y="3526888"/>
            <a:chExt cx="1100879" cy="682880"/>
          </a:xfrm>
        </p:grpSpPr>
        <p:sp>
          <p:nvSpPr>
            <p:cNvPr id="109" name="文字方塊 108"/>
            <p:cNvSpPr txBox="1"/>
            <p:nvPr/>
          </p:nvSpPr>
          <p:spPr>
            <a:xfrm>
              <a:off x="2037999" y="3840436"/>
              <a:ext cx="1100879" cy="369332"/>
            </a:xfrm>
            <a:prstGeom prst="rect">
              <a:avLst/>
            </a:prstGeom>
            <a:noFill/>
          </p:spPr>
          <p:txBody>
            <a:bodyPr wrap="none" rtlCol="0">
              <a:spAutoFit/>
            </a:bodyPr>
            <a:lstStyle/>
            <a:p>
              <a:r>
                <a:rPr lang="en-US" altLang="zh-TW" b="1" dirty="0"/>
                <a:t>Executing</a:t>
              </a:r>
              <a:endParaRPr lang="zh-TW" altLang="en-US" b="1" dirty="0"/>
            </a:p>
          </p:txBody>
        </p:sp>
        <p:cxnSp>
          <p:nvCxnSpPr>
            <p:cNvPr id="110" name="直線單箭頭接點 109"/>
            <p:cNvCxnSpPr/>
            <p:nvPr/>
          </p:nvCxnSpPr>
          <p:spPr>
            <a:xfrm flipV="1">
              <a:off x="2475497" y="3526888"/>
              <a:ext cx="270774" cy="373524"/>
            </a:xfrm>
            <a:prstGeom prst="straightConnector1">
              <a:avLst/>
            </a:prstGeom>
            <a:ln w="22225">
              <a:tailEnd type="triangle"/>
            </a:ln>
          </p:spPr>
          <p:style>
            <a:lnRef idx="1">
              <a:schemeClr val="accent1"/>
            </a:lnRef>
            <a:fillRef idx="0">
              <a:schemeClr val="accent1"/>
            </a:fillRef>
            <a:effectRef idx="0">
              <a:schemeClr val="accent1"/>
            </a:effectRef>
            <a:fontRef idx="minor">
              <a:schemeClr val="tx1"/>
            </a:fontRef>
          </p:style>
        </p:cxnSp>
      </p:grpSp>
      <p:grpSp>
        <p:nvGrpSpPr>
          <p:cNvPr id="111" name="群組 110"/>
          <p:cNvGrpSpPr/>
          <p:nvPr/>
        </p:nvGrpSpPr>
        <p:grpSpPr>
          <a:xfrm>
            <a:off x="3433504" y="3526888"/>
            <a:ext cx="1100879" cy="682880"/>
            <a:chOff x="2037999" y="3526888"/>
            <a:chExt cx="1100879" cy="682880"/>
          </a:xfrm>
        </p:grpSpPr>
        <p:sp>
          <p:nvSpPr>
            <p:cNvPr id="112" name="文字方塊 111"/>
            <p:cNvSpPr txBox="1"/>
            <p:nvPr/>
          </p:nvSpPr>
          <p:spPr>
            <a:xfrm>
              <a:off x="2037999" y="3840436"/>
              <a:ext cx="1100879" cy="369332"/>
            </a:xfrm>
            <a:prstGeom prst="rect">
              <a:avLst/>
            </a:prstGeom>
            <a:noFill/>
          </p:spPr>
          <p:txBody>
            <a:bodyPr wrap="none" rtlCol="0">
              <a:spAutoFit/>
            </a:bodyPr>
            <a:lstStyle/>
            <a:p>
              <a:r>
                <a:rPr lang="en-US" altLang="zh-TW" b="1" dirty="0"/>
                <a:t>Executing</a:t>
              </a:r>
              <a:endParaRPr lang="zh-TW" altLang="en-US" b="1" dirty="0"/>
            </a:p>
          </p:txBody>
        </p:sp>
        <p:cxnSp>
          <p:nvCxnSpPr>
            <p:cNvPr id="113" name="直線單箭頭接點 112"/>
            <p:cNvCxnSpPr/>
            <p:nvPr/>
          </p:nvCxnSpPr>
          <p:spPr>
            <a:xfrm flipV="1">
              <a:off x="2475497" y="3526888"/>
              <a:ext cx="270774" cy="373524"/>
            </a:xfrm>
            <a:prstGeom prst="straightConnector1">
              <a:avLst/>
            </a:prstGeom>
            <a:ln w="22225">
              <a:tailEnd type="triangle"/>
            </a:ln>
          </p:spPr>
          <p:style>
            <a:lnRef idx="1">
              <a:schemeClr val="accent1"/>
            </a:lnRef>
            <a:fillRef idx="0">
              <a:schemeClr val="accent1"/>
            </a:fillRef>
            <a:effectRef idx="0">
              <a:schemeClr val="accent1"/>
            </a:effectRef>
            <a:fontRef idx="minor">
              <a:schemeClr val="tx1"/>
            </a:fontRef>
          </p:style>
        </p:cxnSp>
      </p:grpSp>
      <p:grpSp>
        <p:nvGrpSpPr>
          <p:cNvPr id="114" name="群組 113"/>
          <p:cNvGrpSpPr/>
          <p:nvPr/>
        </p:nvGrpSpPr>
        <p:grpSpPr>
          <a:xfrm>
            <a:off x="4802744" y="3526888"/>
            <a:ext cx="1100879" cy="682880"/>
            <a:chOff x="2037999" y="3526888"/>
            <a:chExt cx="1100879" cy="682880"/>
          </a:xfrm>
        </p:grpSpPr>
        <p:sp>
          <p:nvSpPr>
            <p:cNvPr id="115" name="文字方塊 114"/>
            <p:cNvSpPr txBox="1"/>
            <p:nvPr/>
          </p:nvSpPr>
          <p:spPr>
            <a:xfrm>
              <a:off x="2037999" y="3840436"/>
              <a:ext cx="1100879" cy="369332"/>
            </a:xfrm>
            <a:prstGeom prst="rect">
              <a:avLst/>
            </a:prstGeom>
            <a:noFill/>
          </p:spPr>
          <p:txBody>
            <a:bodyPr wrap="none" rtlCol="0">
              <a:spAutoFit/>
            </a:bodyPr>
            <a:lstStyle/>
            <a:p>
              <a:r>
                <a:rPr lang="en-US" altLang="zh-TW" b="1" dirty="0"/>
                <a:t>Executing</a:t>
              </a:r>
              <a:endParaRPr lang="zh-TW" altLang="en-US" b="1" dirty="0"/>
            </a:p>
          </p:txBody>
        </p:sp>
        <p:cxnSp>
          <p:nvCxnSpPr>
            <p:cNvPr id="116" name="直線單箭頭接點 115"/>
            <p:cNvCxnSpPr/>
            <p:nvPr/>
          </p:nvCxnSpPr>
          <p:spPr>
            <a:xfrm flipV="1">
              <a:off x="2475497" y="3526888"/>
              <a:ext cx="270774" cy="373524"/>
            </a:xfrm>
            <a:prstGeom prst="straightConnector1">
              <a:avLst/>
            </a:prstGeom>
            <a:ln w="22225">
              <a:tailEnd type="triangle"/>
            </a:ln>
          </p:spPr>
          <p:style>
            <a:lnRef idx="1">
              <a:schemeClr val="accent1"/>
            </a:lnRef>
            <a:fillRef idx="0">
              <a:schemeClr val="accent1"/>
            </a:fillRef>
            <a:effectRef idx="0">
              <a:schemeClr val="accent1"/>
            </a:effectRef>
            <a:fontRef idx="minor">
              <a:schemeClr val="tx1"/>
            </a:fontRef>
          </p:style>
        </p:cxnSp>
      </p:grpSp>
      <p:sp>
        <p:nvSpPr>
          <p:cNvPr id="22" name="文字方塊 21"/>
          <p:cNvSpPr txBox="1"/>
          <p:nvPr/>
        </p:nvSpPr>
        <p:spPr>
          <a:xfrm>
            <a:off x="1612641" y="2987710"/>
            <a:ext cx="883575" cy="369332"/>
          </a:xfrm>
          <a:prstGeom prst="rect">
            <a:avLst/>
          </a:prstGeom>
          <a:noFill/>
        </p:spPr>
        <p:txBody>
          <a:bodyPr wrap="none" rtlCol="0">
            <a:spAutoFit/>
          </a:bodyPr>
          <a:lstStyle/>
          <a:p>
            <a:r>
              <a:rPr lang="en-US" altLang="zh-TW" dirty="0"/>
              <a:t>Normal</a:t>
            </a:r>
            <a:endParaRPr lang="zh-TW" altLang="en-US" dirty="0"/>
          </a:p>
        </p:txBody>
      </p:sp>
      <p:sp>
        <p:nvSpPr>
          <p:cNvPr id="52" name="矩形 51"/>
          <p:cNvSpPr/>
          <p:nvPr/>
        </p:nvSpPr>
        <p:spPr>
          <a:xfrm>
            <a:off x="2746384" y="2918025"/>
            <a:ext cx="1393330" cy="576052"/>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Patterns</a:t>
            </a:r>
            <a:endParaRPr lang="zh-TW" altLang="en-US" dirty="0">
              <a:solidFill>
                <a:schemeClr val="tx1"/>
              </a:solidFill>
            </a:endParaRPr>
          </a:p>
        </p:txBody>
      </p:sp>
      <p:sp>
        <p:nvSpPr>
          <p:cNvPr id="53" name="矩形 52"/>
          <p:cNvSpPr/>
          <p:nvPr/>
        </p:nvSpPr>
        <p:spPr>
          <a:xfrm>
            <a:off x="1352941" y="2918025"/>
            <a:ext cx="1393330" cy="576052"/>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Patterns</a:t>
            </a:r>
            <a:endParaRPr lang="zh-TW" altLang="en-US" dirty="0">
              <a:solidFill>
                <a:schemeClr val="tx1"/>
              </a:solidFill>
            </a:endParaRPr>
          </a:p>
        </p:txBody>
      </p:sp>
      <p:sp>
        <p:nvSpPr>
          <p:cNvPr id="20" name="文字方塊 19"/>
          <p:cNvSpPr txBox="1"/>
          <p:nvPr/>
        </p:nvSpPr>
        <p:spPr>
          <a:xfrm>
            <a:off x="4202812" y="2868261"/>
            <a:ext cx="1377300" cy="646331"/>
          </a:xfrm>
          <a:prstGeom prst="rect">
            <a:avLst/>
          </a:prstGeom>
          <a:noFill/>
        </p:spPr>
        <p:txBody>
          <a:bodyPr wrap="none" rtlCol="0">
            <a:spAutoFit/>
          </a:bodyPr>
          <a:lstStyle/>
          <a:p>
            <a:r>
              <a:rPr lang="en-US" altLang="zh-TW" dirty="0"/>
              <a:t>Dependable </a:t>
            </a:r>
            <a:br>
              <a:rPr lang="en-US" altLang="zh-TW" dirty="0"/>
            </a:br>
            <a:r>
              <a:rPr lang="en-US" altLang="zh-TW" dirty="0"/>
              <a:t>low-power </a:t>
            </a:r>
            <a:endParaRPr lang="zh-TW" altLang="en-US" dirty="0"/>
          </a:p>
        </p:txBody>
      </p:sp>
      <p:sp>
        <p:nvSpPr>
          <p:cNvPr id="27" name="矩形 26"/>
          <p:cNvSpPr/>
          <p:nvPr/>
        </p:nvSpPr>
        <p:spPr>
          <a:xfrm>
            <a:off x="4139715" y="2918025"/>
            <a:ext cx="1393330" cy="576052"/>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rPr>
              <a:t>Patterns</a:t>
            </a:r>
            <a:endParaRPr lang="zh-TW" altLang="en-US" dirty="0">
              <a:solidFill>
                <a:schemeClr val="tx1"/>
              </a:solidFill>
            </a:endParaRPr>
          </a:p>
        </p:txBody>
      </p:sp>
      <p:grpSp>
        <p:nvGrpSpPr>
          <p:cNvPr id="56" name="群組 55"/>
          <p:cNvGrpSpPr/>
          <p:nvPr/>
        </p:nvGrpSpPr>
        <p:grpSpPr>
          <a:xfrm>
            <a:off x="3731362" y="4704125"/>
            <a:ext cx="1742522" cy="1614590"/>
            <a:chOff x="2123728" y="2799175"/>
            <a:chExt cx="3444723" cy="3191819"/>
          </a:xfrm>
        </p:grpSpPr>
        <p:sp>
          <p:nvSpPr>
            <p:cNvPr id="57" name="矩形 56"/>
            <p:cNvSpPr/>
            <p:nvPr/>
          </p:nvSpPr>
          <p:spPr>
            <a:xfrm>
              <a:off x="2123728" y="2799175"/>
              <a:ext cx="3444723" cy="3191819"/>
            </a:xfrm>
            <a:prstGeom prst="rect">
              <a:avLst/>
            </a:prstGeom>
            <a:solidFill>
              <a:schemeClr val="bg1">
                <a:alpha val="90000"/>
              </a:schemeClr>
            </a:solid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61" name="群組 60"/>
            <p:cNvGrpSpPr/>
            <p:nvPr/>
          </p:nvGrpSpPr>
          <p:grpSpPr>
            <a:xfrm>
              <a:off x="2267744" y="2870158"/>
              <a:ext cx="3201051" cy="2941920"/>
              <a:chOff x="2267744" y="2870158"/>
              <a:chExt cx="3201051" cy="2941920"/>
            </a:xfrm>
          </p:grpSpPr>
          <p:cxnSp>
            <p:nvCxnSpPr>
              <p:cNvPr id="62" name="直線單箭頭接點 61"/>
              <p:cNvCxnSpPr/>
              <p:nvPr/>
            </p:nvCxnSpPr>
            <p:spPr>
              <a:xfrm>
                <a:off x="3555501" y="4083085"/>
                <a:ext cx="0" cy="5111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單箭頭接點 62"/>
              <p:cNvCxnSpPr/>
              <p:nvPr/>
            </p:nvCxnSpPr>
            <p:spPr>
              <a:xfrm>
                <a:off x="4820723" y="3740941"/>
                <a:ext cx="64807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線單箭頭接點 63"/>
              <p:cNvCxnSpPr/>
              <p:nvPr/>
            </p:nvCxnSpPr>
            <p:spPr>
              <a:xfrm>
                <a:off x="4820723" y="4961629"/>
                <a:ext cx="64807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直線單箭頭接點 64"/>
              <p:cNvCxnSpPr/>
              <p:nvPr/>
            </p:nvCxnSpPr>
            <p:spPr>
              <a:xfrm>
                <a:off x="3555501" y="5300953"/>
                <a:ext cx="0" cy="5111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5" name="流程圖: 決策 74"/>
              <p:cNvSpPr/>
              <p:nvPr/>
            </p:nvSpPr>
            <p:spPr>
              <a:xfrm>
                <a:off x="2267744" y="3387384"/>
                <a:ext cx="2563834" cy="695703"/>
              </a:xfrm>
              <a:prstGeom prst="flowChartDecision">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b="1" dirty="0">
                  <a:solidFill>
                    <a:schemeClr val="tx1"/>
                  </a:solidFill>
                </a:endParaRPr>
              </a:p>
            </p:txBody>
          </p:sp>
          <p:sp>
            <p:nvSpPr>
              <p:cNvPr id="73" name="流程圖: 決策 72"/>
              <p:cNvSpPr/>
              <p:nvPr/>
            </p:nvSpPr>
            <p:spPr>
              <a:xfrm>
                <a:off x="2267744" y="4605250"/>
                <a:ext cx="2563834" cy="695703"/>
              </a:xfrm>
              <a:prstGeom prst="flowChartDecision">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b="1" dirty="0">
                  <a:solidFill>
                    <a:schemeClr val="tx1"/>
                  </a:solidFill>
                </a:endParaRPr>
              </a:p>
            </p:txBody>
          </p:sp>
          <p:cxnSp>
            <p:nvCxnSpPr>
              <p:cNvPr id="72" name="直線單箭頭接點 71"/>
              <p:cNvCxnSpPr/>
              <p:nvPr/>
            </p:nvCxnSpPr>
            <p:spPr>
              <a:xfrm>
                <a:off x="3555501" y="2870158"/>
                <a:ext cx="0" cy="5111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117" name="文字方塊 116"/>
          <p:cNvSpPr txBox="1"/>
          <p:nvPr/>
        </p:nvSpPr>
        <p:spPr>
          <a:xfrm>
            <a:off x="3757281" y="4437112"/>
            <a:ext cx="1689758" cy="369332"/>
          </a:xfrm>
          <a:prstGeom prst="rect">
            <a:avLst/>
          </a:prstGeom>
          <a:noFill/>
        </p:spPr>
        <p:txBody>
          <a:bodyPr wrap="none" rtlCol="0">
            <a:spAutoFit/>
          </a:bodyPr>
          <a:lstStyle/>
          <a:p>
            <a:r>
              <a:rPr lang="en-US" altLang="zh-TW" b="1" dirty="0"/>
              <a:t>Control Scheme</a:t>
            </a:r>
            <a:endParaRPr lang="zh-TW" altLang="en-US" b="1" dirty="0"/>
          </a:p>
        </p:txBody>
      </p:sp>
    </p:spTree>
    <p:extLst>
      <p:ext uri="{BB962C8B-B14F-4D97-AF65-F5344CB8AC3E}">
        <p14:creationId xmlns:p14="http://schemas.microsoft.com/office/powerpoint/2010/main" val="1413361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4.44444E-6 -3.7037E-7 L 0.15105 -3.7037E-7 " pathEditMode="relative" rAng="0" ptsTypes="AA">
                                      <p:cBhvr>
                                        <p:cTn id="6" dur="2000" fill="hold"/>
                                        <p:tgtEl>
                                          <p:spTgt spid="96"/>
                                        </p:tgtEl>
                                        <p:attrNameLst>
                                          <p:attrName>ppt_x</p:attrName>
                                          <p:attrName>ppt_y</p:attrName>
                                        </p:attrNameLst>
                                      </p:cBhvr>
                                      <p:rCtr x="7552" y="0"/>
                                    </p:animMotion>
                                  </p:childTnLst>
                                </p:cTn>
                              </p:par>
                            </p:childTnLst>
                          </p:cTn>
                        </p:par>
                        <p:par>
                          <p:cTn id="7" fill="hold">
                            <p:stCondLst>
                              <p:cond delay="2000"/>
                            </p:stCondLst>
                            <p:childTnLst>
                              <p:par>
                                <p:cTn id="8" presetID="1" presetClass="exit" presetSubtype="0" fill="hold" nodeType="afterEffect">
                                  <p:stCondLst>
                                    <p:cond delay="0"/>
                                  </p:stCondLst>
                                  <p:childTnLst>
                                    <p:set>
                                      <p:cBhvr>
                                        <p:cTn id="9" dur="1" fill="hold">
                                          <p:stCondLst>
                                            <p:cond delay="0"/>
                                          </p:stCondLst>
                                        </p:cTn>
                                        <p:tgtEl>
                                          <p:spTgt spid="96"/>
                                        </p:tgtEl>
                                        <p:attrNameLst>
                                          <p:attrName>style.visibility</p:attrName>
                                        </p:attrNameLst>
                                      </p:cBhvr>
                                      <p:to>
                                        <p:strVal val="hidden"/>
                                      </p:to>
                                    </p:set>
                                  </p:childTnLst>
                                </p:cTn>
                              </p:par>
                            </p:childTnLst>
                          </p:cTn>
                        </p:par>
                        <p:par>
                          <p:cTn id="10" fill="hold">
                            <p:stCondLst>
                              <p:cond delay="2000"/>
                            </p:stCondLst>
                            <p:childTnLst>
                              <p:par>
                                <p:cTn id="11" presetID="1" presetClass="entr" presetSubtype="0" fill="hold" nodeType="afterEffect">
                                  <p:stCondLst>
                                    <p:cond delay="0"/>
                                  </p:stCondLst>
                                  <p:childTnLst>
                                    <p:set>
                                      <p:cBhvr>
                                        <p:cTn id="12" dur="1" fill="hold">
                                          <p:stCondLst>
                                            <p:cond delay="0"/>
                                          </p:stCondLst>
                                        </p:cTn>
                                        <p:tgtEl>
                                          <p:spTgt spid="108"/>
                                        </p:tgtEl>
                                        <p:attrNameLst>
                                          <p:attrName>style.visibility</p:attrName>
                                        </p:attrNameLst>
                                      </p:cBhvr>
                                      <p:to>
                                        <p:strVal val="visible"/>
                                      </p:to>
                                    </p:set>
                                  </p:childTnLst>
                                </p:cTn>
                              </p:par>
                            </p:childTnLst>
                          </p:cTn>
                        </p:par>
                        <p:par>
                          <p:cTn id="13" fill="hold">
                            <p:stCondLst>
                              <p:cond delay="2000"/>
                            </p:stCondLst>
                            <p:childTnLst>
                              <p:par>
                                <p:cTn id="14" presetID="10" presetClass="entr" presetSubtype="0" fill="hold" grpId="1" nodeType="afterEffect">
                                  <p:stCondLst>
                                    <p:cond delay="0"/>
                                  </p:stCondLst>
                                  <p:childTnLst>
                                    <p:set>
                                      <p:cBhvr>
                                        <p:cTn id="15" dur="1" fill="hold">
                                          <p:stCondLst>
                                            <p:cond delay="0"/>
                                          </p:stCondLst>
                                        </p:cTn>
                                        <p:tgtEl>
                                          <p:spTgt spid="53"/>
                                        </p:tgtEl>
                                        <p:attrNameLst>
                                          <p:attrName>style.visibility</p:attrName>
                                        </p:attrNameLst>
                                      </p:cBhvr>
                                      <p:to>
                                        <p:strVal val="visible"/>
                                      </p:to>
                                    </p:set>
                                    <p:animEffect transition="in" filter="fade">
                                      <p:cBhvr>
                                        <p:cTn id="16" dur="500"/>
                                        <p:tgtEl>
                                          <p:spTgt spid="53"/>
                                        </p:tgtEl>
                                      </p:cBhvr>
                                    </p:animEffect>
                                  </p:childTnLst>
                                </p:cTn>
                              </p:par>
                            </p:childTnLst>
                          </p:cTn>
                        </p:par>
                        <p:par>
                          <p:cTn id="17" fill="hold">
                            <p:stCondLst>
                              <p:cond delay="2500"/>
                            </p:stCondLst>
                            <p:childTnLst>
                              <p:par>
                                <p:cTn id="18" presetID="0" presetClass="path" presetSubtype="0" accel="50000" decel="50000" fill="hold" grpId="0" nodeType="afterEffect">
                                  <p:stCondLst>
                                    <p:cond delay="0"/>
                                  </p:stCondLst>
                                  <p:childTnLst>
                                    <p:animMotion origin="layout" path="M 0 0 L -0.06146 0.32917 L 0.27291 0.32778 L 0.27083 0.32778 " pathEditMode="relative" ptsTypes="AAAA">
                                      <p:cBhvr>
                                        <p:cTn id="19" dur="2000" fill="hold"/>
                                        <p:tgtEl>
                                          <p:spTgt spid="53"/>
                                        </p:tgtEl>
                                        <p:attrNameLst>
                                          <p:attrName>ppt_x</p:attrName>
                                          <p:attrName>ppt_y</p:attrName>
                                        </p:attrNameLst>
                                      </p:cBhvr>
                                    </p:animMotion>
                                  </p:childTnLst>
                                </p:cTn>
                              </p:par>
                            </p:childTnLst>
                          </p:cTn>
                        </p:par>
                        <p:par>
                          <p:cTn id="20" fill="hold">
                            <p:stCondLst>
                              <p:cond delay="4500"/>
                            </p:stCondLst>
                            <p:childTnLst>
                              <p:par>
                                <p:cTn id="21" presetID="10" presetClass="exit" presetSubtype="0" fill="hold" grpId="2" nodeType="afterEffect">
                                  <p:stCondLst>
                                    <p:cond delay="0"/>
                                  </p:stCondLst>
                                  <p:childTnLst>
                                    <p:animEffect transition="out" filter="fade">
                                      <p:cBhvr>
                                        <p:cTn id="22" dur="500"/>
                                        <p:tgtEl>
                                          <p:spTgt spid="53"/>
                                        </p:tgtEl>
                                      </p:cBhvr>
                                    </p:animEffect>
                                    <p:set>
                                      <p:cBhvr>
                                        <p:cTn id="23" dur="1" fill="hold">
                                          <p:stCondLst>
                                            <p:cond delay="499"/>
                                          </p:stCondLst>
                                        </p:cTn>
                                        <p:tgtEl>
                                          <p:spTgt spid="53"/>
                                        </p:tgtEl>
                                        <p:attrNameLst>
                                          <p:attrName>style.visibility</p:attrName>
                                        </p:attrNameLst>
                                      </p:cBhvr>
                                      <p:to>
                                        <p:strVal val="hidden"/>
                                      </p:to>
                                    </p:set>
                                  </p:childTnLst>
                                </p:cTn>
                              </p:par>
                            </p:childTnLst>
                          </p:cTn>
                        </p:par>
                        <p:par>
                          <p:cTn id="24" fill="hold">
                            <p:stCondLst>
                              <p:cond delay="5000"/>
                            </p:stCondLst>
                            <p:childTnLst>
                              <p:par>
                                <p:cTn id="25" presetID="1" presetClass="entr" presetSubtype="0" fill="hold" grpId="1" nodeType="after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par>
                          <p:cTn id="27" fill="hold">
                            <p:stCondLst>
                              <p:cond delay="5000"/>
                            </p:stCondLst>
                            <p:childTnLst>
                              <p:par>
                                <p:cTn id="28" presetID="0" presetClass="path" presetSubtype="0" accel="50000" decel="50000" fill="hold" grpId="0" nodeType="afterEffect">
                                  <p:stCondLst>
                                    <p:cond delay="0"/>
                                  </p:stCondLst>
                                  <p:childTnLst>
                                    <p:animMotion origin="layout" path="M -3.61111E-6 3.7037E-7 L 0.32605 0.00278 L -0.12291 -0.32639 " pathEditMode="relative" rAng="0" ptsTypes="AAA">
                                      <p:cBhvr>
                                        <p:cTn id="29" dur="2000" fill="hold"/>
                                        <p:tgtEl>
                                          <p:spTgt spid="21"/>
                                        </p:tgtEl>
                                        <p:attrNameLst>
                                          <p:attrName>ppt_x</p:attrName>
                                          <p:attrName>ppt_y</p:attrName>
                                        </p:attrNameLst>
                                      </p:cBhvr>
                                      <p:rCtr x="10156" y="-16181"/>
                                    </p:animMotion>
                                  </p:childTnLst>
                                </p:cTn>
                              </p:par>
                            </p:childTnLst>
                          </p:cTn>
                        </p:par>
                        <p:par>
                          <p:cTn id="30" fill="hold">
                            <p:stCondLst>
                              <p:cond delay="7000"/>
                            </p:stCondLst>
                            <p:childTnLst>
                              <p:par>
                                <p:cTn id="31" presetID="63" presetClass="path" presetSubtype="0" accel="50000" decel="50000" fill="hold" nodeType="afterEffect">
                                  <p:stCondLst>
                                    <p:cond delay="0"/>
                                  </p:stCondLst>
                                  <p:childTnLst>
                                    <p:animMotion origin="layout" path="M -8.33333E-7 -3.7037E-7 L 0.15104 -3.7037E-7 " pathEditMode="relative" rAng="0" ptsTypes="AA">
                                      <p:cBhvr>
                                        <p:cTn id="32" dur="2000" fill="hold"/>
                                        <p:tgtEl>
                                          <p:spTgt spid="108"/>
                                        </p:tgtEl>
                                        <p:attrNameLst>
                                          <p:attrName>ppt_x</p:attrName>
                                          <p:attrName>ppt_y</p:attrName>
                                        </p:attrNameLst>
                                      </p:cBhvr>
                                      <p:rCtr x="7552" y="0"/>
                                    </p:animMotion>
                                  </p:childTnLst>
                                </p:cTn>
                              </p:par>
                            </p:childTnLst>
                          </p:cTn>
                        </p:par>
                        <p:par>
                          <p:cTn id="33" fill="hold">
                            <p:stCondLst>
                              <p:cond delay="9000"/>
                            </p:stCondLst>
                            <p:childTnLst>
                              <p:par>
                                <p:cTn id="34" presetID="1" presetClass="exit" presetSubtype="0" fill="hold" nodeType="afterEffect">
                                  <p:stCondLst>
                                    <p:cond delay="0"/>
                                  </p:stCondLst>
                                  <p:childTnLst>
                                    <p:set>
                                      <p:cBhvr>
                                        <p:cTn id="35" dur="1" fill="hold">
                                          <p:stCondLst>
                                            <p:cond delay="0"/>
                                          </p:stCondLst>
                                        </p:cTn>
                                        <p:tgtEl>
                                          <p:spTgt spid="108"/>
                                        </p:tgtEl>
                                        <p:attrNameLst>
                                          <p:attrName>style.visibility</p:attrName>
                                        </p:attrNameLst>
                                      </p:cBhvr>
                                      <p:to>
                                        <p:strVal val="hidden"/>
                                      </p:to>
                                    </p:set>
                                  </p:childTnLst>
                                </p:cTn>
                              </p:par>
                            </p:childTnLst>
                          </p:cTn>
                        </p:par>
                        <p:par>
                          <p:cTn id="36" fill="hold">
                            <p:stCondLst>
                              <p:cond delay="9000"/>
                            </p:stCondLst>
                            <p:childTnLst>
                              <p:par>
                                <p:cTn id="37" presetID="1" presetClass="entr" presetSubtype="0" fill="hold" nodeType="afterEffect">
                                  <p:stCondLst>
                                    <p:cond delay="0"/>
                                  </p:stCondLst>
                                  <p:childTnLst>
                                    <p:set>
                                      <p:cBhvr>
                                        <p:cTn id="38" dur="1" fill="hold">
                                          <p:stCondLst>
                                            <p:cond delay="0"/>
                                          </p:stCondLst>
                                        </p:cTn>
                                        <p:tgtEl>
                                          <p:spTgt spid="111"/>
                                        </p:tgtEl>
                                        <p:attrNameLst>
                                          <p:attrName>style.visibility</p:attrName>
                                        </p:attrNameLst>
                                      </p:cBhvr>
                                      <p:to>
                                        <p:strVal val="visible"/>
                                      </p:to>
                                    </p:set>
                                  </p:childTnLst>
                                </p:cTn>
                              </p:par>
                            </p:childTnLst>
                          </p:cTn>
                        </p:par>
                        <p:par>
                          <p:cTn id="39" fill="hold">
                            <p:stCondLst>
                              <p:cond delay="9000"/>
                            </p:stCondLst>
                            <p:childTnLst>
                              <p:par>
                                <p:cTn id="40" presetID="10" presetClass="entr" presetSubtype="0" fill="hold" grpId="1"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fade">
                                      <p:cBhvr>
                                        <p:cTn id="42" dur="500"/>
                                        <p:tgtEl>
                                          <p:spTgt spid="52"/>
                                        </p:tgtEl>
                                      </p:cBhvr>
                                    </p:animEffect>
                                  </p:childTnLst>
                                </p:cTn>
                              </p:par>
                            </p:childTnLst>
                          </p:cTn>
                        </p:par>
                        <p:par>
                          <p:cTn id="43" fill="hold">
                            <p:stCondLst>
                              <p:cond delay="9500"/>
                            </p:stCondLst>
                            <p:childTnLst>
                              <p:par>
                                <p:cTn id="44" presetID="0" presetClass="path" presetSubtype="0" accel="50000" decel="50000" fill="hold" grpId="0" nodeType="afterEffect">
                                  <p:stCondLst>
                                    <p:cond delay="0"/>
                                  </p:stCondLst>
                                  <p:childTnLst>
                                    <p:animMotion origin="layout" path="M 0 0 L -0.2125 0.33334 L 0.12708 0.32639 L 0.12708 0.32639 " pathEditMode="relative" ptsTypes="AAAA">
                                      <p:cBhvr>
                                        <p:cTn id="45" dur="2000" fill="hold"/>
                                        <p:tgtEl>
                                          <p:spTgt spid="52"/>
                                        </p:tgtEl>
                                        <p:attrNameLst>
                                          <p:attrName>ppt_x</p:attrName>
                                          <p:attrName>ppt_y</p:attrName>
                                        </p:attrNameLst>
                                      </p:cBhvr>
                                    </p:animMotion>
                                  </p:childTnLst>
                                </p:cTn>
                              </p:par>
                            </p:childTnLst>
                          </p:cTn>
                        </p:par>
                        <p:par>
                          <p:cTn id="46" fill="hold">
                            <p:stCondLst>
                              <p:cond delay="11500"/>
                            </p:stCondLst>
                            <p:childTnLst>
                              <p:par>
                                <p:cTn id="47" presetID="10" presetClass="exit" presetSubtype="0" fill="hold" grpId="2" nodeType="afterEffect">
                                  <p:stCondLst>
                                    <p:cond delay="0"/>
                                  </p:stCondLst>
                                  <p:childTnLst>
                                    <p:animEffect transition="out" filter="fade">
                                      <p:cBhvr>
                                        <p:cTn id="48" dur="500"/>
                                        <p:tgtEl>
                                          <p:spTgt spid="52"/>
                                        </p:tgtEl>
                                      </p:cBhvr>
                                    </p:animEffect>
                                    <p:set>
                                      <p:cBhvr>
                                        <p:cTn id="49" dur="1" fill="hold">
                                          <p:stCondLst>
                                            <p:cond delay="499"/>
                                          </p:stCondLst>
                                        </p:cTn>
                                        <p:tgtEl>
                                          <p:spTgt spid="52"/>
                                        </p:tgtEl>
                                        <p:attrNameLst>
                                          <p:attrName>style.visibility</p:attrName>
                                        </p:attrNameLst>
                                      </p:cBhvr>
                                      <p:to>
                                        <p:strVal val="hidden"/>
                                      </p:to>
                                    </p:set>
                                  </p:childTnLst>
                                </p:cTn>
                              </p:par>
                            </p:childTnLst>
                          </p:cTn>
                        </p:par>
                        <p:par>
                          <p:cTn id="50" fill="hold">
                            <p:stCondLst>
                              <p:cond delay="12000"/>
                            </p:stCondLst>
                            <p:childTnLst>
                              <p:par>
                                <p:cTn id="51" presetID="1" presetClass="entr" presetSubtype="0" fill="hold" grpId="1" nodeType="afterEffect">
                                  <p:stCondLst>
                                    <p:cond delay="0"/>
                                  </p:stCondLst>
                                  <p:childTnLst>
                                    <p:set>
                                      <p:cBhvr>
                                        <p:cTn id="52" dur="1" fill="hold">
                                          <p:stCondLst>
                                            <p:cond delay="0"/>
                                          </p:stCondLst>
                                        </p:cTn>
                                        <p:tgtEl>
                                          <p:spTgt spid="20"/>
                                        </p:tgtEl>
                                        <p:attrNameLst>
                                          <p:attrName>style.visibility</p:attrName>
                                        </p:attrNameLst>
                                      </p:cBhvr>
                                      <p:to>
                                        <p:strVal val="visible"/>
                                      </p:to>
                                    </p:set>
                                  </p:childTnLst>
                                </p:cTn>
                              </p:par>
                            </p:childTnLst>
                          </p:cTn>
                        </p:par>
                        <p:par>
                          <p:cTn id="53" fill="hold">
                            <p:stCondLst>
                              <p:cond delay="12000"/>
                            </p:stCondLst>
                            <p:childTnLst>
                              <p:par>
                                <p:cTn id="54" presetID="0" presetClass="path" presetSubtype="0" accel="50000" decel="50000" fill="hold" grpId="0" nodeType="afterEffect">
                                  <p:stCondLst>
                                    <p:cond delay="0"/>
                                  </p:stCondLst>
                                  <p:childTnLst>
                                    <p:animMotion origin="layout" path="M -0.03473 0.32986 L 0.29444 0.33125 L -0.00556 0.00347 " pathEditMode="relative" rAng="0" ptsTypes="AAA">
                                      <p:cBhvr>
                                        <p:cTn id="55" dur="2000" fill="hold"/>
                                        <p:tgtEl>
                                          <p:spTgt spid="20"/>
                                        </p:tgtEl>
                                        <p:attrNameLst>
                                          <p:attrName>ppt_x</p:attrName>
                                          <p:attrName>ppt_y</p:attrName>
                                        </p:attrNameLst>
                                      </p:cBhvr>
                                      <p:rCtr x="16458" y="-16250"/>
                                    </p:animMotion>
                                  </p:childTnLst>
                                </p:cTn>
                              </p:par>
                            </p:childTnLst>
                          </p:cTn>
                        </p:par>
                        <p:par>
                          <p:cTn id="56" fill="hold">
                            <p:stCondLst>
                              <p:cond delay="14000"/>
                            </p:stCondLst>
                            <p:childTnLst>
                              <p:par>
                                <p:cTn id="57" presetID="63" presetClass="path" presetSubtype="0" accel="50000" decel="50000" fill="hold" nodeType="afterEffect">
                                  <p:stCondLst>
                                    <p:cond delay="0"/>
                                  </p:stCondLst>
                                  <p:childTnLst>
                                    <p:animMotion origin="layout" path="M -2.77778E-7 -3.7037E-7 L 0.15104 -3.7037E-7 " pathEditMode="relative" rAng="0" ptsTypes="AA">
                                      <p:cBhvr>
                                        <p:cTn id="58" dur="2000" fill="hold"/>
                                        <p:tgtEl>
                                          <p:spTgt spid="111"/>
                                        </p:tgtEl>
                                        <p:attrNameLst>
                                          <p:attrName>ppt_x</p:attrName>
                                          <p:attrName>ppt_y</p:attrName>
                                        </p:attrNameLst>
                                      </p:cBhvr>
                                      <p:rCtr x="7552" y="0"/>
                                    </p:animMotion>
                                  </p:childTnLst>
                                </p:cTn>
                              </p:par>
                            </p:childTnLst>
                          </p:cTn>
                        </p:par>
                        <p:par>
                          <p:cTn id="59" fill="hold">
                            <p:stCondLst>
                              <p:cond delay="16000"/>
                            </p:stCondLst>
                            <p:childTnLst>
                              <p:par>
                                <p:cTn id="60" presetID="1" presetClass="exit" presetSubtype="0" fill="hold" nodeType="afterEffect">
                                  <p:stCondLst>
                                    <p:cond delay="0"/>
                                  </p:stCondLst>
                                  <p:childTnLst>
                                    <p:set>
                                      <p:cBhvr>
                                        <p:cTn id="61" dur="1" fill="hold">
                                          <p:stCondLst>
                                            <p:cond delay="0"/>
                                          </p:stCondLst>
                                        </p:cTn>
                                        <p:tgtEl>
                                          <p:spTgt spid="111"/>
                                        </p:tgtEl>
                                        <p:attrNameLst>
                                          <p:attrName>style.visibility</p:attrName>
                                        </p:attrNameLst>
                                      </p:cBhvr>
                                      <p:to>
                                        <p:strVal val="hidden"/>
                                      </p:to>
                                    </p:set>
                                  </p:childTnLst>
                                </p:cTn>
                              </p:par>
                            </p:childTnLst>
                          </p:cTn>
                        </p:par>
                        <p:par>
                          <p:cTn id="62" fill="hold">
                            <p:stCondLst>
                              <p:cond delay="16000"/>
                            </p:stCondLst>
                            <p:childTnLst>
                              <p:par>
                                <p:cTn id="63" presetID="1" presetClass="entr" presetSubtype="0" fill="hold" nodeType="afterEffect">
                                  <p:stCondLst>
                                    <p:cond delay="0"/>
                                  </p:stCondLst>
                                  <p:childTnLst>
                                    <p:set>
                                      <p:cBhvr>
                                        <p:cTn id="64" dur="1" fill="hold">
                                          <p:stCondLst>
                                            <p:cond delay="0"/>
                                          </p:stCondLst>
                                        </p:cTn>
                                        <p:tgtEl>
                                          <p:spTgt spid="114"/>
                                        </p:tgtEl>
                                        <p:attrNameLst>
                                          <p:attrName>style.visibility</p:attrName>
                                        </p:attrNameLst>
                                      </p:cBhvr>
                                      <p:to>
                                        <p:strVal val="visible"/>
                                      </p:to>
                                    </p:set>
                                  </p:childTnLst>
                                </p:cTn>
                              </p:par>
                            </p:childTnLst>
                          </p:cTn>
                        </p:par>
                        <p:par>
                          <p:cTn id="65" fill="hold">
                            <p:stCondLst>
                              <p:cond delay="16000"/>
                            </p:stCondLst>
                            <p:childTnLst>
                              <p:par>
                                <p:cTn id="66" presetID="10" presetClass="entr" presetSubtype="0" fill="hold" grpId="1" nodeType="after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fade">
                                      <p:cBhvr>
                                        <p:cTn id="68" dur="500"/>
                                        <p:tgtEl>
                                          <p:spTgt spid="27"/>
                                        </p:tgtEl>
                                      </p:cBhvr>
                                    </p:animEffect>
                                  </p:childTnLst>
                                </p:cTn>
                              </p:par>
                            </p:childTnLst>
                          </p:cTn>
                        </p:par>
                        <p:par>
                          <p:cTn id="69" fill="hold">
                            <p:stCondLst>
                              <p:cond delay="16500"/>
                            </p:stCondLst>
                            <p:childTnLst>
                              <p:par>
                                <p:cTn id="70" presetID="0" presetClass="path" presetSubtype="0" accel="50000" decel="50000" fill="hold" grpId="0" nodeType="afterEffect">
                                  <p:stCondLst>
                                    <p:cond delay="0"/>
                                  </p:stCondLst>
                                  <p:childTnLst>
                                    <p:animMotion origin="layout" path="M 0 0 L -0.36771 0.33611 L -0.02709 0.32916 " pathEditMode="relative" ptsTypes="AAA">
                                      <p:cBhvr>
                                        <p:cTn id="71" dur="2000" fill="hold"/>
                                        <p:tgtEl>
                                          <p:spTgt spid="27"/>
                                        </p:tgtEl>
                                        <p:attrNameLst>
                                          <p:attrName>ppt_x</p:attrName>
                                          <p:attrName>ppt_y</p:attrName>
                                        </p:attrNameLst>
                                      </p:cBhvr>
                                    </p:animMotion>
                                  </p:childTnLst>
                                </p:cTn>
                              </p:par>
                            </p:childTnLst>
                          </p:cTn>
                        </p:par>
                        <p:par>
                          <p:cTn id="72" fill="hold">
                            <p:stCondLst>
                              <p:cond delay="18500"/>
                            </p:stCondLst>
                            <p:childTnLst>
                              <p:par>
                                <p:cTn id="73" presetID="10" presetClass="exit" presetSubtype="0" fill="hold" grpId="2" nodeType="afterEffect">
                                  <p:stCondLst>
                                    <p:cond delay="0"/>
                                  </p:stCondLst>
                                  <p:childTnLst>
                                    <p:animEffect transition="out" filter="fade">
                                      <p:cBhvr>
                                        <p:cTn id="74" dur="500"/>
                                        <p:tgtEl>
                                          <p:spTgt spid="27"/>
                                        </p:tgtEl>
                                      </p:cBhvr>
                                    </p:animEffect>
                                    <p:set>
                                      <p:cBhvr>
                                        <p:cTn id="75" dur="1" fill="hold">
                                          <p:stCondLst>
                                            <p:cond delay="499"/>
                                          </p:stCondLst>
                                        </p:cTn>
                                        <p:tgtEl>
                                          <p:spTgt spid="27"/>
                                        </p:tgtEl>
                                        <p:attrNameLst>
                                          <p:attrName>style.visibility</p:attrName>
                                        </p:attrNameLst>
                                      </p:cBhvr>
                                      <p:to>
                                        <p:strVal val="hidden"/>
                                      </p:to>
                                    </p:set>
                                  </p:childTnLst>
                                </p:cTn>
                              </p:par>
                            </p:childTnLst>
                          </p:cTn>
                        </p:par>
                        <p:par>
                          <p:cTn id="76" fill="hold">
                            <p:stCondLst>
                              <p:cond delay="19000"/>
                            </p:stCondLst>
                            <p:childTnLst>
                              <p:par>
                                <p:cTn id="77" presetID="1" presetClass="entr" presetSubtype="0" fill="hold" grpId="1" nodeType="afterEffect">
                                  <p:stCondLst>
                                    <p:cond delay="0"/>
                                  </p:stCondLst>
                                  <p:childTnLst>
                                    <p:set>
                                      <p:cBhvr>
                                        <p:cTn id="78" dur="1" fill="hold">
                                          <p:stCondLst>
                                            <p:cond delay="0"/>
                                          </p:stCondLst>
                                        </p:cTn>
                                        <p:tgtEl>
                                          <p:spTgt spid="43"/>
                                        </p:tgtEl>
                                        <p:attrNameLst>
                                          <p:attrName>style.visibility</p:attrName>
                                        </p:attrNameLst>
                                      </p:cBhvr>
                                      <p:to>
                                        <p:strVal val="visible"/>
                                      </p:to>
                                    </p:set>
                                  </p:childTnLst>
                                </p:cTn>
                              </p:par>
                            </p:childTnLst>
                          </p:cTn>
                        </p:par>
                        <p:par>
                          <p:cTn id="79" fill="hold">
                            <p:stCondLst>
                              <p:cond delay="19000"/>
                            </p:stCondLst>
                            <p:childTnLst>
                              <p:par>
                                <p:cTn id="80" presetID="0" presetClass="path" presetSubtype="0" accel="50000" decel="50000" fill="hold" grpId="0" nodeType="afterEffect">
                                  <p:stCondLst>
                                    <p:cond delay="0"/>
                                  </p:stCondLst>
                                  <p:childTnLst>
                                    <p:animMotion origin="layout" path="M -3.33333E-6 -4.81481E-6 L 0.31875 0.00417 L 0.18125 -0.33611 " pathEditMode="relative" rAng="0" ptsTypes="AAA">
                                      <p:cBhvr>
                                        <p:cTn id="81" dur="2000" fill="hold"/>
                                        <p:tgtEl>
                                          <p:spTgt spid="43"/>
                                        </p:tgtEl>
                                        <p:attrNameLst>
                                          <p:attrName>ppt_x</p:attrName>
                                          <p:attrName>ppt_y</p:attrName>
                                        </p:attrNameLst>
                                      </p:cBhvr>
                                      <p:rCtr x="15937" y="-16597"/>
                                    </p:animMotion>
                                  </p:childTnLst>
                                </p:cTn>
                              </p:par>
                            </p:childTnLst>
                          </p:cTn>
                        </p:par>
                        <p:par>
                          <p:cTn id="82" fill="hold">
                            <p:stCondLst>
                              <p:cond delay="21000"/>
                            </p:stCondLst>
                            <p:childTnLst>
                              <p:par>
                                <p:cTn id="83" presetID="63" presetClass="path" presetSubtype="0" accel="50000" decel="50000" fill="hold" nodeType="afterEffect">
                                  <p:stCondLst>
                                    <p:cond delay="0"/>
                                  </p:stCondLst>
                                  <p:childTnLst>
                                    <p:animMotion origin="layout" path="M 3.33333E-6 -3.7037E-7 L 0.15104 -3.7037E-7 " pathEditMode="relative" rAng="0" ptsTypes="AA">
                                      <p:cBhvr>
                                        <p:cTn id="84" dur="2000" fill="hold"/>
                                        <p:tgtEl>
                                          <p:spTgt spid="114"/>
                                        </p:tgtEl>
                                        <p:attrNameLst>
                                          <p:attrName>ppt_x</p:attrName>
                                          <p:attrName>ppt_y</p:attrName>
                                        </p:attrNameLst>
                                      </p:cBhvr>
                                      <p:rCtr x="7552"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1" grpId="1"/>
      <p:bldP spid="43" grpId="0"/>
      <p:bldP spid="43" grpId="1"/>
      <p:bldP spid="52" grpId="0" animBg="1"/>
      <p:bldP spid="52" grpId="1" animBg="1"/>
      <p:bldP spid="52" grpId="2" animBg="1"/>
      <p:bldP spid="53" grpId="0" animBg="1"/>
      <p:bldP spid="53" grpId="1" animBg="1"/>
      <p:bldP spid="53" grpId="2" animBg="1"/>
      <p:bldP spid="20" grpId="0"/>
      <p:bldP spid="20" grpId="1"/>
      <p:bldP spid="27" grpId="0" animBg="1"/>
      <p:bldP spid="27" grpId="1" animBg="1"/>
      <p:bldP spid="27" grpId="2"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矩形 42"/>
          <p:cNvSpPr/>
          <p:nvPr/>
        </p:nvSpPr>
        <p:spPr>
          <a:xfrm>
            <a:off x="2123728" y="2799173"/>
            <a:ext cx="4697543" cy="3456384"/>
          </a:xfrm>
          <a:prstGeom prst="rect">
            <a:avLst/>
          </a:prstGeom>
          <a:solidFill>
            <a:schemeClr val="bg1">
              <a:alpha val="90000"/>
            </a:schemeClr>
          </a:solid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內容版面配置區 1"/>
          <p:cNvSpPr>
            <a:spLocks noGrp="1"/>
          </p:cNvSpPr>
          <p:nvPr>
            <p:ph idx="1"/>
          </p:nvPr>
        </p:nvSpPr>
        <p:spPr/>
        <p:txBody>
          <a:bodyPr/>
          <a:lstStyle/>
          <a:p>
            <a:r>
              <a:rPr lang="en-US" altLang="zh-TW" dirty="0"/>
              <a:t>Two metrics are used to decide the operation mode</a:t>
            </a:r>
          </a:p>
          <a:p>
            <a:pPr lvl="1"/>
            <a:r>
              <a:rPr lang="en-US" altLang="zh-TW" dirty="0"/>
              <a:t>Miss per kilo instructions (MPKI)</a:t>
            </a:r>
          </a:p>
          <a:p>
            <a:pPr lvl="1"/>
            <a:r>
              <a:rPr lang="en-US" altLang="zh-TW" dirty="0"/>
              <a:t>Overhead cycles</a:t>
            </a:r>
          </a:p>
        </p:txBody>
      </p:sp>
      <p:sp>
        <p:nvSpPr>
          <p:cNvPr id="3" name="標題 2"/>
          <p:cNvSpPr>
            <a:spLocks noGrp="1"/>
          </p:cNvSpPr>
          <p:nvPr>
            <p:ph type="title"/>
          </p:nvPr>
        </p:nvSpPr>
        <p:spPr/>
        <p:txBody>
          <a:bodyPr/>
          <a:lstStyle/>
          <a:p>
            <a:r>
              <a:rPr lang="en-US" altLang="zh-TW" dirty="0"/>
              <a:t>The Proposed Control Scheme</a:t>
            </a:r>
            <a:endParaRPr lang="zh-TW" altLang="en-US" dirty="0"/>
          </a:p>
        </p:txBody>
      </p:sp>
      <p:sp>
        <p:nvSpPr>
          <p:cNvPr id="4" name="日期版面配置區 3"/>
          <p:cNvSpPr>
            <a:spLocks noGrp="1"/>
          </p:cNvSpPr>
          <p:nvPr>
            <p:ph type="dt" sz="half" idx="10"/>
          </p:nvPr>
        </p:nvSpPr>
        <p:spPr/>
        <p:txBody>
          <a:bodyPr/>
          <a:lstStyle/>
          <a:p>
            <a:fld id="{CE2B95E9-BC0F-41B9-8226-3DC75B818C2B}" type="datetime5">
              <a:rPr lang="en-US" smtClean="0"/>
              <a:t>14-Mar-16</a:t>
            </a:fld>
            <a:endParaRPr lang="de-DE" dirty="0"/>
          </a:p>
        </p:txBody>
      </p:sp>
      <p:sp>
        <p:nvSpPr>
          <p:cNvPr id="5" name="頁尾版面配置區 4"/>
          <p:cNvSpPr>
            <a:spLocks noGrp="1"/>
          </p:cNvSpPr>
          <p:nvPr>
            <p:ph type="ftr" sz="quarter" idx="11"/>
          </p:nvPr>
        </p:nvSpPr>
        <p:spPr/>
        <p:txBody>
          <a:bodyPr/>
          <a:lstStyle/>
          <a:p>
            <a:r>
              <a:rPr lang="de-DE"/>
              <a:t>Yen-Hao Chen / National Tsing Hua University</a:t>
            </a:r>
            <a:endParaRPr lang="de-DE" dirty="0"/>
          </a:p>
        </p:txBody>
      </p:sp>
      <p:sp>
        <p:nvSpPr>
          <p:cNvPr id="6" name="投影片編號版面配置區 5"/>
          <p:cNvSpPr>
            <a:spLocks noGrp="1"/>
          </p:cNvSpPr>
          <p:nvPr>
            <p:ph type="sldNum" sz="quarter" idx="12"/>
          </p:nvPr>
        </p:nvSpPr>
        <p:spPr/>
        <p:txBody>
          <a:bodyPr/>
          <a:lstStyle/>
          <a:p>
            <a:fld id="{D1628BF6-67F0-405E-B297-68D77A67C46A}" type="slidenum">
              <a:rPr lang="de-DE" smtClean="0"/>
              <a:pPr/>
              <a:t>8</a:t>
            </a:fld>
            <a:endParaRPr lang="de-DE"/>
          </a:p>
        </p:txBody>
      </p:sp>
      <p:grpSp>
        <p:nvGrpSpPr>
          <p:cNvPr id="7" name="群組 6"/>
          <p:cNvGrpSpPr/>
          <p:nvPr/>
        </p:nvGrpSpPr>
        <p:grpSpPr>
          <a:xfrm>
            <a:off x="2267744" y="2870158"/>
            <a:ext cx="3201051" cy="2941920"/>
            <a:chOff x="2267744" y="2870158"/>
            <a:chExt cx="3201051" cy="2941920"/>
          </a:xfrm>
        </p:grpSpPr>
        <p:cxnSp>
          <p:nvCxnSpPr>
            <p:cNvPr id="12" name="直線單箭頭接點 11"/>
            <p:cNvCxnSpPr/>
            <p:nvPr/>
          </p:nvCxnSpPr>
          <p:spPr>
            <a:xfrm>
              <a:off x="3555501" y="4083085"/>
              <a:ext cx="0" cy="5111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單箭頭接點 19"/>
            <p:cNvCxnSpPr/>
            <p:nvPr/>
          </p:nvCxnSpPr>
          <p:spPr>
            <a:xfrm>
              <a:off x="4820723" y="3740941"/>
              <a:ext cx="64807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單箭頭接點 24"/>
            <p:cNvCxnSpPr/>
            <p:nvPr/>
          </p:nvCxnSpPr>
          <p:spPr>
            <a:xfrm>
              <a:off x="4820723" y="4961629"/>
              <a:ext cx="64807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單箭頭接點 31"/>
            <p:cNvCxnSpPr/>
            <p:nvPr/>
          </p:nvCxnSpPr>
          <p:spPr>
            <a:xfrm>
              <a:off x="3555501" y="5300953"/>
              <a:ext cx="0" cy="5111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文字方塊 36"/>
            <p:cNvSpPr txBox="1"/>
            <p:nvPr/>
          </p:nvSpPr>
          <p:spPr>
            <a:xfrm>
              <a:off x="4773279" y="4671792"/>
              <a:ext cx="607218" cy="369332"/>
            </a:xfrm>
            <a:prstGeom prst="rect">
              <a:avLst/>
            </a:prstGeom>
            <a:noFill/>
          </p:spPr>
          <p:txBody>
            <a:bodyPr wrap="none" rtlCol="0">
              <a:spAutoFit/>
            </a:bodyPr>
            <a:lstStyle/>
            <a:p>
              <a:r>
                <a:rPr lang="en-US" altLang="zh-TW" dirty="0"/>
                <a:t>True</a:t>
              </a:r>
              <a:endParaRPr lang="zh-TW" altLang="en-US" dirty="0"/>
            </a:p>
          </p:txBody>
        </p:sp>
        <p:sp>
          <p:nvSpPr>
            <p:cNvPr id="38" name="文字方塊 37"/>
            <p:cNvSpPr txBox="1"/>
            <p:nvPr/>
          </p:nvSpPr>
          <p:spPr>
            <a:xfrm>
              <a:off x="4773279" y="3442506"/>
              <a:ext cx="607218" cy="369332"/>
            </a:xfrm>
            <a:prstGeom prst="rect">
              <a:avLst/>
            </a:prstGeom>
            <a:noFill/>
          </p:spPr>
          <p:txBody>
            <a:bodyPr wrap="none" rtlCol="0">
              <a:spAutoFit/>
            </a:bodyPr>
            <a:lstStyle/>
            <a:p>
              <a:r>
                <a:rPr lang="en-US" altLang="zh-TW" dirty="0"/>
                <a:t>True</a:t>
              </a:r>
              <a:endParaRPr lang="zh-TW" altLang="en-US" dirty="0"/>
            </a:p>
          </p:txBody>
        </p:sp>
        <p:sp>
          <p:nvSpPr>
            <p:cNvPr id="41" name="文字方塊 40"/>
            <p:cNvSpPr txBox="1"/>
            <p:nvPr/>
          </p:nvSpPr>
          <p:spPr>
            <a:xfrm>
              <a:off x="3495893" y="4006489"/>
              <a:ext cx="660887" cy="369332"/>
            </a:xfrm>
            <a:prstGeom prst="rect">
              <a:avLst/>
            </a:prstGeom>
            <a:noFill/>
          </p:spPr>
          <p:txBody>
            <a:bodyPr wrap="none" rtlCol="0">
              <a:spAutoFit/>
            </a:bodyPr>
            <a:lstStyle/>
            <a:p>
              <a:r>
                <a:rPr lang="en-US" altLang="zh-TW" dirty="0"/>
                <a:t>False</a:t>
              </a:r>
              <a:endParaRPr lang="zh-TW" altLang="en-US" dirty="0"/>
            </a:p>
          </p:txBody>
        </p:sp>
        <p:sp>
          <p:nvSpPr>
            <p:cNvPr id="42" name="文字方塊 41"/>
            <p:cNvSpPr txBox="1"/>
            <p:nvPr/>
          </p:nvSpPr>
          <p:spPr>
            <a:xfrm>
              <a:off x="3495892" y="5244146"/>
              <a:ext cx="660887" cy="369332"/>
            </a:xfrm>
            <a:prstGeom prst="rect">
              <a:avLst/>
            </a:prstGeom>
            <a:noFill/>
          </p:spPr>
          <p:txBody>
            <a:bodyPr wrap="none" rtlCol="0">
              <a:spAutoFit/>
            </a:bodyPr>
            <a:lstStyle/>
            <a:p>
              <a:r>
                <a:rPr lang="en-US" altLang="zh-TW" dirty="0"/>
                <a:t>False</a:t>
              </a:r>
              <a:endParaRPr lang="zh-TW" altLang="en-US" dirty="0"/>
            </a:p>
          </p:txBody>
        </p:sp>
        <p:grpSp>
          <p:nvGrpSpPr>
            <p:cNvPr id="56" name="群組 55"/>
            <p:cNvGrpSpPr/>
            <p:nvPr/>
          </p:nvGrpSpPr>
          <p:grpSpPr>
            <a:xfrm>
              <a:off x="2267744" y="3387383"/>
              <a:ext cx="2563834" cy="695702"/>
              <a:chOff x="6904710" y="1797194"/>
              <a:chExt cx="2563834" cy="695702"/>
            </a:xfrm>
          </p:grpSpPr>
          <p:sp>
            <p:nvSpPr>
              <p:cNvPr id="53" name="流程圖: 決策 52"/>
              <p:cNvSpPr/>
              <p:nvPr/>
            </p:nvSpPr>
            <p:spPr>
              <a:xfrm>
                <a:off x="6904710" y="1797194"/>
                <a:ext cx="2563834" cy="695702"/>
              </a:xfrm>
              <a:prstGeom prst="flowChartDecision">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b="1" dirty="0">
                  <a:solidFill>
                    <a:schemeClr val="tx1"/>
                  </a:solidFill>
                </a:endParaRPr>
              </a:p>
            </p:txBody>
          </p:sp>
          <p:sp>
            <p:nvSpPr>
              <p:cNvPr id="55" name="文字方塊 54"/>
              <p:cNvSpPr txBox="1"/>
              <p:nvPr/>
            </p:nvSpPr>
            <p:spPr>
              <a:xfrm>
                <a:off x="7236296" y="1960379"/>
                <a:ext cx="1868460" cy="369332"/>
              </a:xfrm>
              <a:prstGeom prst="rect">
                <a:avLst/>
              </a:prstGeom>
              <a:noFill/>
            </p:spPr>
            <p:txBody>
              <a:bodyPr wrap="none" rtlCol="0">
                <a:spAutoFit/>
              </a:bodyPr>
              <a:lstStyle/>
              <a:p>
                <a:r>
                  <a:rPr lang="en-US" altLang="zh-TW" b="1" dirty="0"/>
                  <a:t>MPKI &gt; Threshold</a:t>
                </a:r>
                <a:endParaRPr lang="zh-TW" altLang="en-US" b="1" dirty="0"/>
              </a:p>
            </p:txBody>
          </p:sp>
        </p:grpSp>
        <p:grpSp>
          <p:nvGrpSpPr>
            <p:cNvPr id="57" name="群組 56"/>
            <p:cNvGrpSpPr/>
            <p:nvPr/>
          </p:nvGrpSpPr>
          <p:grpSpPr>
            <a:xfrm>
              <a:off x="2267744" y="4605251"/>
              <a:ext cx="2563834" cy="695702"/>
              <a:chOff x="6904710" y="1797194"/>
              <a:chExt cx="2563834" cy="695702"/>
            </a:xfrm>
          </p:grpSpPr>
          <p:sp>
            <p:nvSpPr>
              <p:cNvPr id="58" name="流程圖: 決策 57"/>
              <p:cNvSpPr/>
              <p:nvPr/>
            </p:nvSpPr>
            <p:spPr>
              <a:xfrm>
                <a:off x="6904710" y="1797194"/>
                <a:ext cx="2563834" cy="695702"/>
              </a:xfrm>
              <a:prstGeom prst="flowChartDecision">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b="1" dirty="0">
                  <a:solidFill>
                    <a:schemeClr val="tx1"/>
                  </a:solidFill>
                </a:endParaRPr>
              </a:p>
            </p:txBody>
          </p:sp>
          <p:sp>
            <p:nvSpPr>
              <p:cNvPr id="59" name="文字方塊 58"/>
              <p:cNvSpPr txBox="1"/>
              <p:nvPr/>
            </p:nvSpPr>
            <p:spPr>
              <a:xfrm>
                <a:off x="7144851" y="1960379"/>
                <a:ext cx="2072747" cy="369332"/>
              </a:xfrm>
              <a:prstGeom prst="rect">
                <a:avLst/>
              </a:prstGeom>
              <a:noFill/>
            </p:spPr>
            <p:txBody>
              <a:bodyPr wrap="none" rtlCol="0">
                <a:spAutoFit/>
              </a:bodyPr>
              <a:lstStyle/>
              <a:p>
                <a:r>
                  <a:rPr lang="en-US" altLang="zh-TW" b="1" dirty="0"/>
                  <a:t>Overhead cycles &lt; 0</a:t>
                </a:r>
                <a:endParaRPr lang="zh-TW" altLang="en-US" b="1" dirty="0"/>
              </a:p>
            </p:txBody>
          </p:sp>
        </p:grpSp>
        <p:cxnSp>
          <p:nvCxnSpPr>
            <p:cNvPr id="60" name="直線單箭頭接點 59"/>
            <p:cNvCxnSpPr/>
            <p:nvPr/>
          </p:nvCxnSpPr>
          <p:spPr>
            <a:xfrm>
              <a:off x="3555501" y="2870158"/>
              <a:ext cx="0" cy="5111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6" name="矩形 25"/>
          <p:cNvSpPr/>
          <p:nvPr/>
        </p:nvSpPr>
        <p:spPr>
          <a:xfrm>
            <a:off x="2182151" y="3093641"/>
            <a:ext cx="4557367" cy="127605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7" name="文字方塊 26"/>
          <p:cNvSpPr txBox="1"/>
          <p:nvPr/>
        </p:nvSpPr>
        <p:spPr>
          <a:xfrm>
            <a:off x="5635250" y="3499897"/>
            <a:ext cx="1393330" cy="923330"/>
          </a:xfrm>
          <a:prstGeom prst="rect">
            <a:avLst/>
          </a:prstGeom>
          <a:noFill/>
        </p:spPr>
        <p:txBody>
          <a:bodyPr wrap="none" rtlCol="0">
            <a:spAutoFit/>
          </a:bodyPr>
          <a:lstStyle/>
          <a:p>
            <a:r>
              <a:rPr lang="en-US" altLang="zh-TW" b="1" dirty="0"/>
              <a:t>Dependable </a:t>
            </a:r>
            <a:br>
              <a:rPr lang="en-US" altLang="zh-TW" b="1" dirty="0"/>
            </a:br>
            <a:r>
              <a:rPr lang="en-US" altLang="zh-TW" b="1" dirty="0"/>
              <a:t>low-power </a:t>
            </a:r>
            <a:br>
              <a:rPr lang="en-US" altLang="zh-TW" b="1" dirty="0"/>
            </a:br>
            <a:r>
              <a:rPr lang="en-US" altLang="zh-TW" b="1" dirty="0"/>
              <a:t>mode</a:t>
            </a:r>
            <a:endParaRPr lang="zh-TW" altLang="en-US" b="1" dirty="0"/>
          </a:p>
        </p:txBody>
      </p:sp>
      <p:sp>
        <p:nvSpPr>
          <p:cNvPr id="28" name="文字方塊 27"/>
          <p:cNvSpPr txBox="1"/>
          <p:nvPr/>
        </p:nvSpPr>
        <p:spPr>
          <a:xfrm>
            <a:off x="3936140" y="3638396"/>
            <a:ext cx="1311578" cy="646331"/>
          </a:xfrm>
          <a:prstGeom prst="rect">
            <a:avLst/>
          </a:prstGeom>
          <a:noFill/>
        </p:spPr>
        <p:txBody>
          <a:bodyPr wrap="none" rtlCol="0">
            <a:spAutoFit/>
          </a:bodyPr>
          <a:lstStyle/>
          <a:p>
            <a:r>
              <a:rPr lang="en-US" altLang="zh-TW" b="1" dirty="0"/>
              <a:t>High-speed </a:t>
            </a:r>
            <a:br>
              <a:rPr lang="en-US" altLang="zh-TW" b="1" dirty="0"/>
            </a:br>
            <a:r>
              <a:rPr lang="en-US" altLang="zh-TW" b="1" dirty="0"/>
              <a:t>mode</a:t>
            </a:r>
            <a:endParaRPr lang="zh-TW" altLang="en-US" b="1" dirty="0"/>
          </a:p>
        </p:txBody>
      </p:sp>
      <p:sp>
        <p:nvSpPr>
          <p:cNvPr id="29" name="文字方塊 28"/>
          <p:cNvSpPr txBox="1"/>
          <p:nvPr/>
        </p:nvSpPr>
        <p:spPr>
          <a:xfrm>
            <a:off x="2049212" y="3771484"/>
            <a:ext cx="1502334" cy="369332"/>
          </a:xfrm>
          <a:prstGeom prst="rect">
            <a:avLst/>
          </a:prstGeom>
          <a:noFill/>
        </p:spPr>
        <p:txBody>
          <a:bodyPr wrap="none" rtlCol="0">
            <a:spAutoFit/>
          </a:bodyPr>
          <a:lstStyle/>
          <a:p>
            <a:r>
              <a:rPr lang="en-US" altLang="zh-TW" b="1" dirty="0"/>
              <a:t>Normal mode</a:t>
            </a:r>
            <a:endParaRPr lang="zh-TW" altLang="en-US" b="1" dirty="0"/>
          </a:p>
        </p:txBody>
      </p:sp>
      <p:grpSp>
        <p:nvGrpSpPr>
          <p:cNvPr id="33" name="群組 32"/>
          <p:cNvGrpSpPr/>
          <p:nvPr/>
        </p:nvGrpSpPr>
        <p:grpSpPr>
          <a:xfrm>
            <a:off x="1968006" y="3140968"/>
            <a:ext cx="5196282" cy="1276253"/>
            <a:chOff x="1968006" y="3140968"/>
            <a:chExt cx="5196282" cy="1276253"/>
          </a:xfrm>
        </p:grpSpPr>
        <p:sp>
          <p:nvSpPr>
            <p:cNvPr id="34" name="文字方塊 33"/>
            <p:cNvSpPr txBox="1"/>
            <p:nvPr/>
          </p:nvSpPr>
          <p:spPr>
            <a:xfrm>
              <a:off x="2242165" y="3140968"/>
              <a:ext cx="4609980" cy="369332"/>
            </a:xfrm>
            <a:prstGeom prst="rect">
              <a:avLst/>
            </a:prstGeom>
            <a:noFill/>
          </p:spPr>
          <p:txBody>
            <a:bodyPr wrap="none" rtlCol="0">
              <a:spAutoFit/>
            </a:bodyPr>
            <a:lstStyle/>
            <a:p>
              <a:r>
                <a:rPr lang="en-US" altLang="zh-TW" b="1" dirty="0"/>
                <a:t>Three operation modes of 7T/14T SRAM cache</a:t>
              </a:r>
              <a:endParaRPr lang="zh-TW" altLang="en-US" b="1" dirty="0"/>
            </a:p>
          </p:txBody>
        </p:sp>
        <p:sp>
          <p:nvSpPr>
            <p:cNvPr id="35" name="矩形 34"/>
            <p:cNvSpPr/>
            <p:nvPr/>
          </p:nvSpPr>
          <p:spPr>
            <a:xfrm>
              <a:off x="1968006" y="3502821"/>
              <a:ext cx="166474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9" name="矩形 38"/>
            <p:cNvSpPr/>
            <p:nvPr/>
          </p:nvSpPr>
          <p:spPr>
            <a:xfrm>
              <a:off x="3714782" y="3502821"/>
              <a:ext cx="166474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0" name="矩形 39"/>
            <p:cNvSpPr/>
            <p:nvPr/>
          </p:nvSpPr>
          <p:spPr>
            <a:xfrm>
              <a:off x="5499542" y="3502821"/>
              <a:ext cx="166474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44" name="矩形 43"/>
          <p:cNvSpPr/>
          <p:nvPr/>
        </p:nvSpPr>
        <p:spPr>
          <a:xfrm>
            <a:off x="3731362" y="4704125"/>
            <a:ext cx="1742522" cy="1614590"/>
          </a:xfrm>
          <a:prstGeom prst="rect">
            <a:avLst/>
          </a:prstGeom>
          <a:solidFill>
            <a:schemeClr val="bg1">
              <a:alpha val="90000"/>
            </a:schemeClr>
          </a:solid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54" name="群組 53"/>
          <p:cNvGrpSpPr/>
          <p:nvPr/>
        </p:nvGrpSpPr>
        <p:grpSpPr>
          <a:xfrm>
            <a:off x="3804213" y="4740032"/>
            <a:ext cx="1619260" cy="1488178"/>
            <a:chOff x="2267744" y="2870158"/>
            <a:chExt cx="3201051" cy="2941920"/>
          </a:xfrm>
        </p:grpSpPr>
        <p:cxnSp>
          <p:nvCxnSpPr>
            <p:cNvPr id="61" name="直線單箭頭接點 60"/>
            <p:cNvCxnSpPr/>
            <p:nvPr/>
          </p:nvCxnSpPr>
          <p:spPr>
            <a:xfrm>
              <a:off x="3555501" y="4083085"/>
              <a:ext cx="0" cy="5111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直線單箭頭接點 61"/>
            <p:cNvCxnSpPr/>
            <p:nvPr/>
          </p:nvCxnSpPr>
          <p:spPr>
            <a:xfrm>
              <a:off x="4820723" y="3740941"/>
              <a:ext cx="64807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單箭頭接點 62"/>
            <p:cNvCxnSpPr/>
            <p:nvPr/>
          </p:nvCxnSpPr>
          <p:spPr>
            <a:xfrm>
              <a:off x="4820723" y="4961629"/>
              <a:ext cx="64807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線單箭頭接點 63"/>
            <p:cNvCxnSpPr/>
            <p:nvPr/>
          </p:nvCxnSpPr>
          <p:spPr>
            <a:xfrm>
              <a:off x="3555501" y="5300953"/>
              <a:ext cx="0" cy="5111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5" name="流程圖: 決策 64"/>
            <p:cNvSpPr/>
            <p:nvPr/>
          </p:nvSpPr>
          <p:spPr>
            <a:xfrm>
              <a:off x="2267744" y="3387384"/>
              <a:ext cx="2563834" cy="695703"/>
            </a:xfrm>
            <a:prstGeom prst="flowChartDecision">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b="1" dirty="0">
                <a:solidFill>
                  <a:schemeClr val="tx1"/>
                </a:solidFill>
              </a:endParaRPr>
            </a:p>
          </p:txBody>
        </p:sp>
        <p:sp>
          <p:nvSpPr>
            <p:cNvPr id="66" name="流程圖: 決策 65"/>
            <p:cNvSpPr/>
            <p:nvPr/>
          </p:nvSpPr>
          <p:spPr>
            <a:xfrm>
              <a:off x="2267744" y="4605250"/>
              <a:ext cx="2563834" cy="695703"/>
            </a:xfrm>
            <a:prstGeom prst="flowChartDecision">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b="1" dirty="0">
                <a:solidFill>
                  <a:schemeClr val="tx1"/>
                </a:solidFill>
              </a:endParaRPr>
            </a:p>
          </p:txBody>
        </p:sp>
        <p:cxnSp>
          <p:nvCxnSpPr>
            <p:cNvPr id="67" name="直線單箭頭接點 66"/>
            <p:cNvCxnSpPr/>
            <p:nvPr/>
          </p:nvCxnSpPr>
          <p:spPr>
            <a:xfrm>
              <a:off x="3555501" y="2870158"/>
              <a:ext cx="0" cy="5111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68" name="文字方塊 67"/>
          <p:cNvSpPr txBox="1"/>
          <p:nvPr/>
        </p:nvSpPr>
        <p:spPr>
          <a:xfrm>
            <a:off x="3757281" y="4437112"/>
            <a:ext cx="1689758" cy="369332"/>
          </a:xfrm>
          <a:prstGeom prst="rect">
            <a:avLst/>
          </a:prstGeom>
          <a:noFill/>
        </p:spPr>
        <p:txBody>
          <a:bodyPr wrap="none" rtlCol="0">
            <a:spAutoFit/>
          </a:bodyPr>
          <a:lstStyle/>
          <a:p>
            <a:r>
              <a:rPr lang="en-US" altLang="zh-TW" b="1" dirty="0"/>
              <a:t>Control Scheme</a:t>
            </a:r>
            <a:endParaRPr lang="zh-TW" altLang="en-US" b="1" dirty="0"/>
          </a:p>
        </p:txBody>
      </p:sp>
    </p:spTree>
    <p:extLst>
      <p:ext uri="{BB962C8B-B14F-4D97-AF65-F5344CB8AC3E}">
        <p14:creationId xmlns:p14="http://schemas.microsoft.com/office/powerpoint/2010/main" val="814388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33"/>
                                        </p:tgtEl>
                                      </p:cBhvr>
                                    </p:animEffect>
                                    <p:set>
                                      <p:cBhvr>
                                        <p:cTn id="7" dur="1" fill="hold">
                                          <p:stCondLst>
                                            <p:cond delay="499"/>
                                          </p:stCondLst>
                                        </p:cTn>
                                        <p:tgtEl>
                                          <p:spTgt spid="33"/>
                                        </p:tgtEl>
                                        <p:attrNameLst>
                                          <p:attrName>style.visibility</p:attrName>
                                        </p:attrNameLst>
                                      </p:cBhvr>
                                      <p:to>
                                        <p:strVal val="hidden"/>
                                      </p:to>
                                    </p:set>
                                  </p:childTnLst>
                                </p:cTn>
                              </p:par>
                              <p:par>
                                <p:cTn id="8" presetID="10" presetClass="exit" presetSubtype="0" fill="hold" grpId="1" nodeType="withEffect">
                                  <p:stCondLst>
                                    <p:cond delay="0"/>
                                  </p:stCondLst>
                                  <p:childTnLst>
                                    <p:animEffect transition="out" filter="fade">
                                      <p:cBhvr>
                                        <p:cTn id="9" dur="500"/>
                                        <p:tgtEl>
                                          <p:spTgt spid="68"/>
                                        </p:tgtEl>
                                      </p:cBhvr>
                                    </p:animEffect>
                                    <p:set>
                                      <p:cBhvr>
                                        <p:cTn id="10" dur="1" fill="hold">
                                          <p:stCondLst>
                                            <p:cond delay="499"/>
                                          </p:stCondLst>
                                        </p:cTn>
                                        <p:tgtEl>
                                          <p:spTgt spid="68"/>
                                        </p:tgtEl>
                                        <p:attrNameLst>
                                          <p:attrName>style.visibility</p:attrName>
                                        </p:attrNameLst>
                                      </p:cBhvr>
                                      <p:to>
                                        <p:strVal val="hidden"/>
                                      </p:to>
                                    </p:set>
                                  </p:childTnLst>
                                </p:cTn>
                              </p:par>
                              <p:par>
                                <p:cTn id="11" presetID="10" presetClass="exit" presetSubtype="0" fill="hold" grpId="1" nodeType="withEffect">
                                  <p:stCondLst>
                                    <p:cond delay="0"/>
                                  </p:stCondLst>
                                  <p:childTnLst>
                                    <p:animEffect transition="out" filter="fade">
                                      <p:cBhvr>
                                        <p:cTn id="12" dur="500"/>
                                        <p:tgtEl>
                                          <p:spTgt spid="44"/>
                                        </p:tgtEl>
                                      </p:cBhvr>
                                    </p:animEffect>
                                    <p:set>
                                      <p:cBhvr>
                                        <p:cTn id="13" dur="1" fill="hold">
                                          <p:stCondLst>
                                            <p:cond delay="499"/>
                                          </p:stCondLst>
                                        </p:cTn>
                                        <p:tgtEl>
                                          <p:spTgt spid="44"/>
                                        </p:tgtEl>
                                        <p:attrNameLst>
                                          <p:attrName>style.visibility</p:attrName>
                                        </p:attrNameLst>
                                      </p:cBhvr>
                                      <p:to>
                                        <p:strVal val="hidden"/>
                                      </p:to>
                                    </p:set>
                                  </p:childTnLst>
                                </p:cTn>
                              </p:par>
                              <p:par>
                                <p:cTn id="14" presetID="42" presetClass="path" presetSubtype="0" accel="50000" decel="50000" fill="hold" grpId="0" nodeType="withEffect">
                                  <p:stCondLst>
                                    <p:cond delay="0"/>
                                  </p:stCondLst>
                                  <p:childTnLst>
                                    <p:animMotion origin="layout" path="M -3.33333E-6 3.7037E-6 L 0.16319 0.14583 " pathEditMode="relative" rAng="0" ptsTypes="AA">
                                      <p:cBhvr>
                                        <p:cTn id="15" dur="2000" fill="hold"/>
                                        <p:tgtEl>
                                          <p:spTgt spid="28"/>
                                        </p:tgtEl>
                                        <p:attrNameLst>
                                          <p:attrName>ppt_x</p:attrName>
                                          <p:attrName>ppt_y</p:attrName>
                                        </p:attrNameLst>
                                      </p:cBhvr>
                                      <p:rCtr x="8142" y="7292"/>
                                    </p:animMotion>
                                  </p:childTnLst>
                                </p:cTn>
                              </p:par>
                              <p:par>
                                <p:cTn id="16" presetID="42" presetClass="path" presetSubtype="0" accel="50000" decel="50000" fill="hold" grpId="0" nodeType="withEffect">
                                  <p:stCondLst>
                                    <p:cond delay="0"/>
                                  </p:stCondLst>
                                  <p:childTnLst>
                                    <p:animMotion origin="layout" path="M -1.11111E-6 3.7037E-6 L -0.02257 -0.03218 " pathEditMode="relative" rAng="0" ptsTypes="AA">
                                      <p:cBhvr>
                                        <p:cTn id="17" dur="2000" fill="hold"/>
                                        <p:tgtEl>
                                          <p:spTgt spid="27"/>
                                        </p:tgtEl>
                                        <p:attrNameLst>
                                          <p:attrName>ppt_x</p:attrName>
                                          <p:attrName>ppt_y</p:attrName>
                                        </p:attrNameLst>
                                      </p:cBhvr>
                                      <p:rCtr x="-1128" y="-1597"/>
                                    </p:animMotion>
                                  </p:childTnLst>
                                </p:cTn>
                              </p:par>
                              <p:par>
                                <p:cTn id="18" presetID="42" presetClass="path" presetSubtype="0" accel="50000" decel="50000" fill="hold" grpId="0" nodeType="withEffect">
                                  <p:stCondLst>
                                    <p:cond delay="0"/>
                                  </p:stCondLst>
                                  <p:childTnLst>
                                    <p:animMotion origin="layout" path="M 0 -1.85185E-6 L 0.0809 0.29352 " pathEditMode="relative" rAng="0" ptsTypes="AA">
                                      <p:cBhvr>
                                        <p:cTn id="19" dur="2000" fill="hold"/>
                                        <p:tgtEl>
                                          <p:spTgt spid="29"/>
                                        </p:tgtEl>
                                        <p:attrNameLst>
                                          <p:attrName>ppt_x</p:attrName>
                                          <p:attrName>ppt_y</p:attrName>
                                        </p:attrNameLst>
                                      </p:cBhvr>
                                      <p:rCtr x="4045" y="14699"/>
                                    </p:animMotion>
                                  </p:childTnLst>
                                </p:cTn>
                              </p:par>
                              <p:par>
                                <p:cTn id="20" presetID="64" presetClass="path" presetSubtype="0" accel="50000" decel="50000" fill="hold" nodeType="withEffect">
                                  <p:stCondLst>
                                    <p:cond delay="0"/>
                                  </p:stCondLst>
                                  <p:childTnLst>
                                    <p:animMotion origin="layout" path="M -3.88889E-6 2.96296E-6 L -0.08142 -0.16667 " pathEditMode="relative" rAng="0" ptsTypes="AA">
                                      <p:cBhvr>
                                        <p:cTn id="21" dur="2000" fill="hold"/>
                                        <p:tgtEl>
                                          <p:spTgt spid="54"/>
                                        </p:tgtEl>
                                        <p:attrNameLst>
                                          <p:attrName>ppt_x</p:attrName>
                                          <p:attrName>ppt_y</p:attrName>
                                        </p:attrNameLst>
                                      </p:cBhvr>
                                      <p:rCtr x="-4045" y="-8079"/>
                                    </p:animMotion>
                                  </p:childTnLst>
                                </p:cTn>
                              </p:par>
                              <p:par>
                                <p:cTn id="22" presetID="6" presetClass="emph" presetSubtype="0" fill="hold" nodeType="withEffect">
                                  <p:stCondLst>
                                    <p:cond delay="0"/>
                                  </p:stCondLst>
                                  <p:childTnLst>
                                    <p:animScale>
                                      <p:cBhvr>
                                        <p:cTn id="23" dur="2000" fill="hold"/>
                                        <p:tgtEl>
                                          <p:spTgt spid="54"/>
                                        </p:tgtEl>
                                      </p:cBhvr>
                                      <p:by x="170000" y="170000"/>
                                    </p:animScale>
                                  </p:childTnLst>
                                </p:cTn>
                              </p:par>
                            </p:childTnLst>
                          </p:cTn>
                        </p:par>
                        <p:par>
                          <p:cTn id="24" fill="hold">
                            <p:stCondLst>
                              <p:cond delay="2000"/>
                            </p:stCondLst>
                            <p:childTnLst>
                              <p:par>
                                <p:cTn id="25" presetID="1" presetClass="exit" presetSubtype="0" fill="hold" nodeType="afterEffect">
                                  <p:stCondLst>
                                    <p:cond delay="0"/>
                                  </p:stCondLst>
                                  <p:childTnLst>
                                    <p:set>
                                      <p:cBhvr>
                                        <p:cTn id="26" dur="1" fill="hold">
                                          <p:stCondLst>
                                            <p:cond delay="0"/>
                                          </p:stCondLst>
                                        </p:cTn>
                                        <p:tgtEl>
                                          <p:spTgt spid="54"/>
                                        </p:tgtEl>
                                        <p:attrNameLst>
                                          <p:attrName>style.visibility</p:attrName>
                                        </p:attrNameLst>
                                      </p:cBhvr>
                                      <p:to>
                                        <p:strVal val="hidden"/>
                                      </p:to>
                                    </p:set>
                                  </p:childTnLst>
                                </p:cTn>
                              </p:par>
                            </p:childTnLst>
                          </p:cTn>
                        </p:par>
                        <p:par>
                          <p:cTn id="27" fill="hold">
                            <p:stCondLst>
                              <p:cond delay="2000"/>
                            </p:stCondLst>
                            <p:childTnLst>
                              <p:par>
                                <p:cTn id="28" presetID="1" presetClass="entr" presetSubtype="0" fill="hold" nodeType="afterEffect">
                                  <p:stCondLst>
                                    <p:cond delay="0"/>
                                  </p:stCondLst>
                                  <p:childTnLst>
                                    <p:set>
                                      <p:cBhvr>
                                        <p:cTn id="29" dur="1" fill="hold">
                                          <p:stCondLst>
                                            <p:cond delay="0"/>
                                          </p:stCondLst>
                                        </p:cTn>
                                        <p:tgtEl>
                                          <p:spTgt spid="7"/>
                                        </p:tgtEl>
                                        <p:attrNameLst>
                                          <p:attrName>style.visibility</p:attrName>
                                        </p:attrNameLst>
                                      </p:cBhvr>
                                      <p:to>
                                        <p:strVal val="visible"/>
                                      </p:to>
                                    </p:set>
                                  </p:childTnLst>
                                </p:cTn>
                              </p:par>
                              <p:par>
                                <p:cTn id="30" presetID="10" presetClass="entr" presetSubtype="0" fill="hold" grpId="0" nodeType="withEffect">
                                  <p:stCondLst>
                                    <p:cond delay="0"/>
                                  </p:stCondLst>
                                  <p:childTnLst>
                                    <p:set>
                                      <p:cBhvr>
                                        <p:cTn id="31" dur="1" fill="hold">
                                          <p:stCondLst>
                                            <p:cond delay="0"/>
                                          </p:stCondLst>
                                        </p:cTn>
                                        <p:tgtEl>
                                          <p:spTgt spid="43"/>
                                        </p:tgtEl>
                                        <p:attrNameLst>
                                          <p:attrName>style.visibility</p:attrName>
                                        </p:attrNameLst>
                                      </p:cBhvr>
                                      <p:to>
                                        <p:strVal val="visible"/>
                                      </p:to>
                                    </p:set>
                                    <p:animEffect transition="in" filter="fade">
                                      <p:cBhvr>
                                        <p:cTn id="32" dur="500"/>
                                        <p:tgtEl>
                                          <p:spTgt spid="4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26" grpId="0" animBg="1"/>
      <p:bldP spid="27" grpId="0"/>
      <p:bldP spid="28" grpId="0"/>
      <p:bldP spid="29" grpId="0"/>
      <p:bldP spid="44" grpId="1" animBg="1"/>
      <p:bldP spid="68" grpId="1"/>
    </p:bldLst>
  </p:timing>
</p:sld>
</file>

<file path=ppt/theme/theme1.xml><?xml version="1.0" encoding="utf-8"?>
<a:theme xmlns:a="http://schemas.openxmlformats.org/drawingml/2006/main" name="Larissa">
  <a:themeElements>
    <a:clrScheme name="DATE Conference Template">
      <a:dk1>
        <a:srgbClr val="000000"/>
      </a:dk1>
      <a:lt1>
        <a:sysClr val="window" lastClr="FFFFFF"/>
      </a:lt1>
      <a:dk2>
        <a:srgbClr val="00456E"/>
      </a:dk2>
      <a:lt2>
        <a:srgbClr val="D8D8D8"/>
      </a:lt2>
      <a:accent1>
        <a:srgbClr val="377ED5"/>
      </a:accent1>
      <a:accent2>
        <a:srgbClr val="D83A36"/>
      </a:accent2>
      <a:accent3>
        <a:srgbClr val="A5DB39"/>
      </a:accent3>
      <a:accent4>
        <a:srgbClr val="7E4CBA"/>
      </a:accent4>
      <a:accent5>
        <a:srgbClr val="FFED00"/>
      </a:accent5>
      <a:accent6>
        <a:srgbClr val="FF963F"/>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3715</TotalTime>
  <Words>2619</Words>
  <Application>Microsoft Office PowerPoint</Application>
  <PresentationFormat>如螢幕大小 (4:3)</PresentationFormat>
  <Paragraphs>522</Paragraphs>
  <Slides>27</Slides>
  <Notes>24</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27</vt:i4>
      </vt:variant>
    </vt:vector>
  </HeadingPairs>
  <TitlesOfParts>
    <vt:vector size="33" baseType="lpstr">
      <vt:lpstr>新細明體</vt:lpstr>
      <vt:lpstr>Arial</vt:lpstr>
      <vt:lpstr>Calibri</vt:lpstr>
      <vt:lpstr>Cambria Math</vt:lpstr>
      <vt:lpstr>Times New Roman</vt:lpstr>
      <vt:lpstr>Larissa</vt:lpstr>
      <vt:lpstr>PowerPoint 簡報</vt:lpstr>
      <vt:lpstr>Outline</vt:lpstr>
      <vt:lpstr>Dynamic Voltage Frequency Scaling </vt:lpstr>
      <vt:lpstr>7T/14T Reconfigurable SRAM [1]</vt:lpstr>
      <vt:lpstr>7T/14T Reconfigurable SRAM [1] (cont.)</vt:lpstr>
      <vt:lpstr>Motivation</vt:lpstr>
      <vt:lpstr>Outline</vt:lpstr>
      <vt:lpstr>Online Control Scheme</vt:lpstr>
      <vt:lpstr>The Proposed Control Scheme</vt:lpstr>
      <vt:lpstr>MPKI Metric</vt:lpstr>
      <vt:lpstr>Overhead Cycles Metric</vt:lpstr>
      <vt:lpstr>Δmiss\_count </vt:lpstr>
      <vt:lpstr>Δmiss\_count in Regular Cache</vt:lpstr>
      <vt:lpstr>Δmiss\_count in Line-Merged Cache</vt:lpstr>
      <vt:lpstr>Δmiss\_count in Line-Merged Cache</vt:lpstr>
      <vt:lpstr>Support for Tag Copy Operation</vt:lpstr>
      <vt:lpstr>Overhead Analysis of Tag Copy Operation</vt:lpstr>
      <vt:lpstr>Outline</vt:lpstr>
      <vt:lpstr>Configurations</vt:lpstr>
      <vt:lpstr>The Reliability Comparisons</vt:lpstr>
      <vt:lpstr>The Performance and Energy Overheads</vt:lpstr>
      <vt:lpstr>Outline</vt:lpstr>
      <vt:lpstr>Conclusions</vt:lpstr>
      <vt:lpstr>PowerPoint 簡報</vt:lpstr>
      <vt:lpstr>PowerPoint 簡報</vt:lpstr>
      <vt:lpstr>Examples of Modified Placement Policy</vt:lpstr>
      <vt:lpstr>Experimental Environment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DATE Conference Template</dc:title>
  <dc:creator>Jano Gebelein</dc:creator>
  <cp:lastModifiedBy>陳衍昊</cp:lastModifiedBy>
  <cp:revision>331</cp:revision>
  <cp:lastPrinted>2016-03-07T06:11:42Z</cp:lastPrinted>
  <dcterms:created xsi:type="dcterms:W3CDTF">2012-02-16T16:17:30Z</dcterms:created>
  <dcterms:modified xsi:type="dcterms:W3CDTF">2016-03-14T06:26:00Z</dcterms:modified>
</cp:coreProperties>
</file>