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3" r:id="rId1"/>
  </p:sldMasterIdLst>
  <p:notesMasterIdLst>
    <p:notesMasterId r:id="rId57"/>
  </p:notesMasterIdLst>
  <p:handoutMasterIdLst>
    <p:handoutMasterId r:id="rId58"/>
  </p:handoutMasterIdLst>
  <p:sldIdLst>
    <p:sldId id="315" r:id="rId2"/>
    <p:sldId id="318" r:id="rId3"/>
    <p:sldId id="360" r:id="rId4"/>
    <p:sldId id="471" r:id="rId5"/>
    <p:sldId id="375" r:id="rId6"/>
    <p:sldId id="354" r:id="rId7"/>
    <p:sldId id="448" r:id="rId8"/>
    <p:sldId id="381" r:id="rId9"/>
    <p:sldId id="355" r:id="rId10"/>
    <p:sldId id="330" r:id="rId11"/>
    <p:sldId id="511" r:id="rId12"/>
    <p:sldId id="328" r:id="rId13"/>
    <p:sldId id="517" r:id="rId14"/>
    <p:sldId id="519" r:id="rId15"/>
    <p:sldId id="384" r:id="rId16"/>
    <p:sldId id="356" r:id="rId17"/>
    <p:sldId id="385" r:id="rId18"/>
    <p:sldId id="510" r:id="rId19"/>
    <p:sldId id="348" r:id="rId20"/>
    <p:sldId id="405" r:id="rId21"/>
    <p:sldId id="412" r:id="rId22"/>
    <p:sldId id="516" r:id="rId23"/>
    <p:sldId id="413" r:id="rId24"/>
    <p:sldId id="397" r:id="rId25"/>
    <p:sldId id="357" r:id="rId26"/>
    <p:sldId id="332" r:id="rId27"/>
    <p:sldId id="418" r:id="rId28"/>
    <p:sldId id="333" r:id="rId29"/>
    <p:sldId id="336" r:id="rId30"/>
    <p:sldId id="350" r:id="rId31"/>
    <p:sldId id="352" r:id="rId32"/>
    <p:sldId id="335" r:id="rId33"/>
    <p:sldId id="504" r:id="rId34"/>
    <p:sldId id="503" r:id="rId35"/>
    <p:sldId id="494" r:id="rId36"/>
    <p:sldId id="495" r:id="rId37"/>
    <p:sldId id="496" r:id="rId38"/>
    <p:sldId id="497" r:id="rId39"/>
    <p:sldId id="499" r:id="rId40"/>
    <p:sldId id="441" r:id="rId41"/>
    <p:sldId id="478" r:id="rId42"/>
    <p:sldId id="480" r:id="rId43"/>
    <p:sldId id="490" r:id="rId44"/>
    <p:sldId id="505" r:id="rId45"/>
    <p:sldId id="317" r:id="rId46"/>
    <p:sldId id="467" r:id="rId47"/>
    <p:sldId id="512" r:id="rId48"/>
    <p:sldId id="513" r:id="rId49"/>
    <p:sldId id="514" r:id="rId50"/>
    <p:sldId id="469" r:id="rId51"/>
    <p:sldId id="508" r:id="rId52"/>
    <p:sldId id="515" r:id="rId53"/>
    <p:sldId id="522" r:id="rId54"/>
    <p:sldId id="520" r:id="rId55"/>
    <p:sldId id="521" r:id="rId56"/>
  </p:sldIdLst>
  <p:sldSz cx="9144000" cy="6858000" type="screen4x3"/>
  <p:notesSz cx="9928225" cy="6669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CCFF"/>
    <a:srgbClr val="33CCFF"/>
    <a:srgbClr val="FF00FF"/>
    <a:srgbClr val="D5EAFD"/>
    <a:srgbClr val="00FF00"/>
    <a:srgbClr val="FF0000"/>
    <a:srgbClr val="0099FF"/>
    <a:srgbClr val="66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787" autoAdjust="0"/>
    <p:restoredTop sz="99520" autoAdjust="0"/>
  </p:normalViewPr>
  <p:slideViewPr>
    <p:cSldViewPr snapToGrid="0">
      <p:cViewPr>
        <p:scale>
          <a:sx n="100" d="100"/>
          <a:sy n="100" d="100"/>
        </p:scale>
        <p:origin x="-78" y="192"/>
      </p:cViewPr>
      <p:guideLst>
        <p:guide orient="horz" pos="2662"/>
        <p:guide pos="51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2" y="-72"/>
      </p:cViewPr>
      <p:guideLst>
        <p:guide orient="horz" pos="2101"/>
        <p:guide pos="3128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lan\Desktop\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lan\Desktop\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lan\Desktop\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lan\Desktop\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lan\Desktop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autoTitleDeleted val="1"/>
    <c:plotArea>
      <c:layout/>
      <c:barChart>
        <c:barDir val="col"/>
        <c:grouping val="clustered"/>
        <c:ser>
          <c:idx val="2"/>
          <c:order val="0"/>
          <c:tx>
            <c:strRef>
              <c:f>Sheet2!$C$3</c:f>
              <c:strCache>
                <c:ptCount val="1"/>
                <c:pt idx="0">
                  <c:v>Morton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Sheet2!$D$4:$D$13</c:f>
              <c:numCache>
                <c:formatCode>0.0%</c:formatCode>
                <c:ptCount val="10"/>
                <c:pt idx="0">
                  <c:v>0.8914739722658086</c:v>
                </c:pt>
                <c:pt idx="1">
                  <c:v>0.95891648967836052</c:v>
                </c:pt>
                <c:pt idx="2">
                  <c:v>0.99922406901629879</c:v>
                </c:pt>
                <c:pt idx="3">
                  <c:v>1.0088185402594099</c:v>
                </c:pt>
                <c:pt idx="4">
                  <c:v>1.005323370335101</c:v>
                </c:pt>
                <c:pt idx="5">
                  <c:v>0.98032801114657064</c:v>
                </c:pt>
                <c:pt idx="6">
                  <c:v>1.1148819222127719</c:v>
                </c:pt>
                <c:pt idx="7">
                  <c:v>1.1139092577318332</c:v>
                </c:pt>
                <c:pt idx="8">
                  <c:v>1.0767170289943166</c:v>
                </c:pt>
                <c:pt idx="9">
                  <c:v>1.0166214068489412</c:v>
                </c:pt>
              </c:numCache>
            </c:numRef>
          </c:val>
        </c:ser>
        <c:ser>
          <c:idx val="4"/>
          <c:order val="1"/>
          <c:tx>
            <c:strRef>
              <c:f>Sheet2!$E$3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Sheet2!$F$4:$F$13</c:f>
              <c:numCache>
                <c:formatCode>0.0%</c:formatCode>
                <c:ptCount val="10"/>
                <c:pt idx="0">
                  <c:v>1.603003947205353</c:v>
                </c:pt>
                <c:pt idx="1">
                  <c:v>1.4751340005433575</c:v>
                </c:pt>
                <c:pt idx="2">
                  <c:v>1.6091914108426741</c:v>
                </c:pt>
                <c:pt idx="3">
                  <c:v>1.2772345388588033</c:v>
                </c:pt>
                <c:pt idx="4">
                  <c:v>1.7163569036663304</c:v>
                </c:pt>
                <c:pt idx="5">
                  <c:v>1.6098158850964177</c:v>
                </c:pt>
                <c:pt idx="6">
                  <c:v>1.1689169253871541</c:v>
                </c:pt>
                <c:pt idx="7">
                  <c:v>2.1723388528171044</c:v>
                </c:pt>
                <c:pt idx="8">
                  <c:v>1.7760692404934801</c:v>
                </c:pt>
                <c:pt idx="9">
                  <c:v>1.6008957449900749</c:v>
                </c:pt>
              </c:numCache>
            </c:numRef>
          </c:val>
        </c:ser>
        <c:axId val="49932160"/>
        <c:axId val="49627904"/>
      </c:barChart>
      <c:catAx>
        <c:axId val="49932160"/>
        <c:scaling>
          <c:orientation val="minMax"/>
        </c:scaling>
        <c:axPos val="b"/>
        <c:majorTickMark val="none"/>
        <c:tickLblPos val="nextTo"/>
        <c:crossAx val="49627904"/>
        <c:crosses val="autoZero"/>
        <c:auto val="1"/>
        <c:lblAlgn val="ctr"/>
        <c:lblOffset val="100"/>
      </c:catAx>
      <c:valAx>
        <c:axId val="49627904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4993216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zh-TW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Sheet2!$L$3</c:f>
              <c:strCache>
                <c:ptCount val="1"/>
                <c:pt idx="0">
                  <c:v>Baseline_1D (%)</c:v>
                </c:pt>
              </c:strCache>
            </c:strRef>
          </c:tx>
          <c:spPr>
            <a:solidFill>
              <a:srgbClr val="FFCCFF"/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Sheet2!$L$4:$L$13</c:f>
              <c:numCache>
                <c:formatCode>0.0%</c:formatCode>
                <c:ptCount val="10"/>
                <c:pt idx="0">
                  <c:v>0.27924638013135927</c:v>
                </c:pt>
                <c:pt idx="1">
                  <c:v>0.19704897622692941</c:v>
                </c:pt>
                <c:pt idx="2">
                  <c:v>0.24141477553528279</c:v>
                </c:pt>
                <c:pt idx="3">
                  <c:v>0.25825541484199277</c:v>
                </c:pt>
                <c:pt idx="4">
                  <c:v>0.68798689061859986</c:v>
                </c:pt>
                <c:pt idx="5">
                  <c:v>0.2618342066439438</c:v>
                </c:pt>
                <c:pt idx="6">
                  <c:v>0.71239011102397964</c:v>
                </c:pt>
                <c:pt idx="7">
                  <c:v>0.56352024074400142</c:v>
                </c:pt>
                <c:pt idx="8">
                  <c:v>0.57375319169582961</c:v>
                </c:pt>
                <c:pt idx="9">
                  <c:v>0.41949446527354683</c:v>
                </c:pt>
              </c:numCache>
            </c:numRef>
          </c:val>
        </c:ser>
        <c:ser>
          <c:idx val="1"/>
          <c:order val="1"/>
          <c:tx>
            <c:strRef>
              <c:f>Sheet2!$M$3</c:f>
              <c:strCache>
                <c:ptCount val="1"/>
                <c:pt idx="0">
                  <c:v>Morton (%)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Sheet2!$M$4:$M$13</c:f>
              <c:numCache>
                <c:formatCode>0.0%</c:formatCode>
                <c:ptCount val="10"/>
                <c:pt idx="0">
                  <c:v>0.60464612755343672</c:v>
                </c:pt>
                <c:pt idx="1">
                  <c:v>0.47727185609068257</c:v>
                </c:pt>
                <c:pt idx="2">
                  <c:v>0.50191257789430888</c:v>
                </c:pt>
                <c:pt idx="3">
                  <c:v>0.50463290463986277</c:v>
                </c:pt>
                <c:pt idx="4">
                  <c:v>0.47618624904221751</c:v>
                </c:pt>
                <c:pt idx="5">
                  <c:v>0.56210994735985265</c:v>
                </c:pt>
                <c:pt idx="6">
                  <c:v>0.61825318940137386</c:v>
                </c:pt>
                <c:pt idx="7">
                  <c:v>0.59935806151217152</c:v>
                </c:pt>
                <c:pt idx="8">
                  <c:v>0.59744575293988222</c:v>
                </c:pt>
                <c:pt idx="9">
                  <c:v>0.5490907407148653</c:v>
                </c:pt>
              </c:numCache>
            </c:numRef>
          </c:val>
        </c:ser>
        <c:ser>
          <c:idx val="4"/>
          <c:order val="2"/>
          <c:tx>
            <c:strRef>
              <c:f>Sheet2!$P$3</c:f>
              <c:strCache>
                <c:ptCount val="1"/>
                <c:pt idx="0">
                  <c:v>DA (%)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Sheet2!$P$4:$P$13</c:f>
              <c:numCache>
                <c:formatCode>0.0%</c:formatCode>
                <c:ptCount val="10"/>
                <c:pt idx="0">
                  <c:v>0.79799523631341696</c:v>
                </c:pt>
                <c:pt idx="1">
                  <c:v>0.8053605733221908</c:v>
                </c:pt>
                <c:pt idx="2">
                  <c:v>0.91402595623991656</c:v>
                </c:pt>
                <c:pt idx="3">
                  <c:v>0.77807876094207062</c:v>
                </c:pt>
                <c:pt idx="4">
                  <c:v>0.83265758542159662</c:v>
                </c:pt>
                <c:pt idx="5">
                  <c:v>0.94431946172988002</c:v>
                </c:pt>
                <c:pt idx="6">
                  <c:v>0.64969953674843384</c:v>
                </c:pt>
                <c:pt idx="7">
                  <c:v>0.84271715935370684</c:v>
                </c:pt>
                <c:pt idx="8">
                  <c:v>0.81733541347605065</c:v>
                </c:pt>
                <c:pt idx="9">
                  <c:v>0.82024329817191755</c:v>
                </c:pt>
              </c:numCache>
            </c:numRef>
          </c:val>
        </c:ser>
        <c:axId val="49662976"/>
        <c:axId val="49668864"/>
      </c:barChart>
      <c:catAx>
        <c:axId val="49662976"/>
        <c:scaling>
          <c:orientation val="minMax"/>
        </c:scaling>
        <c:axPos val="b"/>
        <c:majorTickMark val="none"/>
        <c:tickLblPos val="nextTo"/>
        <c:crossAx val="49668864"/>
        <c:crosses val="autoZero"/>
        <c:auto val="1"/>
        <c:lblAlgn val="ctr"/>
        <c:lblOffset val="100"/>
      </c:catAx>
      <c:valAx>
        <c:axId val="49668864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4966297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zh-TW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Sheet2!$V$3</c:f>
              <c:strCache>
                <c:ptCount val="1"/>
                <c:pt idx="0">
                  <c:v>Baseline_1D (%)</c:v>
                </c:pt>
              </c:strCache>
            </c:strRef>
          </c:tx>
          <c:spPr>
            <a:solidFill>
              <a:srgbClr val="FFCCFF"/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Sheet2!$V$4:$V$13</c:f>
              <c:numCache>
                <c:formatCode>0.0%</c:formatCode>
                <c:ptCount val="10"/>
                <c:pt idx="0">
                  <c:v>0.30119137691237835</c:v>
                </c:pt>
                <c:pt idx="1">
                  <c:v>0.28925942720763731</c:v>
                </c:pt>
                <c:pt idx="2">
                  <c:v>0.26515056818181831</c:v>
                </c:pt>
                <c:pt idx="3">
                  <c:v>0.27956968325791898</c:v>
                </c:pt>
                <c:pt idx="4">
                  <c:v>0.26873803827751175</c:v>
                </c:pt>
                <c:pt idx="5">
                  <c:v>0.26209312377210214</c:v>
                </c:pt>
                <c:pt idx="6">
                  <c:v>0.32963747228381407</c:v>
                </c:pt>
                <c:pt idx="7">
                  <c:v>0.28597351398601434</c:v>
                </c:pt>
                <c:pt idx="8">
                  <c:v>0.37204511400651463</c:v>
                </c:pt>
                <c:pt idx="9">
                  <c:v>0.29485092420952352</c:v>
                </c:pt>
              </c:numCache>
            </c:numRef>
          </c:val>
        </c:ser>
        <c:ser>
          <c:idx val="1"/>
          <c:order val="1"/>
          <c:tx>
            <c:strRef>
              <c:f>Sheet2!$W$3</c:f>
              <c:strCache>
                <c:ptCount val="1"/>
                <c:pt idx="0">
                  <c:v>Morton (%)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Sheet2!$W$4:$W$13</c:f>
              <c:numCache>
                <c:formatCode>0.0%</c:formatCode>
                <c:ptCount val="10"/>
                <c:pt idx="0">
                  <c:v>0.49165454545454573</c:v>
                </c:pt>
                <c:pt idx="1">
                  <c:v>0.47627995226730307</c:v>
                </c:pt>
                <c:pt idx="2">
                  <c:v>0.49394002822201338</c:v>
                </c:pt>
                <c:pt idx="3">
                  <c:v>0.49241711229946578</c:v>
                </c:pt>
                <c:pt idx="4">
                  <c:v>0.44902793522267254</c:v>
                </c:pt>
                <c:pt idx="5">
                  <c:v>0.48994082687338508</c:v>
                </c:pt>
                <c:pt idx="6">
                  <c:v>0.56147465437788091</c:v>
                </c:pt>
                <c:pt idx="7">
                  <c:v>0.47131743205248389</c:v>
                </c:pt>
                <c:pt idx="8">
                  <c:v>0.4801935948759008</c:v>
                </c:pt>
                <c:pt idx="9">
                  <c:v>0.48958289796062826</c:v>
                </c:pt>
              </c:numCache>
            </c:numRef>
          </c:val>
        </c:ser>
        <c:ser>
          <c:idx val="4"/>
          <c:order val="2"/>
          <c:tx>
            <c:strRef>
              <c:f>Sheet2!$Z$3</c:f>
              <c:strCache>
                <c:ptCount val="1"/>
                <c:pt idx="0">
                  <c:v>DA (%)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Sheet2!$Z$4:$Z$13</c:f>
              <c:numCache>
                <c:formatCode>0.0%</c:formatCode>
                <c:ptCount val="10"/>
                <c:pt idx="0">
                  <c:v>0.92550984848484863</c:v>
                </c:pt>
                <c:pt idx="1">
                  <c:v>0.96856666666666658</c:v>
                </c:pt>
                <c:pt idx="2">
                  <c:v>0.83522727272727271</c:v>
                </c:pt>
                <c:pt idx="3">
                  <c:v>0.9093124999999993</c:v>
                </c:pt>
                <c:pt idx="4">
                  <c:v>0.8474526785714287</c:v>
                </c:pt>
                <c:pt idx="5">
                  <c:v>0.77749838709677477</c:v>
                </c:pt>
                <c:pt idx="6">
                  <c:v>0.72861084905660378</c:v>
                </c:pt>
                <c:pt idx="7">
                  <c:v>0.88684277863300542</c:v>
                </c:pt>
                <c:pt idx="8">
                  <c:v>0.64914542294499933</c:v>
                </c:pt>
                <c:pt idx="9">
                  <c:v>0.83646293379795422</c:v>
                </c:pt>
              </c:numCache>
            </c:numRef>
          </c:val>
        </c:ser>
        <c:axId val="49257088"/>
        <c:axId val="49271168"/>
      </c:barChart>
      <c:catAx>
        <c:axId val="49257088"/>
        <c:scaling>
          <c:orientation val="minMax"/>
        </c:scaling>
        <c:axPos val="b"/>
        <c:majorTickMark val="none"/>
        <c:tickLblPos val="nextTo"/>
        <c:crossAx val="49271168"/>
        <c:crosses val="autoZero"/>
        <c:auto val="1"/>
        <c:lblAlgn val="ctr"/>
        <c:lblOffset val="100"/>
      </c:catAx>
      <c:valAx>
        <c:axId val="49271168"/>
        <c:scaling>
          <c:orientation val="minMax"/>
          <c:max val="1"/>
        </c:scaling>
        <c:axPos val="l"/>
        <c:majorGridlines/>
        <c:numFmt formatCode="0%" sourceLinked="0"/>
        <c:majorTickMark val="none"/>
        <c:tickLblPos val="nextTo"/>
        <c:crossAx val="4925708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zh-TW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Sheet2!$Q$3</c:f>
              <c:strCache>
                <c:ptCount val="1"/>
                <c:pt idx="0">
                  <c:v>Baseline_1D (%)</c:v>
                </c:pt>
              </c:strCache>
            </c:strRef>
          </c:tx>
          <c:spPr>
            <a:solidFill>
              <a:srgbClr val="FFCCFF"/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Sheet2!$Q$4:$Q$13</c:f>
              <c:numCache>
                <c:formatCode>0.0%</c:formatCode>
                <c:ptCount val="10"/>
                <c:pt idx="0">
                  <c:v>0.15490202185792384</c:v>
                </c:pt>
                <c:pt idx="1">
                  <c:v>0.1426616385542169</c:v>
                </c:pt>
                <c:pt idx="2">
                  <c:v>0.14151156542056076</c:v>
                </c:pt>
                <c:pt idx="3">
                  <c:v>0.17760345991561183</c:v>
                </c:pt>
                <c:pt idx="4">
                  <c:v>9.4301699346405213E-2</c:v>
                </c:pt>
                <c:pt idx="5">
                  <c:v>0.13197504132231419</c:v>
                </c:pt>
                <c:pt idx="6">
                  <c:v>0.30211260404280665</c:v>
                </c:pt>
                <c:pt idx="7">
                  <c:v>0.12852346081504701</c:v>
                </c:pt>
                <c:pt idx="8">
                  <c:v>0.21939663803680998</c:v>
                </c:pt>
                <c:pt idx="9">
                  <c:v>0.16588756992352155</c:v>
                </c:pt>
              </c:numCache>
            </c:numRef>
          </c:val>
        </c:ser>
        <c:ser>
          <c:idx val="1"/>
          <c:order val="1"/>
          <c:tx>
            <c:strRef>
              <c:f>Sheet2!$R$3</c:f>
              <c:strCache>
                <c:ptCount val="1"/>
                <c:pt idx="0">
                  <c:v>Morton (%)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Sheet2!$R$4:$R$13</c:f>
              <c:numCache>
                <c:formatCode>0.0%</c:formatCode>
                <c:ptCount val="10"/>
                <c:pt idx="0">
                  <c:v>0.12414806794055208</c:v>
                </c:pt>
                <c:pt idx="1">
                  <c:v>9.2531375000000068E-2</c:v>
                </c:pt>
                <c:pt idx="2">
                  <c:v>0.10615555555555563</c:v>
                </c:pt>
                <c:pt idx="3">
                  <c:v>0.13915172185430463</c:v>
                </c:pt>
                <c:pt idx="4">
                  <c:v>8.7985179282868531E-2</c:v>
                </c:pt>
                <c:pt idx="5">
                  <c:v>0.12309606611570249</c:v>
                </c:pt>
                <c:pt idx="6">
                  <c:v>0.30773896551724195</c:v>
                </c:pt>
                <c:pt idx="7">
                  <c:v>0.12561612823674467</c:v>
                </c:pt>
                <c:pt idx="8">
                  <c:v>0.11914584303797469</c:v>
                </c:pt>
                <c:pt idx="9">
                  <c:v>0.13617432250454919</c:v>
                </c:pt>
              </c:numCache>
            </c:numRef>
          </c:val>
        </c:ser>
        <c:ser>
          <c:idx val="4"/>
          <c:order val="2"/>
          <c:tx>
            <c:strRef>
              <c:f>Sheet2!$U$3</c:f>
              <c:strCache>
                <c:ptCount val="1"/>
                <c:pt idx="0">
                  <c:v>DA (%)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Sheet2!$U$4:$U$13</c:f>
              <c:numCache>
                <c:formatCode>0.0%</c:formatCode>
                <c:ptCount val="10"/>
                <c:pt idx="0">
                  <c:v>0.64143065217391382</c:v>
                </c:pt>
                <c:pt idx="1">
                  <c:v>0.62171508818342225</c:v>
                </c:pt>
                <c:pt idx="2">
                  <c:v>0.6190514881986221</c:v>
                </c:pt>
                <c:pt idx="3">
                  <c:v>0.6844820432900427</c:v>
                </c:pt>
                <c:pt idx="4">
                  <c:v>0.61812768505421967</c:v>
                </c:pt>
                <c:pt idx="5">
                  <c:v>0.61894302463189865</c:v>
                </c:pt>
                <c:pt idx="6">
                  <c:v>0.56727841614906904</c:v>
                </c:pt>
                <c:pt idx="7">
                  <c:v>0.52370792717086834</c:v>
                </c:pt>
                <c:pt idx="8">
                  <c:v>0.45244082282328085</c:v>
                </c:pt>
                <c:pt idx="9">
                  <c:v>0.59413079418614767</c:v>
                </c:pt>
              </c:numCache>
            </c:numRef>
          </c:val>
        </c:ser>
        <c:axId val="64469632"/>
        <c:axId val="64475520"/>
      </c:barChart>
      <c:catAx>
        <c:axId val="64469632"/>
        <c:scaling>
          <c:orientation val="minMax"/>
        </c:scaling>
        <c:axPos val="b"/>
        <c:majorTickMark val="none"/>
        <c:tickLblPos val="nextTo"/>
        <c:crossAx val="64475520"/>
        <c:crosses val="autoZero"/>
        <c:auto val="1"/>
        <c:lblAlgn val="ctr"/>
        <c:lblOffset val="100"/>
      </c:catAx>
      <c:valAx>
        <c:axId val="64475520"/>
        <c:scaling>
          <c:orientation val="minMax"/>
          <c:max val="1"/>
        </c:scaling>
        <c:axPos val="l"/>
        <c:majorGridlines/>
        <c:numFmt formatCode="0%" sourceLinked="0"/>
        <c:majorTickMark val="none"/>
        <c:tickLblPos val="nextTo"/>
        <c:crossAx val="6446963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zh-TW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Sheet2!$G$3</c:f>
              <c:strCache>
                <c:ptCount val="1"/>
                <c:pt idx="0">
                  <c:v>Baseline_1D (%)</c:v>
                </c:pt>
              </c:strCache>
            </c:strRef>
          </c:tx>
          <c:spPr>
            <a:solidFill>
              <a:srgbClr val="FFCCFF"/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Sheet2!$G$4:$G$13</c:f>
              <c:numCache>
                <c:formatCode>0.0%</c:formatCode>
                <c:ptCount val="10"/>
                <c:pt idx="0">
                  <c:v>0.61872491201456992</c:v>
                </c:pt>
                <c:pt idx="1">
                  <c:v>0.83527843589518658</c:v>
                </c:pt>
                <c:pt idx="2">
                  <c:v>0.73474389800679341</c:v>
                </c:pt>
                <c:pt idx="3">
                  <c:v>0.85893261891182604</c:v>
                </c:pt>
                <c:pt idx="4">
                  <c:v>0.34123278126636408</c:v>
                </c:pt>
                <c:pt idx="5">
                  <c:v>0.73511979075355982</c:v>
                </c:pt>
                <c:pt idx="6">
                  <c:v>0.9351720442029785</c:v>
                </c:pt>
                <c:pt idx="7">
                  <c:v>0.81978443738247875</c:v>
                </c:pt>
                <c:pt idx="8">
                  <c:v>0.92164032109118743</c:v>
                </c:pt>
                <c:pt idx="9">
                  <c:v>0.75562547105832789</c:v>
                </c:pt>
              </c:numCache>
            </c:numRef>
          </c:val>
        </c:ser>
        <c:ser>
          <c:idx val="1"/>
          <c:order val="1"/>
          <c:tx>
            <c:strRef>
              <c:f>Sheet2!$H$3</c:f>
              <c:strCache>
                <c:ptCount val="1"/>
                <c:pt idx="0">
                  <c:v>Morton (%)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Sheet2!$H$4:$H$13</c:f>
              <c:numCache>
                <c:formatCode>0.0%</c:formatCode>
                <c:ptCount val="10"/>
                <c:pt idx="0">
                  <c:v>0.50869248911033649</c:v>
                </c:pt>
                <c:pt idx="1">
                  <c:v>0.74649164724354289</c:v>
                </c:pt>
                <c:pt idx="2">
                  <c:v>0.64608431039112213</c:v>
                </c:pt>
                <c:pt idx="3">
                  <c:v>0.81984568719262652</c:v>
                </c:pt>
                <c:pt idx="4">
                  <c:v>0.53826278329477806</c:v>
                </c:pt>
                <c:pt idx="5">
                  <c:v>0.69462886758300935</c:v>
                </c:pt>
                <c:pt idx="6">
                  <c:v>0.95416122793848535</c:v>
                </c:pt>
                <c:pt idx="7">
                  <c:v>0.81732609708340764</c:v>
                </c:pt>
                <c:pt idx="8">
                  <c:v>0.84871284413251624</c:v>
                </c:pt>
                <c:pt idx="9">
                  <c:v>0.73046732821886906</c:v>
                </c:pt>
              </c:numCache>
            </c:numRef>
          </c:val>
        </c:ser>
        <c:ser>
          <c:idx val="2"/>
          <c:order val="2"/>
          <c:tx>
            <c:strRef>
              <c:f>Sheet2!$K$3</c:f>
              <c:strCache>
                <c:ptCount val="1"/>
                <c:pt idx="0">
                  <c:v>DA (%)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Sheet2!$A$4:$A$13</c:f>
              <c:strCache>
                <c:ptCount val="10"/>
                <c:pt idx="0">
                  <c:v>M-Trans</c:v>
                </c:pt>
                <c:pt idx="1">
                  <c:v>M-Mult</c:v>
                </c:pt>
                <c:pt idx="2">
                  <c:v>LU-Decomp</c:v>
                </c:pt>
                <c:pt idx="3">
                  <c:v>MCO</c:v>
                </c:pt>
                <c:pt idx="4">
                  <c:v>O-BST</c:v>
                </c:pt>
                <c:pt idx="5">
                  <c:v>RL-CHKY</c:v>
                </c:pt>
                <c:pt idx="6">
                  <c:v>LL-CHKY</c:v>
                </c:pt>
                <c:pt idx="7">
                  <c:v>WI-Comp</c:v>
                </c:pt>
                <c:pt idx="8">
                  <c:v>WI-Decomp</c:v>
                </c:pt>
                <c:pt idx="9">
                  <c:v>average</c:v>
                </c:pt>
              </c:strCache>
            </c:strRef>
          </c:cat>
          <c:val>
            <c:numRef>
              <c:f>Sheet2!$K$4:$K$13</c:f>
              <c:numCache>
                <c:formatCode>0.0%</c:formatCode>
                <c:ptCount val="10"/>
                <c:pt idx="0">
                  <c:v>0.86120190415855391</c:v>
                </c:pt>
                <c:pt idx="1">
                  <c:v>0.94723779296744759</c:v>
                </c:pt>
                <c:pt idx="2">
                  <c:v>0.85862079639004041</c:v>
                </c:pt>
                <c:pt idx="3">
                  <c:v>0.95596203293910575</c:v>
                </c:pt>
                <c:pt idx="4">
                  <c:v>0.91471181490026798</c:v>
                </c:pt>
                <c:pt idx="5">
                  <c:v>0.86070885294808352</c:v>
                </c:pt>
                <c:pt idx="6">
                  <c:v>0.87661632670849465</c:v>
                </c:pt>
                <c:pt idx="7">
                  <c:v>0.95275193249884971</c:v>
                </c:pt>
                <c:pt idx="8">
                  <c:v>0.94651681519343767</c:v>
                </c:pt>
                <c:pt idx="9">
                  <c:v>0.90825869652269764</c:v>
                </c:pt>
              </c:numCache>
            </c:numRef>
          </c:val>
        </c:ser>
        <c:axId val="64514688"/>
        <c:axId val="64536960"/>
      </c:barChart>
      <c:catAx>
        <c:axId val="64514688"/>
        <c:scaling>
          <c:orientation val="minMax"/>
        </c:scaling>
        <c:axPos val="b"/>
        <c:tickLblPos val="nextTo"/>
        <c:crossAx val="64536960"/>
        <c:crosses val="autoZero"/>
        <c:auto val="1"/>
        <c:lblAlgn val="ctr"/>
        <c:lblOffset val="100"/>
      </c:catAx>
      <c:valAx>
        <c:axId val="64536960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6451468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zh-TW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32288" cy="328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 algn="l" defTabSz="906463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Helvetica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2450" y="1"/>
            <a:ext cx="4333875" cy="328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 algn="r" defTabSz="906463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Helvetica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48414"/>
            <a:ext cx="4332288" cy="330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l" defTabSz="906463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Helvetica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2450" y="6348414"/>
            <a:ext cx="4333875" cy="330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Helvetica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102A697A-26B4-4BED-A25C-70753B5E1F5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97519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4" tIns="46112" rIns="92224" bIns="46112" numCol="1" anchor="t" anchorCtr="0" compatLnSpc="1">
            <a:prstTxWarp prst="textNoShape">
              <a:avLst/>
            </a:prstTxWarp>
          </a:bodyPr>
          <a:lstStyle>
            <a:lvl1pPr algn="l" defTabSz="922338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7689" y="1"/>
            <a:ext cx="4300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4" tIns="46112" rIns="92224" bIns="46112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98825" y="501650"/>
            <a:ext cx="3333750" cy="25003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168650"/>
            <a:ext cx="7280275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4" tIns="46112" rIns="92224" bIns="461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0"/>
            <a:r>
              <a:rPr lang="en-US" altLang="zh-TW" noProof="0" smtClean="0"/>
              <a:t>Second level</a:t>
            </a:r>
          </a:p>
          <a:p>
            <a:pPr lvl="0"/>
            <a:r>
              <a:rPr lang="en-US" altLang="zh-TW" noProof="0" smtClean="0"/>
              <a:t>Third level</a:t>
            </a:r>
          </a:p>
          <a:p>
            <a:pPr lvl="0"/>
            <a:r>
              <a:rPr lang="en-US" altLang="zh-TW" noProof="0" smtClean="0"/>
              <a:t>Fourth level</a:t>
            </a:r>
          </a:p>
          <a:p>
            <a:pPr lvl="0"/>
            <a:r>
              <a:rPr lang="en-US" altLang="zh-TW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5714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4" tIns="46112" rIns="92224" bIns="46112" numCol="1" anchor="b" anchorCtr="0" compatLnSpc="1">
            <a:prstTxWarp prst="textNoShape">
              <a:avLst/>
            </a:prstTxWarp>
          </a:bodyPr>
          <a:lstStyle>
            <a:lvl1pPr algn="l" defTabSz="922338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7689" y="6335714"/>
            <a:ext cx="43005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4" tIns="46112" rIns="92224" bIns="46112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A4F7F316-D1D7-49B2-AD85-92B2EBB68C8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994716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zh-TW" altLang="en-US" dirty="0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F7F316-D1D7-49B2-AD85-92B2EBB68C81}" type="slidenum">
              <a:rPr lang="zh-TW" altLang="en-US" smtClean="0"/>
              <a:pPr>
                <a:defRPr/>
              </a:pPr>
              <a:t>45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6F744-09FA-4CCB-B892-08D2A655AFDA}" type="slidenum">
              <a:rPr lang="zh-TW" altLang="en-US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2037446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9925" y="533400"/>
            <a:ext cx="7772400" cy="8540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‹#›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8698952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87944-3CF9-4761-9059-69D65DAC27B1}" type="slidenum">
              <a:rPr lang="zh-TW" altLang="en-US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34509408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69925" y="533400"/>
            <a:ext cx="7772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1493838"/>
            <a:ext cx="77724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6043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85025" y="64865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>
                <a:solidFill>
                  <a:srgbClr val="FF9933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1786B406-A771-4384-88E9-FA4164CE0911}" type="slidenum">
              <a:rPr lang="zh-TW" altLang="en-US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+mn-lt"/>
              </a:rPr>
              <a:t>Dual-addressing Memory Architecture for Two-dimensional Memory Access Patterns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b="0" u="sng" dirty="0" smtClean="0"/>
              <a:t>Yen-</a:t>
            </a:r>
            <a:r>
              <a:rPr lang="en-US" altLang="zh-TW" b="0" u="sng" dirty="0" err="1" smtClean="0"/>
              <a:t>Hao</a:t>
            </a:r>
            <a:r>
              <a:rPr lang="en-US" altLang="zh-TW" b="0" u="sng" dirty="0" smtClean="0"/>
              <a:t> Chen</a:t>
            </a:r>
            <a:r>
              <a:rPr lang="en-US" altLang="zh-TW" b="0" dirty="0" smtClean="0"/>
              <a:t>        Yi-Yu Liu</a:t>
            </a:r>
          </a:p>
          <a:p>
            <a:r>
              <a:rPr lang="en-US" altLang="zh-TW" b="0" dirty="0" smtClean="0"/>
              <a:t>Dept. of Computer Science and Engineering</a:t>
            </a:r>
          </a:p>
          <a:p>
            <a:r>
              <a:rPr lang="en-US" altLang="zh-TW" b="0" dirty="0" smtClean="0"/>
              <a:t>Yuan </a:t>
            </a:r>
            <a:r>
              <a:rPr lang="en-US" altLang="zh-TW" b="0" dirty="0" err="1" smtClean="0"/>
              <a:t>Ze</a:t>
            </a:r>
            <a:r>
              <a:rPr lang="en-US" altLang="zh-TW" b="0" dirty="0" smtClean="0"/>
              <a:t> University, </a:t>
            </a:r>
            <a:r>
              <a:rPr lang="en-US" altLang="zh-TW" b="0" dirty="0" err="1" smtClean="0"/>
              <a:t>Chungli</a:t>
            </a:r>
            <a:r>
              <a:rPr lang="en-US" altLang="zh-TW" b="0" dirty="0" smtClean="0"/>
              <a:t>, Taiwan, R.O.C.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Dual-addressing Memory Cell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Conventional DRAM cell</a:t>
            </a:r>
          </a:p>
          <a:p>
            <a:pPr lvl="1"/>
            <a:r>
              <a:rPr lang="en-US" altLang="zh-TW" dirty="0" smtClean="0"/>
              <a:t>Capacitor</a:t>
            </a:r>
          </a:p>
          <a:p>
            <a:pPr lvl="1"/>
            <a:r>
              <a:rPr lang="en-US" altLang="zh-TW" dirty="0" smtClean="0"/>
              <a:t>Transistor</a:t>
            </a:r>
          </a:p>
          <a:p>
            <a:pPr lvl="1"/>
            <a:r>
              <a:rPr lang="en-US" altLang="zh-TW" dirty="0" smtClean="0"/>
              <a:t>Word line</a:t>
            </a:r>
          </a:p>
          <a:p>
            <a:pPr lvl="1"/>
            <a:r>
              <a:rPr lang="en-US" altLang="zh-TW" dirty="0" smtClean="0"/>
              <a:t>Bit line</a:t>
            </a:r>
          </a:p>
          <a:p>
            <a:r>
              <a:rPr lang="en-US" altLang="zh-TW" dirty="0" smtClean="0"/>
              <a:t>Dual-addressing cell</a:t>
            </a:r>
            <a:endParaRPr lang="en-US" altLang="zh-TW" dirty="0"/>
          </a:p>
          <a:p>
            <a:pPr lvl="1"/>
            <a:r>
              <a:rPr lang="en-US" altLang="zh-TW" dirty="0" smtClean="0"/>
              <a:t>One capacitor</a:t>
            </a:r>
          </a:p>
          <a:p>
            <a:pPr lvl="1"/>
            <a:r>
              <a:rPr lang="en-US" altLang="zh-TW" dirty="0" smtClean="0"/>
              <a:t>Two transistors</a:t>
            </a:r>
          </a:p>
          <a:p>
            <a:pPr lvl="1"/>
            <a:r>
              <a:rPr lang="en-US" altLang="zh-TW" dirty="0" smtClean="0"/>
              <a:t>Two word lines</a:t>
            </a:r>
          </a:p>
          <a:p>
            <a:pPr lvl="1"/>
            <a:r>
              <a:rPr lang="en-US" altLang="zh-TW" dirty="0" smtClean="0"/>
              <a:t>Two bit lines</a:t>
            </a:r>
          </a:p>
        </p:txBody>
      </p:sp>
      <p:cxnSp>
        <p:nvCxnSpPr>
          <p:cNvPr id="4" name="直線接點 3"/>
          <p:cNvCxnSpPr/>
          <p:nvPr/>
        </p:nvCxnSpPr>
        <p:spPr bwMode="auto">
          <a:xfrm>
            <a:off x="4519253" y="3030421"/>
            <a:ext cx="347296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直線接點 4"/>
          <p:cNvCxnSpPr/>
          <p:nvPr/>
        </p:nvCxnSpPr>
        <p:spPr bwMode="auto">
          <a:xfrm>
            <a:off x="4932508" y="2496990"/>
            <a:ext cx="0" cy="29643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直線接點 5"/>
          <p:cNvCxnSpPr/>
          <p:nvPr/>
        </p:nvCxnSpPr>
        <p:spPr bwMode="auto">
          <a:xfrm>
            <a:off x="5513533" y="4182580"/>
            <a:ext cx="58102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線接點 6"/>
          <p:cNvCxnSpPr/>
          <p:nvPr/>
        </p:nvCxnSpPr>
        <p:spPr bwMode="auto">
          <a:xfrm>
            <a:off x="5513533" y="4292118"/>
            <a:ext cx="58102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接點 7"/>
          <p:cNvCxnSpPr/>
          <p:nvPr/>
        </p:nvCxnSpPr>
        <p:spPr bwMode="auto">
          <a:xfrm>
            <a:off x="4932508" y="4625493"/>
            <a:ext cx="58102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接點 8"/>
          <p:cNvCxnSpPr/>
          <p:nvPr/>
        </p:nvCxnSpPr>
        <p:spPr bwMode="auto">
          <a:xfrm>
            <a:off x="6094558" y="4625493"/>
            <a:ext cx="59769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接點 9"/>
          <p:cNvCxnSpPr/>
          <p:nvPr/>
        </p:nvCxnSpPr>
        <p:spPr bwMode="auto">
          <a:xfrm>
            <a:off x="5513533" y="4292118"/>
            <a:ext cx="0" cy="3333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接點 10"/>
          <p:cNvCxnSpPr/>
          <p:nvPr/>
        </p:nvCxnSpPr>
        <p:spPr bwMode="auto">
          <a:xfrm>
            <a:off x="6094558" y="4292118"/>
            <a:ext cx="0" cy="3333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接點 11"/>
          <p:cNvCxnSpPr/>
          <p:nvPr/>
        </p:nvCxnSpPr>
        <p:spPr bwMode="auto">
          <a:xfrm>
            <a:off x="6692252" y="4625493"/>
            <a:ext cx="0" cy="3333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接點 12"/>
          <p:cNvCxnSpPr/>
          <p:nvPr/>
        </p:nvCxnSpPr>
        <p:spPr bwMode="auto">
          <a:xfrm>
            <a:off x="6393405" y="4966012"/>
            <a:ext cx="58102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弧形 13"/>
          <p:cNvSpPr/>
          <p:nvPr/>
        </p:nvSpPr>
        <p:spPr bwMode="auto">
          <a:xfrm>
            <a:off x="6130277" y="4939818"/>
            <a:ext cx="732234" cy="732234"/>
          </a:xfrm>
          <a:prstGeom prst="arc">
            <a:avLst>
              <a:gd name="adj1" fmla="val 16200000"/>
              <a:gd name="adj2" fmla="val 21555769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zh-TW" altLang="en-US" sz="1800"/>
          </a:p>
        </p:txBody>
      </p:sp>
      <p:cxnSp>
        <p:nvCxnSpPr>
          <p:cNvPr id="15" name="直線接點 14"/>
          <p:cNvCxnSpPr/>
          <p:nvPr/>
        </p:nvCxnSpPr>
        <p:spPr bwMode="auto">
          <a:xfrm>
            <a:off x="6689871" y="5018399"/>
            <a:ext cx="0" cy="3333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流程圖: 合併 15"/>
          <p:cNvSpPr/>
          <p:nvPr/>
        </p:nvSpPr>
        <p:spPr bwMode="auto">
          <a:xfrm>
            <a:off x="6568427" y="5351774"/>
            <a:ext cx="247650" cy="219075"/>
          </a:xfrm>
          <a:prstGeom prst="flowChartMerg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7" name="直線接點 16"/>
          <p:cNvCxnSpPr/>
          <p:nvPr/>
        </p:nvCxnSpPr>
        <p:spPr bwMode="auto">
          <a:xfrm>
            <a:off x="5801664" y="3030421"/>
            <a:ext cx="1" cy="11521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字方塊 17"/>
          <p:cNvSpPr txBox="1"/>
          <p:nvPr/>
        </p:nvSpPr>
        <p:spPr>
          <a:xfrm>
            <a:off x="7729099" y="3431506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chemeClr val="accent1"/>
                </a:solidFill>
              </a:rPr>
              <a:t>Word line</a:t>
            </a:r>
            <a:endParaRPr lang="zh-TW" altLang="en-US" sz="1800" dirty="0">
              <a:solidFill>
                <a:schemeClr val="accent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3626674" y="202432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chemeClr val="accent1"/>
                </a:solidFill>
              </a:rPr>
              <a:t>Bit line</a:t>
            </a:r>
            <a:endParaRPr lang="zh-TW" altLang="en-US" sz="1800" dirty="0">
              <a:solidFill>
                <a:schemeClr val="accent1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176080" y="2177060"/>
            <a:ext cx="130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chemeClr val="accent1"/>
                </a:solidFill>
              </a:rPr>
              <a:t>Transistor</a:t>
            </a:r>
            <a:endParaRPr lang="zh-TW" altLang="en-US" sz="1800" dirty="0">
              <a:solidFill>
                <a:schemeClr val="accent1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238826" y="5018399"/>
            <a:ext cx="1249060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chemeClr val="accent1"/>
                </a:solidFill>
              </a:rPr>
              <a:t>Capacitor</a:t>
            </a:r>
            <a:endParaRPr lang="zh-TW" altLang="en-US" sz="1800" dirty="0">
              <a:solidFill>
                <a:schemeClr val="accent1"/>
              </a:solidFill>
            </a:endParaRPr>
          </a:p>
        </p:txBody>
      </p:sp>
      <p:cxnSp>
        <p:nvCxnSpPr>
          <p:cNvPr id="39" name="直線接點 38"/>
          <p:cNvCxnSpPr/>
          <p:nvPr/>
        </p:nvCxnSpPr>
        <p:spPr bwMode="auto">
          <a:xfrm>
            <a:off x="4519253" y="2863124"/>
            <a:ext cx="347296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接點 42"/>
          <p:cNvCxnSpPr/>
          <p:nvPr/>
        </p:nvCxnSpPr>
        <p:spPr bwMode="auto">
          <a:xfrm>
            <a:off x="7590849" y="2496990"/>
            <a:ext cx="0" cy="285996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橢圓 56"/>
          <p:cNvSpPr/>
          <p:nvPr/>
        </p:nvSpPr>
        <p:spPr bwMode="auto">
          <a:xfrm>
            <a:off x="4892942" y="4585927"/>
            <a:ext cx="79131" cy="79131"/>
          </a:xfrm>
          <a:prstGeom prst="ellipse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8" name="橢圓 57"/>
          <p:cNvSpPr/>
          <p:nvPr/>
        </p:nvSpPr>
        <p:spPr bwMode="auto">
          <a:xfrm>
            <a:off x="5764479" y="3001143"/>
            <a:ext cx="79131" cy="79131"/>
          </a:xfrm>
          <a:prstGeom prst="ellipse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6662336" y="2823558"/>
            <a:ext cx="968078" cy="1792166"/>
            <a:chOff x="6662336" y="2823558"/>
            <a:chExt cx="968078" cy="1792166"/>
          </a:xfrm>
        </p:grpSpPr>
        <p:cxnSp>
          <p:nvCxnSpPr>
            <p:cNvPr id="32" name="直線接點 31"/>
            <p:cNvCxnSpPr/>
            <p:nvPr/>
          </p:nvCxnSpPr>
          <p:spPr bwMode="auto">
            <a:xfrm>
              <a:off x="7146908" y="3447324"/>
              <a:ext cx="0" cy="5842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接點 32"/>
            <p:cNvCxnSpPr/>
            <p:nvPr/>
          </p:nvCxnSpPr>
          <p:spPr bwMode="auto">
            <a:xfrm>
              <a:off x="7032608" y="3447324"/>
              <a:ext cx="0" cy="5842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接點 34"/>
            <p:cNvCxnSpPr/>
            <p:nvPr/>
          </p:nvCxnSpPr>
          <p:spPr bwMode="auto">
            <a:xfrm>
              <a:off x="6699233" y="3447324"/>
              <a:ext cx="33337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接點 35"/>
            <p:cNvCxnSpPr/>
            <p:nvPr/>
          </p:nvCxnSpPr>
          <p:spPr bwMode="auto">
            <a:xfrm>
              <a:off x="6699233" y="4031524"/>
              <a:ext cx="33337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接點 36"/>
            <p:cNvCxnSpPr/>
            <p:nvPr/>
          </p:nvCxnSpPr>
          <p:spPr bwMode="auto">
            <a:xfrm>
              <a:off x="6699233" y="2863124"/>
              <a:ext cx="0" cy="5842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接點 37"/>
            <p:cNvCxnSpPr/>
            <p:nvPr/>
          </p:nvCxnSpPr>
          <p:spPr bwMode="auto">
            <a:xfrm>
              <a:off x="6693110" y="4031524"/>
              <a:ext cx="0" cy="5842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直線接點 40"/>
            <p:cNvCxnSpPr/>
            <p:nvPr/>
          </p:nvCxnSpPr>
          <p:spPr bwMode="auto">
            <a:xfrm>
              <a:off x="7146908" y="3739424"/>
              <a:ext cx="43220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橢圓 60"/>
            <p:cNvSpPr/>
            <p:nvPr/>
          </p:nvSpPr>
          <p:spPr bwMode="auto">
            <a:xfrm>
              <a:off x="7551283" y="3699858"/>
              <a:ext cx="79131" cy="79131"/>
            </a:xfrm>
            <a:prstGeom prst="ellipse">
              <a:avLst/>
            </a:prstGeom>
            <a:solidFill>
              <a:srgbClr val="00FF00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2" name="橢圓 61"/>
            <p:cNvSpPr/>
            <p:nvPr/>
          </p:nvSpPr>
          <p:spPr bwMode="auto">
            <a:xfrm>
              <a:off x="6662336" y="2823558"/>
              <a:ext cx="79131" cy="79131"/>
            </a:xfrm>
            <a:prstGeom prst="ellipse">
              <a:avLst/>
            </a:prstGeom>
            <a:solidFill>
              <a:srgbClr val="00FF00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cxnSp>
        <p:nvCxnSpPr>
          <p:cNvPr id="64" name="直線單箭頭接點 63"/>
          <p:cNvCxnSpPr/>
          <p:nvPr/>
        </p:nvCxnSpPr>
        <p:spPr bwMode="auto">
          <a:xfrm flipH="1" flipV="1">
            <a:off x="7923637" y="3158841"/>
            <a:ext cx="288384" cy="27266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單箭頭接點 66"/>
          <p:cNvCxnSpPr/>
          <p:nvPr/>
        </p:nvCxnSpPr>
        <p:spPr bwMode="auto">
          <a:xfrm flipH="1">
            <a:off x="7729099" y="3809396"/>
            <a:ext cx="482922" cy="482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直線單箭頭接點 69"/>
          <p:cNvCxnSpPr/>
          <p:nvPr/>
        </p:nvCxnSpPr>
        <p:spPr bwMode="auto">
          <a:xfrm>
            <a:off x="4519253" y="2259639"/>
            <a:ext cx="307724" cy="32531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直線單箭頭接點 71"/>
          <p:cNvCxnSpPr/>
          <p:nvPr/>
        </p:nvCxnSpPr>
        <p:spPr bwMode="auto">
          <a:xfrm>
            <a:off x="4360985" y="2346337"/>
            <a:ext cx="233152" cy="47722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直線單箭頭接點 73"/>
          <p:cNvCxnSpPr/>
          <p:nvPr/>
        </p:nvCxnSpPr>
        <p:spPr bwMode="auto">
          <a:xfrm>
            <a:off x="5513533" y="2584947"/>
            <a:ext cx="87167" cy="139420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直線單箭頭接點 75"/>
          <p:cNvCxnSpPr/>
          <p:nvPr/>
        </p:nvCxnSpPr>
        <p:spPr bwMode="auto">
          <a:xfrm>
            <a:off x="5943600" y="2584954"/>
            <a:ext cx="552794" cy="84655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投影片編號版面配置區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10</a:t>
            </a:fld>
            <a:endParaRPr lang="en-US" altLang="zh-TW" dirty="0" smtClean="0"/>
          </a:p>
        </p:txBody>
      </p:sp>
      <p:sp>
        <p:nvSpPr>
          <p:cNvPr id="60" name="橢圓 59"/>
          <p:cNvSpPr/>
          <p:nvPr/>
        </p:nvSpPr>
        <p:spPr bwMode="auto">
          <a:xfrm>
            <a:off x="6653544" y="4580829"/>
            <a:ext cx="79131" cy="79131"/>
          </a:xfrm>
          <a:prstGeom prst="ellipse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60665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直線接點 100"/>
          <p:cNvCxnSpPr/>
          <p:nvPr/>
        </p:nvCxnSpPr>
        <p:spPr bwMode="auto">
          <a:xfrm flipV="1">
            <a:off x="6782988" y="2323152"/>
            <a:ext cx="0" cy="3774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接點 104"/>
          <p:cNvCxnSpPr/>
          <p:nvPr/>
        </p:nvCxnSpPr>
        <p:spPr bwMode="auto">
          <a:xfrm flipH="1">
            <a:off x="7079454" y="2996205"/>
            <a:ext cx="329531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接點 105"/>
          <p:cNvCxnSpPr/>
          <p:nvPr/>
        </p:nvCxnSpPr>
        <p:spPr bwMode="auto">
          <a:xfrm flipH="1">
            <a:off x="7086141" y="3292670"/>
            <a:ext cx="329531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接點 106"/>
          <p:cNvCxnSpPr/>
          <p:nvPr/>
        </p:nvCxnSpPr>
        <p:spPr bwMode="auto">
          <a:xfrm flipH="1">
            <a:off x="7067088" y="3589135"/>
            <a:ext cx="329531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接點 107"/>
          <p:cNvCxnSpPr/>
          <p:nvPr/>
        </p:nvCxnSpPr>
        <p:spPr bwMode="auto">
          <a:xfrm flipH="1">
            <a:off x="7073775" y="3885600"/>
            <a:ext cx="329531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接點 108"/>
          <p:cNvCxnSpPr/>
          <p:nvPr/>
        </p:nvCxnSpPr>
        <p:spPr bwMode="auto">
          <a:xfrm flipH="1">
            <a:off x="7086140" y="4182065"/>
            <a:ext cx="329531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直線接點 109"/>
          <p:cNvCxnSpPr/>
          <p:nvPr/>
        </p:nvCxnSpPr>
        <p:spPr bwMode="auto">
          <a:xfrm flipH="1">
            <a:off x="7092827" y="4478530"/>
            <a:ext cx="329531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直線接點 110"/>
          <p:cNvCxnSpPr/>
          <p:nvPr/>
        </p:nvCxnSpPr>
        <p:spPr bwMode="auto">
          <a:xfrm flipH="1">
            <a:off x="7073774" y="4774995"/>
            <a:ext cx="329531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內容版面配置區 2"/>
          <p:cNvSpPr txBox="1">
            <a:spLocks/>
          </p:cNvSpPr>
          <p:nvPr/>
        </p:nvSpPr>
        <p:spPr bwMode="auto">
          <a:xfrm>
            <a:off x="541188" y="1493838"/>
            <a:ext cx="77724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TW" kern="0" dirty="0" smtClean="0"/>
              <a:t>New column-address</a:t>
            </a:r>
            <a:br>
              <a:rPr lang="en-US" altLang="zh-TW" kern="0" dirty="0" smtClean="0"/>
            </a:br>
            <a:r>
              <a:rPr lang="en-US" altLang="zh-TW" kern="0" dirty="0" smtClean="0"/>
              <a:t>decoder and sense</a:t>
            </a:r>
            <a:br>
              <a:rPr lang="en-US" altLang="zh-TW" kern="0" dirty="0" smtClean="0"/>
            </a:br>
            <a:r>
              <a:rPr lang="en-US" altLang="zh-TW" kern="0" dirty="0" smtClean="0"/>
              <a:t>amplifier</a:t>
            </a:r>
          </a:p>
          <a:p>
            <a:pPr lvl="1"/>
            <a:r>
              <a:rPr lang="en-US" altLang="zh-TW" b="0" kern="0" dirty="0" smtClean="0"/>
              <a:t>Shared resource</a:t>
            </a:r>
            <a:br>
              <a:rPr lang="en-US" altLang="zh-TW" b="0" kern="0" dirty="0" smtClean="0"/>
            </a:br>
            <a:r>
              <a:rPr lang="en-US" altLang="zh-TW" b="0" kern="0" dirty="0" smtClean="0"/>
              <a:t>in square shape</a:t>
            </a:r>
            <a:endParaRPr lang="en-US" altLang="zh-TW" b="0" kern="0" dirty="0"/>
          </a:p>
        </p:txBody>
      </p:sp>
      <p:cxnSp>
        <p:nvCxnSpPr>
          <p:cNvPr id="114" name="直線接點 113"/>
          <p:cNvCxnSpPr/>
          <p:nvPr/>
        </p:nvCxnSpPr>
        <p:spPr bwMode="auto">
          <a:xfrm>
            <a:off x="8164894" y="2996205"/>
            <a:ext cx="11471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直線接點 114"/>
          <p:cNvCxnSpPr/>
          <p:nvPr/>
        </p:nvCxnSpPr>
        <p:spPr bwMode="auto">
          <a:xfrm>
            <a:off x="8164893" y="3297850"/>
            <a:ext cx="13644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直線接點 115"/>
          <p:cNvCxnSpPr/>
          <p:nvPr/>
        </p:nvCxnSpPr>
        <p:spPr bwMode="auto">
          <a:xfrm>
            <a:off x="8164893" y="3594315"/>
            <a:ext cx="124239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接點 116"/>
          <p:cNvCxnSpPr/>
          <p:nvPr/>
        </p:nvCxnSpPr>
        <p:spPr bwMode="auto">
          <a:xfrm flipH="1">
            <a:off x="8188420" y="3895960"/>
            <a:ext cx="8248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直線接點 117"/>
          <p:cNvCxnSpPr/>
          <p:nvPr/>
        </p:nvCxnSpPr>
        <p:spPr bwMode="auto">
          <a:xfrm>
            <a:off x="8174417" y="4185960"/>
            <a:ext cx="12692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線接點 118"/>
          <p:cNvCxnSpPr/>
          <p:nvPr/>
        </p:nvCxnSpPr>
        <p:spPr bwMode="auto">
          <a:xfrm>
            <a:off x="8174417" y="4482425"/>
            <a:ext cx="10431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直線接點 119"/>
          <p:cNvCxnSpPr/>
          <p:nvPr/>
        </p:nvCxnSpPr>
        <p:spPr bwMode="auto">
          <a:xfrm>
            <a:off x="8174417" y="4784070"/>
            <a:ext cx="10938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6375" y="533400"/>
            <a:ext cx="8699500" cy="854075"/>
          </a:xfrm>
        </p:spPr>
        <p:txBody>
          <a:bodyPr/>
          <a:lstStyle/>
          <a:p>
            <a:r>
              <a:rPr lang="en-US" altLang="zh-TW" dirty="0" smtClean="0"/>
              <a:t>Dual-addressing DRAM Architecture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4707732" y="2699740"/>
            <a:ext cx="2371725" cy="2371725"/>
          </a:xfrm>
          <a:prstGeom prst="rect">
            <a:avLst/>
          </a:prstGeom>
          <a:solidFill>
            <a:srgbClr val="00B0F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5" name="直線接點 4"/>
          <p:cNvCxnSpPr/>
          <p:nvPr/>
        </p:nvCxnSpPr>
        <p:spPr bwMode="auto">
          <a:xfrm>
            <a:off x="4379120" y="2996205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直線接點 5"/>
          <p:cNvCxnSpPr/>
          <p:nvPr/>
        </p:nvCxnSpPr>
        <p:spPr bwMode="auto">
          <a:xfrm>
            <a:off x="4379120" y="3292670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線接點 6"/>
          <p:cNvCxnSpPr/>
          <p:nvPr/>
        </p:nvCxnSpPr>
        <p:spPr bwMode="auto">
          <a:xfrm>
            <a:off x="4379120" y="3589135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接點 7"/>
          <p:cNvCxnSpPr>
            <a:stCxn id="19" idx="3"/>
          </p:cNvCxnSpPr>
          <p:nvPr/>
        </p:nvCxnSpPr>
        <p:spPr bwMode="auto">
          <a:xfrm flipV="1">
            <a:off x="4379120" y="3885601"/>
            <a:ext cx="2700337" cy="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接點 8"/>
          <p:cNvCxnSpPr/>
          <p:nvPr/>
        </p:nvCxnSpPr>
        <p:spPr bwMode="auto">
          <a:xfrm>
            <a:off x="4379120" y="4182065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接點 9"/>
          <p:cNvCxnSpPr/>
          <p:nvPr/>
        </p:nvCxnSpPr>
        <p:spPr bwMode="auto">
          <a:xfrm>
            <a:off x="4379120" y="4478530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接點 10"/>
          <p:cNvCxnSpPr/>
          <p:nvPr/>
        </p:nvCxnSpPr>
        <p:spPr bwMode="auto">
          <a:xfrm>
            <a:off x="4379120" y="4774995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接點 11"/>
          <p:cNvCxnSpPr/>
          <p:nvPr/>
        </p:nvCxnSpPr>
        <p:spPr bwMode="auto">
          <a:xfrm flipV="1">
            <a:off x="5004198" y="2699741"/>
            <a:ext cx="0" cy="342899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接點 12"/>
          <p:cNvCxnSpPr/>
          <p:nvPr/>
        </p:nvCxnSpPr>
        <p:spPr bwMode="auto">
          <a:xfrm flipV="1">
            <a:off x="5300663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接點 13"/>
          <p:cNvCxnSpPr/>
          <p:nvPr/>
        </p:nvCxnSpPr>
        <p:spPr bwMode="auto">
          <a:xfrm flipV="1">
            <a:off x="5597128" y="2699741"/>
            <a:ext cx="0" cy="342899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接點 14"/>
          <p:cNvCxnSpPr>
            <a:stCxn id="20" idx="0"/>
          </p:cNvCxnSpPr>
          <p:nvPr/>
        </p:nvCxnSpPr>
        <p:spPr bwMode="auto">
          <a:xfrm flipV="1">
            <a:off x="5893594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接點 15"/>
          <p:cNvCxnSpPr/>
          <p:nvPr/>
        </p:nvCxnSpPr>
        <p:spPr bwMode="auto">
          <a:xfrm flipV="1">
            <a:off x="6190058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接點 16"/>
          <p:cNvCxnSpPr/>
          <p:nvPr/>
        </p:nvCxnSpPr>
        <p:spPr bwMode="auto">
          <a:xfrm flipV="1">
            <a:off x="6486523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接點 17"/>
          <p:cNvCxnSpPr/>
          <p:nvPr/>
        </p:nvCxnSpPr>
        <p:spPr bwMode="auto">
          <a:xfrm flipV="1">
            <a:off x="6782988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矩形 18"/>
          <p:cNvSpPr/>
          <p:nvPr/>
        </p:nvSpPr>
        <p:spPr bwMode="auto">
          <a:xfrm>
            <a:off x="3789485" y="2699741"/>
            <a:ext cx="589635" cy="2371724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Row-address</a:t>
            </a:r>
            <a:b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</a:b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row decoder</a:t>
            </a:r>
            <a:endParaRPr lang="zh-TW" altLang="en-US" sz="1800" b="0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4707732" y="6119215"/>
            <a:ext cx="2371723" cy="55245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Row-address</a:t>
            </a:r>
            <a:b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</a:b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column decoder</a:t>
            </a:r>
            <a:endParaRPr lang="zh-TW" altLang="en-US" sz="1800" b="0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21" name="圓角矩形 20"/>
          <p:cNvSpPr/>
          <p:nvPr/>
        </p:nvSpPr>
        <p:spPr bwMode="auto">
          <a:xfrm>
            <a:off x="4707732" y="5271490"/>
            <a:ext cx="2371723" cy="70819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Row-address</a:t>
            </a:r>
            <a:b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</a:b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sense amplifier</a:t>
            </a:r>
            <a:endParaRPr lang="zh-TW" altLang="en-US" sz="1800" b="0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22" name="向右箭號 21"/>
          <p:cNvSpPr/>
          <p:nvPr/>
        </p:nvSpPr>
        <p:spPr bwMode="auto">
          <a:xfrm>
            <a:off x="3375319" y="6257925"/>
            <a:ext cx="1284786" cy="275030"/>
          </a:xfrm>
          <a:prstGeom prst="rightArrow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向上箭號 22"/>
          <p:cNvSpPr/>
          <p:nvPr/>
        </p:nvSpPr>
        <p:spPr bwMode="auto">
          <a:xfrm>
            <a:off x="3957639" y="5133975"/>
            <a:ext cx="323850" cy="1298370"/>
          </a:xfrm>
          <a:prstGeom prst="upArrow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404815" y="5912997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Row address</a:t>
            </a:r>
            <a:endParaRPr lang="zh-TW" altLang="en-US" sz="1800" dirty="0"/>
          </a:p>
        </p:txBody>
      </p:sp>
      <p:sp>
        <p:nvSpPr>
          <p:cNvPr id="25" name="向右箭號 24"/>
          <p:cNvSpPr/>
          <p:nvPr/>
        </p:nvSpPr>
        <p:spPr bwMode="auto">
          <a:xfrm>
            <a:off x="7153575" y="5433415"/>
            <a:ext cx="1135558" cy="342900"/>
          </a:xfrm>
          <a:prstGeom prst="rightArrow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8047512" y="579501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Data</a:t>
            </a:r>
            <a:endParaRPr lang="zh-TW" altLang="en-US" sz="1800" dirty="0"/>
          </a:p>
        </p:txBody>
      </p:sp>
      <p:sp>
        <p:nvSpPr>
          <p:cNvPr id="89" name="圓角矩形 88"/>
          <p:cNvSpPr/>
          <p:nvPr/>
        </p:nvSpPr>
        <p:spPr bwMode="auto">
          <a:xfrm>
            <a:off x="7408984" y="2699740"/>
            <a:ext cx="765433" cy="2371725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Column-address</a:t>
            </a:r>
            <a:b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</a:b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sense amplifier</a:t>
            </a:r>
            <a:endParaRPr lang="zh-TW" altLang="en-US" sz="1800" b="0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92" name="矩形 91"/>
          <p:cNvSpPr/>
          <p:nvPr/>
        </p:nvSpPr>
        <p:spPr bwMode="auto">
          <a:xfrm>
            <a:off x="8289131" y="2699739"/>
            <a:ext cx="616743" cy="2371724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Column-address</a:t>
            </a:r>
            <a:b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</a:b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column decoder</a:t>
            </a:r>
            <a:endParaRPr lang="zh-TW" altLang="en-US" sz="1800" b="0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93" name="矩形 92"/>
          <p:cNvSpPr/>
          <p:nvPr/>
        </p:nvSpPr>
        <p:spPr bwMode="auto">
          <a:xfrm>
            <a:off x="7711697" y="5133975"/>
            <a:ext cx="168295" cy="539477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95" name="直線接點 94"/>
          <p:cNvCxnSpPr/>
          <p:nvPr/>
        </p:nvCxnSpPr>
        <p:spPr bwMode="auto">
          <a:xfrm flipV="1">
            <a:off x="5004198" y="2322333"/>
            <a:ext cx="0" cy="3774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直線接點 95"/>
          <p:cNvCxnSpPr/>
          <p:nvPr/>
        </p:nvCxnSpPr>
        <p:spPr bwMode="auto">
          <a:xfrm flipV="1">
            <a:off x="5300663" y="2322331"/>
            <a:ext cx="0" cy="3774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直線接點 96"/>
          <p:cNvCxnSpPr/>
          <p:nvPr/>
        </p:nvCxnSpPr>
        <p:spPr bwMode="auto">
          <a:xfrm flipV="1">
            <a:off x="5595033" y="2322331"/>
            <a:ext cx="0" cy="3774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直線接點 97"/>
          <p:cNvCxnSpPr/>
          <p:nvPr/>
        </p:nvCxnSpPr>
        <p:spPr bwMode="auto">
          <a:xfrm flipV="1">
            <a:off x="5893593" y="2322333"/>
            <a:ext cx="0" cy="3774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接點 98"/>
          <p:cNvCxnSpPr/>
          <p:nvPr/>
        </p:nvCxnSpPr>
        <p:spPr bwMode="auto">
          <a:xfrm flipV="1">
            <a:off x="6190058" y="2322331"/>
            <a:ext cx="0" cy="3774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接點 99"/>
          <p:cNvCxnSpPr/>
          <p:nvPr/>
        </p:nvCxnSpPr>
        <p:spPr bwMode="auto">
          <a:xfrm flipV="1">
            <a:off x="6484428" y="2322331"/>
            <a:ext cx="0" cy="3774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向右箭號 120"/>
          <p:cNvSpPr/>
          <p:nvPr/>
        </p:nvSpPr>
        <p:spPr bwMode="auto">
          <a:xfrm>
            <a:off x="7153574" y="1903133"/>
            <a:ext cx="1752301" cy="275030"/>
          </a:xfrm>
          <a:prstGeom prst="rightArrow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2" name="向上箭號 121"/>
          <p:cNvSpPr/>
          <p:nvPr/>
        </p:nvSpPr>
        <p:spPr bwMode="auto">
          <a:xfrm>
            <a:off x="8430723" y="1973159"/>
            <a:ext cx="323850" cy="649185"/>
          </a:xfrm>
          <a:prstGeom prst="upArrow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5" name="矩形 84"/>
          <p:cNvSpPr/>
          <p:nvPr/>
        </p:nvSpPr>
        <p:spPr bwMode="auto">
          <a:xfrm>
            <a:off x="4707732" y="1688124"/>
            <a:ext cx="2371722" cy="63421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Column-address</a:t>
            </a:r>
            <a:b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</a:br>
            <a:r>
              <a:rPr lang="en-US" altLang="zh-TW" sz="1800" b="0" dirty="0">
                <a:solidFill>
                  <a:schemeClr val="bg1"/>
                </a:solidFill>
                <a:ea typeface="新細明體" pitchFamily="18" charset="-120"/>
              </a:rPr>
              <a:t>row decoder</a:t>
            </a:r>
            <a:endParaRPr lang="zh-TW" altLang="en-US" sz="1800" b="0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28" name="投影片編號版面配置區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11</a:t>
            </a:fld>
            <a:endParaRPr lang="en-US" altLang="zh-TW" dirty="0" smtClean="0"/>
          </a:p>
        </p:txBody>
      </p:sp>
      <p:sp>
        <p:nvSpPr>
          <p:cNvPr id="123" name="文字方塊 122"/>
          <p:cNvSpPr txBox="1"/>
          <p:nvPr/>
        </p:nvSpPr>
        <p:spPr>
          <a:xfrm>
            <a:off x="7125262" y="1596685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Column address</a:t>
            </a:r>
            <a:endParaRPr lang="zh-TW" altLang="en-US" sz="1800" dirty="0"/>
          </a:p>
        </p:txBody>
      </p:sp>
      <p:sp>
        <p:nvSpPr>
          <p:cNvPr id="57" name="矩形 56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Are column address and row address the same?</a:t>
            </a:r>
          </a:p>
        </p:txBody>
      </p:sp>
      <p:sp>
        <p:nvSpPr>
          <p:cNvPr id="58" name="文字方塊 57"/>
          <p:cNvSpPr txBox="1"/>
          <p:nvPr/>
        </p:nvSpPr>
        <p:spPr>
          <a:xfrm>
            <a:off x="2917776" y="593454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Address</a:t>
            </a:r>
            <a:endParaRPr lang="zh-TW" alt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41826759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12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4" grpId="2"/>
      <p:bldP spid="89" grpId="0" animBg="1"/>
      <p:bldP spid="92" grpId="0" animBg="1"/>
      <p:bldP spid="93" grpId="0" animBg="1"/>
      <p:bldP spid="121" grpId="0" animBg="1"/>
      <p:bldP spid="122" grpId="0" animBg="1"/>
      <p:bldP spid="85" grpId="0" animBg="1"/>
      <p:bldP spid="123" grpId="0"/>
      <p:bldP spid="123" grpId="1"/>
      <p:bldP spid="123" grpId="2"/>
      <p:bldP spid="57" grpId="0" animBg="1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8150" y="533400"/>
            <a:ext cx="8235950" cy="854075"/>
          </a:xfrm>
        </p:spPr>
        <p:txBody>
          <a:bodyPr/>
          <a:lstStyle/>
          <a:p>
            <a:r>
              <a:rPr lang="en-US" altLang="zh-TW" dirty="0" smtClean="0"/>
              <a:t>Row/Column Address Computations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Interchange higher and lower bits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562723" y="194676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CCFF"/>
                </a:solidFill>
              </a:rPr>
              <a:t>100</a:t>
            </a:r>
            <a:endParaRPr lang="zh-TW" altLang="en-US" sz="2000" dirty="0">
              <a:solidFill>
                <a:srgbClr val="FFCCFF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261048" y="195929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92D050"/>
                </a:solidFill>
              </a:rPr>
              <a:t>10</a:t>
            </a:r>
            <a:endParaRPr lang="zh-TW" altLang="en-US" sz="2000" dirty="0">
              <a:solidFill>
                <a:srgbClr val="92D05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7630449"/>
              </p:ext>
            </p:extLst>
          </p:nvPr>
        </p:nvGraphicFramePr>
        <p:xfrm>
          <a:off x="542928" y="2771670"/>
          <a:ext cx="8077194" cy="2931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12</a:t>
            </a:fld>
            <a:endParaRPr lang="en-US" altLang="zh-TW" dirty="0" smtClean="0"/>
          </a:p>
        </p:txBody>
      </p:sp>
      <p:sp>
        <p:nvSpPr>
          <p:cNvPr id="11" name="矩形 10"/>
          <p:cNvSpPr/>
          <p:nvPr/>
        </p:nvSpPr>
        <p:spPr bwMode="auto">
          <a:xfrm>
            <a:off x="5013081" y="3812338"/>
            <a:ext cx="914400" cy="571499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Synonym data in row address and column address</a:t>
            </a:r>
          </a:p>
        </p:txBody>
      </p:sp>
    </p:spTree>
    <p:extLst>
      <p:ext uri="{BB962C8B-B14F-4D97-AF65-F5344CB8AC3E}">
        <p14:creationId xmlns="" xmlns:p14="http://schemas.microsoft.com/office/powerpoint/2010/main" val="6684193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01059 -0.0412 C 0.01267 -0.05046 0.01614 -0.05532 0.01961 -0.05532 C 0.02343 -0.05532 0.02673 -0.05046 0.02882 -0.0412 L 0.03958 -1.48148E-6 " pathEditMode="relative" rAng="0" ptsTypes="FffFF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" y="-277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185 L -0.01198 0.0419 C -0.01406 0.05092 -0.01753 0.05578 -0.02101 0.05578 C -0.02483 0.05578 -0.02812 0.05092 -0.03021 0.0419 L -0.0408 0.00185 " pathEditMode="relative" rAng="0" ptsTypes="FffFF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1750" y="533400"/>
            <a:ext cx="9175750" cy="854075"/>
          </a:xfrm>
        </p:spPr>
        <p:txBody>
          <a:bodyPr/>
          <a:lstStyle/>
          <a:p>
            <a:r>
              <a:rPr lang="en-US" altLang="zh-TW" dirty="0" smtClean="0"/>
              <a:t>Hierarchy with Dual-addressing Memory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New load/store instructions</a:t>
            </a:r>
          </a:p>
          <a:p>
            <a:pPr lvl="1"/>
            <a:r>
              <a:rPr lang="en-US" altLang="zh-TW" dirty="0"/>
              <a:t>Load </a:t>
            </a:r>
            <a:r>
              <a:rPr lang="en-US" altLang="zh-TW" dirty="0" smtClean="0"/>
              <a:t>row</a:t>
            </a:r>
            <a:endParaRPr lang="en-US" altLang="zh-TW" dirty="0"/>
          </a:p>
          <a:p>
            <a:pPr lvl="1"/>
            <a:r>
              <a:rPr lang="en-US" altLang="zh-TW" dirty="0" smtClean="0"/>
              <a:t>Load </a:t>
            </a:r>
            <a:r>
              <a:rPr lang="en-US" altLang="zh-TW" dirty="0" smtClean="0"/>
              <a:t>column</a:t>
            </a:r>
            <a:endParaRPr lang="en-US" altLang="zh-TW" dirty="0"/>
          </a:p>
          <a:p>
            <a:pPr lvl="1"/>
            <a:r>
              <a:rPr lang="en-US" altLang="zh-TW" dirty="0" smtClean="0"/>
              <a:t>Store row</a:t>
            </a:r>
          </a:p>
          <a:p>
            <a:pPr lvl="1"/>
            <a:r>
              <a:rPr lang="en-US" altLang="zh-TW" dirty="0" smtClean="0"/>
              <a:t>Store </a:t>
            </a:r>
            <a:r>
              <a:rPr lang="en-US" altLang="zh-TW" dirty="0" smtClean="0"/>
              <a:t>column</a:t>
            </a:r>
          </a:p>
          <a:p>
            <a:r>
              <a:rPr lang="en-US" altLang="zh-TW" dirty="0"/>
              <a:t>New cache </a:t>
            </a:r>
            <a:r>
              <a:rPr lang="en-US" altLang="zh-TW" dirty="0" smtClean="0"/>
              <a:t>system</a:t>
            </a:r>
            <a:endParaRPr lang="en-US" altLang="zh-TW" dirty="0"/>
          </a:p>
        </p:txBody>
      </p:sp>
      <p:sp>
        <p:nvSpPr>
          <p:cNvPr id="22" name="橢圓 21"/>
          <p:cNvSpPr/>
          <p:nvPr/>
        </p:nvSpPr>
        <p:spPr bwMode="auto">
          <a:xfrm>
            <a:off x="4948590" y="2643559"/>
            <a:ext cx="1143000" cy="6572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CPU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13</a:t>
            </a:fld>
            <a:endParaRPr lang="en-US" altLang="zh-TW" dirty="0" smtClean="0"/>
          </a:p>
        </p:txBody>
      </p:sp>
      <p:grpSp>
        <p:nvGrpSpPr>
          <p:cNvPr id="5" name="群組 4"/>
          <p:cNvGrpSpPr/>
          <p:nvPr/>
        </p:nvGrpSpPr>
        <p:grpSpPr>
          <a:xfrm>
            <a:off x="3676183" y="4372557"/>
            <a:ext cx="3687511" cy="1878651"/>
            <a:chOff x="1720974" y="4767662"/>
            <a:chExt cx="3687511" cy="1878651"/>
          </a:xfrm>
        </p:grpSpPr>
        <p:sp>
          <p:nvSpPr>
            <p:cNvPr id="21" name="矩形 20"/>
            <p:cNvSpPr/>
            <p:nvPr/>
          </p:nvSpPr>
          <p:spPr bwMode="auto">
            <a:xfrm>
              <a:off x="2859702" y="4767662"/>
              <a:ext cx="1410057" cy="410198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L1 cache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5" name="矩形 24"/>
            <p:cNvSpPr/>
            <p:nvPr/>
          </p:nvSpPr>
          <p:spPr bwMode="auto">
            <a:xfrm>
              <a:off x="2257223" y="5308718"/>
              <a:ext cx="2615013" cy="495656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L2</a:t>
              </a:r>
              <a:r>
                <a:rPr kumimoji="0" lang="en-US" altLang="zh-TW" sz="180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 cache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1720974" y="5945558"/>
              <a:ext cx="3687511" cy="700755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Dynamic Random</a:t>
              </a:r>
              <a:r>
                <a:rPr kumimoji="0" lang="en-US" altLang="zh-TW" sz="180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 Access Memory (DRAM)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34" name="上-下雙向箭號 33"/>
          <p:cNvSpPr/>
          <p:nvPr/>
        </p:nvSpPr>
        <p:spPr bwMode="auto">
          <a:xfrm>
            <a:off x="4255786" y="3224585"/>
            <a:ext cx="276225" cy="1032207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9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5" name="上-下雙向箭號 34"/>
          <p:cNvSpPr/>
          <p:nvPr/>
        </p:nvSpPr>
        <p:spPr bwMode="auto">
          <a:xfrm>
            <a:off x="6577643" y="3220792"/>
            <a:ext cx="276225" cy="1066462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5672810" y="4372022"/>
            <a:ext cx="3033585" cy="1366438"/>
            <a:chOff x="6015698" y="4767662"/>
            <a:chExt cx="3033585" cy="1366438"/>
          </a:xfrm>
        </p:grpSpPr>
        <p:sp>
          <p:nvSpPr>
            <p:cNvPr id="23" name="矩形 22"/>
            <p:cNvSpPr/>
            <p:nvPr/>
          </p:nvSpPr>
          <p:spPr bwMode="auto">
            <a:xfrm>
              <a:off x="6996538" y="4767662"/>
              <a:ext cx="1084614" cy="318688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L1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6571790" y="5217208"/>
              <a:ext cx="1941241" cy="339338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L2 cache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6015698" y="5707523"/>
              <a:ext cx="3033585" cy="426577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Dual-addressing DRAM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30" name="上-下雙向箭號 29"/>
          <p:cNvSpPr/>
          <p:nvPr/>
        </p:nvSpPr>
        <p:spPr bwMode="auto">
          <a:xfrm>
            <a:off x="5381827" y="3381022"/>
            <a:ext cx="276225" cy="875769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67660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Row and Column Cache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Cache is one-dimensional</a:t>
            </a:r>
            <a:endParaRPr lang="zh-TW" altLang="en-US" dirty="0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14</a:t>
            </a:fld>
            <a:endParaRPr lang="en-US" altLang="zh-TW" dirty="0" smtClean="0"/>
          </a:p>
        </p:txBody>
      </p:sp>
      <p:sp>
        <p:nvSpPr>
          <p:cNvPr id="14" name="矩形 13"/>
          <p:cNvSpPr/>
          <p:nvPr/>
        </p:nvSpPr>
        <p:spPr bwMode="auto">
          <a:xfrm>
            <a:off x="5046786" y="4299436"/>
            <a:ext cx="3490546" cy="57149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046786" y="4931020"/>
            <a:ext cx="3490546" cy="57149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822831" y="3666393"/>
            <a:ext cx="914400" cy="247063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8578387"/>
              </p:ext>
            </p:extLst>
          </p:nvPr>
        </p:nvGraphicFramePr>
        <p:xfrm>
          <a:off x="542928" y="3244850"/>
          <a:ext cx="8077194" cy="2931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1" name="矩形 20"/>
          <p:cNvSpPr/>
          <p:nvPr/>
        </p:nvSpPr>
        <p:spPr bwMode="auto">
          <a:xfrm>
            <a:off x="2690122" y="2512559"/>
            <a:ext cx="776977" cy="41019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Valid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1280065" y="2512559"/>
            <a:ext cx="1410057" cy="41019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Tag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3467098" y="2512559"/>
            <a:ext cx="4076701" cy="41019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Data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Data duplication into different caches</a:t>
            </a:r>
          </a:p>
        </p:txBody>
      </p:sp>
    </p:spTree>
    <p:extLst>
      <p:ext uri="{BB962C8B-B14F-4D97-AF65-F5344CB8AC3E}">
        <p14:creationId xmlns="" xmlns:p14="http://schemas.microsoft.com/office/powerpoint/2010/main" val="12442645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1750" y="533400"/>
            <a:ext cx="9175750" cy="854075"/>
          </a:xfrm>
        </p:spPr>
        <p:txBody>
          <a:bodyPr/>
          <a:lstStyle/>
          <a:p>
            <a:r>
              <a:rPr lang="en-US" altLang="zh-TW" dirty="0" smtClean="0"/>
              <a:t>Hierarchy with Dual-addressing Memory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Row cache &amp; column cache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15</a:t>
            </a:fld>
            <a:endParaRPr lang="en-US" altLang="zh-TW" dirty="0" smtClean="0"/>
          </a:p>
        </p:txBody>
      </p:sp>
      <p:sp>
        <p:nvSpPr>
          <p:cNvPr id="19" name="橢圓 18"/>
          <p:cNvSpPr/>
          <p:nvPr/>
        </p:nvSpPr>
        <p:spPr bwMode="auto">
          <a:xfrm>
            <a:off x="4948590" y="2643559"/>
            <a:ext cx="1143000" cy="6572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CPU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20" name="群組 19"/>
          <p:cNvGrpSpPr/>
          <p:nvPr/>
        </p:nvGrpSpPr>
        <p:grpSpPr>
          <a:xfrm>
            <a:off x="1385290" y="4372557"/>
            <a:ext cx="3687511" cy="1878651"/>
            <a:chOff x="1720974" y="4767662"/>
            <a:chExt cx="3687511" cy="1878651"/>
          </a:xfrm>
        </p:grpSpPr>
        <p:sp>
          <p:nvSpPr>
            <p:cNvPr id="31" name="矩形 30"/>
            <p:cNvSpPr/>
            <p:nvPr/>
          </p:nvSpPr>
          <p:spPr bwMode="auto">
            <a:xfrm>
              <a:off x="2859702" y="4767662"/>
              <a:ext cx="1410057" cy="410198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L1 cache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2257223" y="5308718"/>
              <a:ext cx="2615013" cy="495656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L2</a:t>
              </a:r>
              <a:r>
                <a:rPr kumimoji="0" lang="en-US" altLang="zh-TW" sz="180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 cache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1720974" y="5945558"/>
              <a:ext cx="3687511" cy="700755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Dynamic Random</a:t>
              </a:r>
              <a:r>
                <a:rPr kumimoji="0" lang="en-US" altLang="zh-TW" sz="180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 Access Memory (DRAM)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36" name="上-下雙向箭號 35"/>
          <p:cNvSpPr/>
          <p:nvPr/>
        </p:nvSpPr>
        <p:spPr bwMode="auto">
          <a:xfrm>
            <a:off x="4255786" y="3224585"/>
            <a:ext cx="276225" cy="1032207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9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上-下雙向箭號 36"/>
          <p:cNvSpPr/>
          <p:nvPr/>
        </p:nvSpPr>
        <p:spPr bwMode="auto">
          <a:xfrm>
            <a:off x="6577643" y="3220792"/>
            <a:ext cx="276225" cy="1066462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5672810" y="4372022"/>
            <a:ext cx="3033585" cy="1366438"/>
            <a:chOff x="6015698" y="4767662"/>
            <a:chExt cx="3033585" cy="1366438"/>
          </a:xfrm>
        </p:grpSpPr>
        <p:sp>
          <p:nvSpPr>
            <p:cNvPr id="39" name="矩形 38"/>
            <p:cNvSpPr/>
            <p:nvPr/>
          </p:nvSpPr>
          <p:spPr bwMode="auto">
            <a:xfrm>
              <a:off x="6996538" y="4767662"/>
              <a:ext cx="542307" cy="318688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L1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0" name="矩形 39"/>
            <p:cNvSpPr/>
            <p:nvPr/>
          </p:nvSpPr>
          <p:spPr bwMode="auto">
            <a:xfrm>
              <a:off x="6571791" y="5217208"/>
              <a:ext cx="980542" cy="339338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L2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1" name="矩形 40"/>
            <p:cNvSpPr/>
            <p:nvPr/>
          </p:nvSpPr>
          <p:spPr bwMode="auto">
            <a:xfrm>
              <a:off x="6015698" y="5707523"/>
              <a:ext cx="3033585" cy="426577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Dual-addressing DRAM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2" name="矩形 41"/>
            <p:cNvSpPr/>
            <p:nvPr/>
          </p:nvSpPr>
          <p:spPr bwMode="auto">
            <a:xfrm>
              <a:off x="7538845" y="4767662"/>
              <a:ext cx="542307" cy="318688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L1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3" name="矩形 42"/>
            <p:cNvSpPr/>
            <p:nvPr/>
          </p:nvSpPr>
          <p:spPr bwMode="auto">
            <a:xfrm>
              <a:off x="7532490" y="5217208"/>
              <a:ext cx="980542" cy="339338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新細明體" pitchFamily="18" charset="-120"/>
                </a:rPr>
                <a:t>L2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3367009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r>
              <a:rPr lang="zh-TW" altLang="en-US" dirty="0"/>
              <a:t> － </a:t>
            </a:r>
            <a:r>
              <a:rPr lang="en-US" altLang="zh-TW" dirty="0"/>
              <a:t>DRAM</a:t>
            </a:r>
          </a:p>
          <a:p>
            <a:r>
              <a:rPr lang="en-US" altLang="zh-TW" dirty="0"/>
              <a:t>Previous work</a:t>
            </a:r>
          </a:p>
          <a:p>
            <a:pPr lvl="1"/>
            <a:r>
              <a:rPr lang="en-US" altLang="zh-TW" sz="1800" dirty="0"/>
              <a:t>Non-linear data placement [7][8]</a:t>
            </a:r>
          </a:p>
          <a:p>
            <a:pPr lvl="1"/>
            <a:r>
              <a:rPr lang="en-US" altLang="zh-TW" sz="1800" dirty="0"/>
              <a:t>Stride pre-fetching [12]</a:t>
            </a:r>
          </a:p>
          <a:p>
            <a:r>
              <a:rPr lang="en-US" altLang="zh-TW" dirty="0"/>
              <a:t>Dual-addressing (DA) memory organization</a:t>
            </a:r>
          </a:p>
          <a:p>
            <a:pPr lvl="1"/>
            <a:r>
              <a:rPr lang="en-US" altLang="zh-TW" sz="1800" dirty="0"/>
              <a:t>DA DRAM architecture</a:t>
            </a:r>
          </a:p>
          <a:p>
            <a:pPr lvl="1"/>
            <a:r>
              <a:rPr lang="en-US" altLang="zh-TW" sz="1800" dirty="0"/>
              <a:t>Full system hierarchy with DA</a:t>
            </a:r>
          </a:p>
          <a:p>
            <a:r>
              <a:rPr lang="en-US" altLang="zh-TW" dirty="0"/>
              <a:t>Cache coherence</a:t>
            </a:r>
            <a:r>
              <a:rPr lang="zh-TW" altLang="en-US" dirty="0"/>
              <a:t> －</a:t>
            </a:r>
            <a:r>
              <a:rPr lang="en-US" altLang="zh-TW" dirty="0"/>
              <a:t> WURF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DA memory </a:t>
            </a:r>
            <a:r>
              <a:rPr lang="en-US" altLang="zh-TW" dirty="0" smtClean="0"/>
              <a:t>optimizations</a:t>
            </a:r>
            <a:endParaRPr lang="en-US" altLang="zh-TW" dirty="0"/>
          </a:p>
          <a:p>
            <a:pPr lvl="1"/>
            <a:r>
              <a:rPr lang="en-US" altLang="zh-TW" sz="1800" dirty="0"/>
              <a:t>Data </a:t>
            </a:r>
            <a:r>
              <a:rPr lang="en-US" altLang="zh-TW" sz="1800" dirty="0" smtClean="0"/>
              <a:t>granularity and indexing</a:t>
            </a:r>
            <a:endParaRPr lang="en-US" altLang="zh-TW" sz="1800" dirty="0"/>
          </a:p>
          <a:p>
            <a:pPr lvl="1"/>
            <a:r>
              <a:rPr lang="en-US" altLang="zh-TW" sz="1800" dirty="0"/>
              <a:t>Virtual DA memory</a:t>
            </a:r>
          </a:p>
          <a:p>
            <a:r>
              <a:rPr lang="en-US" altLang="zh-TW" dirty="0"/>
              <a:t>Conclusions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193431" y="1239716"/>
            <a:ext cx="7877907" cy="292271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536331" y="4619625"/>
            <a:ext cx="6901961" cy="223837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16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42501654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652" y="533400"/>
            <a:ext cx="8836946" cy="854075"/>
          </a:xfrm>
        </p:spPr>
        <p:txBody>
          <a:bodyPr/>
          <a:lstStyle/>
          <a:p>
            <a:r>
              <a:rPr lang="en-US" altLang="zh-TW" dirty="0" smtClean="0"/>
              <a:t>Proposed Memory System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17</a:t>
            </a:fld>
            <a:endParaRPr lang="en-US" altLang="zh-TW" dirty="0" smtClean="0"/>
          </a:p>
        </p:txBody>
      </p:sp>
      <p:sp>
        <p:nvSpPr>
          <p:cNvPr id="5" name="矩形 4"/>
          <p:cNvSpPr/>
          <p:nvPr/>
        </p:nvSpPr>
        <p:spPr bwMode="auto">
          <a:xfrm>
            <a:off x="722918" y="2886075"/>
            <a:ext cx="523875" cy="17907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Processor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1427768" y="2743038"/>
            <a:ext cx="1485900" cy="1041616"/>
            <a:chOff x="2676525" y="2895438"/>
            <a:chExt cx="1485900" cy="1041616"/>
          </a:xfrm>
        </p:grpSpPr>
        <p:sp>
          <p:nvSpPr>
            <p:cNvPr id="7" name="向右箭號 6"/>
            <p:cNvSpPr/>
            <p:nvPr/>
          </p:nvSpPr>
          <p:spPr bwMode="auto">
            <a:xfrm>
              <a:off x="3419475" y="2895438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" name="向右箭號 7"/>
            <p:cNvSpPr/>
            <p:nvPr/>
          </p:nvSpPr>
          <p:spPr bwMode="auto">
            <a:xfrm>
              <a:off x="3419475" y="3556054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" name="向右箭號 9"/>
            <p:cNvSpPr/>
            <p:nvPr/>
          </p:nvSpPr>
          <p:spPr bwMode="auto">
            <a:xfrm>
              <a:off x="2676525" y="3226597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3419475" y="2990851"/>
              <a:ext cx="171450" cy="847724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3562350" y="3055154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3564747" y="3028979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3529032" y="3688516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3440908" y="3733771"/>
              <a:ext cx="304835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3312361" y="3388510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3312377" y="3362335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8" name="左-右雙向箭號 17"/>
          <p:cNvSpPr/>
          <p:nvPr/>
        </p:nvSpPr>
        <p:spPr bwMode="auto">
          <a:xfrm>
            <a:off x="1427768" y="4262320"/>
            <a:ext cx="1494276" cy="369123"/>
          </a:xfrm>
          <a:prstGeom prst="leftRight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圓角矩形 18"/>
          <p:cNvSpPr/>
          <p:nvPr/>
        </p:nvSpPr>
        <p:spPr bwMode="auto">
          <a:xfrm>
            <a:off x="3094643" y="2647950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Row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L1C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圓角矩形 19"/>
          <p:cNvSpPr/>
          <p:nvPr/>
        </p:nvSpPr>
        <p:spPr bwMode="auto">
          <a:xfrm>
            <a:off x="3094643" y="3308242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Column L1C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圓角矩形 20"/>
          <p:cNvSpPr/>
          <p:nvPr/>
        </p:nvSpPr>
        <p:spPr bwMode="auto">
          <a:xfrm>
            <a:off x="4704368" y="2647949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Row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圓角矩形 21"/>
          <p:cNvSpPr/>
          <p:nvPr/>
        </p:nvSpPr>
        <p:spPr bwMode="auto">
          <a:xfrm>
            <a:off x="4706749" y="3308241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Column LLC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橢圓 22"/>
          <p:cNvSpPr/>
          <p:nvPr/>
        </p:nvSpPr>
        <p:spPr bwMode="auto">
          <a:xfrm>
            <a:off x="4258819" y="3553345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橢圓 23"/>
          <p:cNvSpPr/>
          <p:nvPr/>
        </p:nvSpPr>
        <p:spPr bwMode="auto">
          <a:xfrm>
            <a:off x="4411219" y="3553346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橢圓 24"/>
          <p:cNvSpPr/>
          <p:nvPr/>
        </p:nvSpPr>
        <p:spPr bwMode="auto">
          <a:xfrm>
            <a:off x="4570851" y="3553347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橢圓 25"/>
          <p:cNvSpPr/>
          <p:nvPr/>
        </p:nvSpPr>
        <p:spPr bwMode="auto">
          <a:xfrm>
            <a:off x="4258835" y="2893145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7" name="橢圓 26"/>
          <p:cNvSpPr/>
          <p:nvPr/>
        </p:nvSpPr>
        <p:spPr bwMode="auto">
          <a:xfrm>
            <a:off x="4411235" y="2893146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8" name="橢圓 27"/>
          <p:cNvSpPr/>
          <p:nvPr/>
        </p:nvSpPr>
        <p:spPr bwMode="auto">
          <a:xfrm>
            <a:off x="4570867" y="2893147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3" name="圓角矩形 32"/>
          <p:cNvSpPr/>
          <p:nvPr/>
        </p:nvSpPr>
        <p:spPr bwMode="auto">
          <a:xfrm>
            <a:off x="3094643" y="4161131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L1C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4" name="圓角矩形 33"/>
          <p:cNvSpPr/>
          <p:nvPr/>
        </p:nvSpPr>
        <p:spPr bwMode="auto">
          <a:xfrm>
            <a:off x="4706749" y="4161130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5" name="橢圓 34"/>
          <p:cNvSpPr/>
          <p:nvPr/>
        </p:nvSpPr>
        <p:spPr bwMode="auto">
          <a:xfrm>
            <a:off x="4258819" y="4406234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6" name="橢圓 35"/>
          <p:cNvSpPr/>
          <p:nvPr/>
        </p:nvSpPr>
        <p:spPr bwMode="auto">
          <a:xfrm>
            <a:off x="4411219" y="4406235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橢圓 36"/>
          <p:cNvSpPr/>
          <p:nvPr/>
        </p:nvSpPr>
        <p:spPr bwMode="auto">
          <a:xfrm>
            <a:off x="4570851" y="4406236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73" name="群組 72"/>
          <p:cNvGrpSpPr/>
          <p:nvPr/>
        </p:nvGrpSpPr>
        <p:grpSpPr>
          <a:xfrm>
            <a:off x="5983611" y="2742190"/>
            <a:ext cx="1316775" cy="1041616"/>
            <a:chOff x="5601966" y="5210013"/>
            <a:chExt cx="1316775" cy="1041616"/>
          </a:xfrm>
        </p:grpSpPr>
        <p:sp>
          <p:nvSpPr>
            <p:cNvPr id="68" name="向右箭號 67"/>
            <p:cNvSpPr/>
            <p:nvPr/>
          </p:nvSpPr>
          <p:spPr bwMode="auto">
            <a:xfrm>
              <a:off x="6175791" y="5541157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8" name="向右箭號 57"/>
            <p:cNvSpPr/>
            <p:nvPr/>
          </p:nvSpPr>
          <p:spPr bwMode="auto">
            <a:xfrm>
              <a:off x="5601966" y="5210013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9" name="向右箭號 58"/>
            <p:cNvSpPr/>
            <p:nvPr/>
          </p:nvSpPr>
          <p:spPr bwMode="auto">
            <a:xfrm>
              <a:off x="5601966" y="5870629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1" name="矩形 60"/>
            <p:cNvSpPr/>
            <p:nvPr/>
          </p:nvSpPr>
          <p:spPr bwMode="auto">
            <a:xfrm>
              <a:off x="6175787" y="5305426"/>
              <a:ext cx="171450" cy="847724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2" name="矩形 61"/>
            <p:cNvSpPr/>
            <p:nvPr/>
          </p:nvSpPr>
          <p:spPr bwMode="auto">
            <a:xfrm>
              <a:off x="6061514" y="5367348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3" name="矩形 62"/>
            <p:cNvSpPr/>
            <p:nvPr/>
          </p:nvSpPr>
          <p:spPr bwMode="auto">
            <a:xfrm>
              <a:off x="6075816" y="5341173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6074679" y="6005472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6018645" y="6048346"/>
              <a:ext cx="304835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6235343" y="5700704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6213930" y="5672148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74" name="左-右雙向箭號 73"/>
          <p:cNvSpPr/>
          <p:nvPr/>
        </p:nvSpPr>
        <p:spPr bwMode="auto">
          <a:xfrm>
            <a:off x="5983611" y="4262318"/>
            <a:ext cx="1316775" cy="369123"/>
          </a:xfrm>
          <a:prstGeom prst="leftRight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5" name="圓角矩形 74"/>
          <p:cNvSpPr/>
          <p:nvPr/>
        </p:nvSpPr>
        <p:spPr bwMode="auto">
          <a:xfrm>
            <a:off x="7429500" y="2871356"/>
            <a:ext cx="1181100" cy="811155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ea typeface="新細明體" pitchFamily="18" charset="-120"/>
              </a:rPr>
              <a:t>DA DRAM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ea typeface="新細明體" pitchFamily="18" charset="-120"/>
            </a:endParaRPr>
          </a:p>
        </p:txBody>
      </p:sp>
      <p:sp>
        <p:nvSpPr>
          <p:cNvPr id="76" name="圓角矩形 75"/>
          <p:cNvSpPr/>
          <p:nvPr/>
        </p:nvSpPr>
        <p:spPr bwMode="auto">
          <a:xfrm>
            <a:off x="7429500" y="4042334"/>
            <a:ext cx="1181100" cy="811155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DRAM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7" name="矩形 76"/>
          <p:cNvSpPr/>
          <p:nvPr/>
        </p:nvSpPr>
        <p:spPr bwMode="auto">
          <a:xfrm>
            <a:off x="3000375" y="2524124"/>
            <a:ext cx="2914650" cy="1447801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rgbClr val="92D050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3076575" y="2061745"/>
            <a:ext cx="2735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92D050"/>
                </a:solidFill>
              </a:rPr>
              <a:t>Cache coherence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77942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Cache Coherence Issue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Conventional MESI protocol evicts useful data</a:t>
            </a:r>
            <a:endParaRPr lang="zh-TW" altLang="en-US" dirty="0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18</a:t>
            </a:fld>
            <a:endParaRPr lang="en-US" altLang="zh-TW" dirty="0" smtClean="0"/>
          </a:p>
        </p:txBody>
      </p:sp>
      <p:sp>
        <p:nvSpPr>
          <p:cNvPr id="14" name="矩形 13"/>
          <p:cNvSpPr/>
          <p:nvPr/>
        </p:nvSpPr>
        <p:spPr bwMode="auto">
          <a:xfrm>
            <a:off x="5046786" y="3727936"/>
            <a:ext cx="3490546" cy="57149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046786" y="4359520"/>
            <a:ext cx="3490546" cy="57149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822831" y="3094893"/>
            <a:ext cx="914400" cy="247063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83050836"/>
              </p:ext>
            </p:extLst>
          </p:nvPr>
        </p:nvGraphicFramePr>
        <p:xfrm>
          <a:off x="542928" y="2673350"/>
          <a:ext cx="8077194" cy="2931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5271249"/>
              </p:ext>
            </p:extLst>
          </p:nvPr>
        </p:nvGraphicFramePr>
        <p:xfrm>
          <a:off x="542928" y="2673350"/>
          <a:ext cx="8077194" cy="2931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001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011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110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111</a:t>
                      </a:r>
                      <a:endParaRPr lang="zh-TW" altLang="en-US" dirty="0">
                        <a:solidFill>
                          <a:srgbClr val="FFCCFF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6" name="矩形 25"/>
          <p:cNvSpPr/>
          <p:nvPr/>
        </p:nvSpPr>
        <p:spPr bwMode="auto">
          <a:xfrm>
            <a:off x="6822831" y="4013684"/>
            <a:ext cx="914400" cy="285750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8048626" y="3972645"/>
            <a:ext cx="1009650" cy="978867"/>
            <a:chOff x="8134351" y="3972645"/>
            <a:chExt cx="1009650" cy="978867"/>
          </a:xfrm>
        </p:grpSpPr>
        <p:sp>
          <p:nvSpPr>
            <p:cNvPr id="4" name="矩形 3"/>
            <p:cNvSpPr/>
            <p:nvPr/>
          </p:nvSpPr>
          <p:spPr bwMode="auto">
            <a:xfrm>
              <a:off x="8134351" y="3972645"/>
              <a:ext cx="1009650" cy="345836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 smtClean="0">
                  <a:solidFill>
                    <a:srgbClr val="FFCCFF"/>
                  </a:solidFill>
                  <a:ea typeface="新細明體" pitchFamily="18" charset="-120"/>
                </a:rPr>
                <a:t>Evicted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rgbClr val="FFCCFF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8134351" y="4605676"/>
              <a:ext cx="1009650" cy="345836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 smtClean="0">
                  <a:solidFill>
                    <a:srgbClr val="FFCCFF"/>
                  </a:solidFill>
                  <a:ea typeface="新細明體" pitchFamily="18" charset="-120"/>
                </a:rPr>
                <a:t>Evicted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rgbClr val="FFCCFF"/>
                </a:solidFill>
                <a:effectLst/>
                <a:ea typeface="新細明體" pitchFamily="18" charset="-120"/>
              </a:endParaRPr>
            </a:p>
          </p:txBody>
        </p:sp>
      </p:grpSp>
      <p:sp>
        <p:nvSpPr>
          <p:cNvPr id="18" name="矩形 17"/>
          <p:cNvSpPr/>
          <p:nvPr/>
        </p:nvSpPr>
        <p:spPr bwMode="auto">
          <a:xfrm>
            <a:off x="6613465" y="2991931"/>
            <a:ext cx="768410" cy="34583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rgbClr val="92D050"/>
                </a:solidFill>
                <a:ea typeface="新細明體" pitchFamily="18" charset="-120"/>
              </a:rPr>
              <a:t>Write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ea typeface="新細明體" pitchFamily="18" charset="-12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MESI is in-efficient in dual-addressing memory</a:t>
            </a:r>
          </a:p>
        </p:txBody>
      </p:sp>
    </p:spTree>
    <p:extLst>
      <p:ext uri="{BB962C8B-B14F-4D97-AF65-F5344CB8AC3E}">
        <p14:creationId xmlns="" xmlns:p14="http://schemas.microsoft.com/office/powerpoint/2010/main" val="41028211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6" grpId="0" animBg="1"/>
      <p:bldP spid="18" grpId="0" animBg="1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 Cache Protocol: WURF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Four major operations of WURF</a:t>
            </a:r>
          </a:p>
          <a:p>
            <a:pPr lvl="1"/>
            <a:r>
              <a:rPr lang="en-US" altLang="zh-TW" dirty="0" smtClean="0"/>
              <a:t>Write</a:t>
            </a:r>
          </a:p>
          <a:p>
            <a:pPr lvl="1"/>
            <a:r>
              <a:rPr lang="en-US" altLang="zh-TW" dirty="0" smtClean="0"/>
              <a:t>Update</a:t>
            </a:r>
          </a:p>
          <a:p>
            <a:pPr lvl="1"/>
            <a:r>
              <a:rPr lang="en-US" altLang="zh-TW" dirty="0" smtClean="0"/>
              <a:t>Read</a:t>
            </a:r>
          </a:p>
          <a:p>
            <a:pPr lvl="1"/>
            <a:r>
              <a:rPr lang="en-US" altLang="zh-TW" dirty="0" smtClean="0"/>
              <a:t>Forward</a:t>
            </a:r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19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8132336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r>
              <a:rPr lang="zh-TW" altLang="en-US" dirty="0" smtClean="0"/>
              <a:t> － </a:t>
            </a:r>
            <a:r>
              <a:rPr lang="en-US" altLang="zh-TW" dirty="0" smtClean="0"/>
              <a:t>DRAM</a:t>
            </a:r>
            <a:endParaRPr lang="en-US" altLang="zh-TW" dirty="0"/>
          </a:p>
          <a:p>
            <a:r>
              <a:rPr lang="en-US" altLang="zh-TW" dirty="0"/>
              <a:t>Previous work</a:t>
            </a:r>
          </a:p>
          <a:p>
            <a:pPr lvl="1"/>
            <a:r>
              <a:rPr lang="en-US" altLang="zh-TW" sz="1800" dirty="0"/>
              <a:t>Non-linear data placement [7][8]</a:t>
            </a:r>
          </a:p>
          <a:p>
            <a:pPr lvl="1"/>
            <a:r>
              <a:rPr lang="en-US" altLang="zh-TW" sz="1800" dirty="0"/>
              <a:t>Stride pre-fetching [12]</a:t>
            </a:r>
          </a:p>
          <a:p>
            <a:r>
              <a:rPr lang="en-US" altLang="zh-TW" dirty="0"/>
              <a:t>Dual-addressing (DA) memory </a:t>
            </a:r>
            <a:r>
              <a:rPr lang="en-US" altLang="zh-TW" dirty="0" smtClean="0"/>
              <a:t>organization</a:t>
            </a:r>
            <a:endParaRPr lang="en-US" altLang="zh-TW" dirty="0"/>
          </a:p>
          <a:p>
            <a:pPr lvl="1"/>
            <a:r>
              <a:rPr lang="en-US" altLang="zh-TW" sz="1800" dirty="0"/>
              <a:t>DA DRAM architecture</a:t>
            </a:r>
          </a:p>
          <a:p>
            <a:pPr lvl="1"/>
            <a:r>
              <a:rPr lang="en-US" altLang="zh-TW" sz="1800" dirty="0" smtClean="0"/>
              <a:t>Full system hierarchy </a:t>
            </a:r>
            <a:r>
              <a:rPr lang="en-US" altLang="zh-TW" sz="1800" dirty="0"/>
              <a:t>with DA</a:t>
            </a:r>
          </a:p>
          <a:p>
            <a:r>
              <a:rPr lang="en-US" altLang="zh-TW" dirty="0"/>
              <a:t>Cache </a:t>
            </a:r>
            <a:r>
              <a:rPr lang="en-US" altLang="zh-TW" dirty="0" smtClean="0"/>
              <a:t>coherence</a:t>
            </a:r>
            <a:r>
              <a:rPr lang="zh-TW" altLang="en-US" dirty="0" smtClean="0"/>
              <a:t> －</a:t>
            </a:r>
            <a:r>
              <a:rPr lang="en-US" altLang="zh-TW" dirty="0" smtClean="0"/>
              <a:t> WURF</a:t>
            </a:r>
            <a:endParaRPr lang="en-US" altLang="zh-TW" dirty="0"/>
          </a:p>
          <a:p>
            <a:r>
              <a:rPr lang="en-US" altLang="zh-TW" dirty="0"/>
              <a:t>Experimental </a:t>
            </a:r>
            <a:r>
              <a:rPr lang="en-US" altLang="zh-TW" dirty="0" smtClean="0"/>
              <a:t>results</a:t>
            </a:r>
          </a:p>
          <a:p>
            <a:r>
              <a:rPr lang="en-US" altLang="zh-TW" dirty="0" smtClean="0"/>
              <a:t>DA memory optimizations</a:t>
            </a:r>
          </a:p>
          <a:p>
            <a:pPr lvl="1"/>
            <a:r>
              <a:rPr lang="en-US" altLang="zh-TW" sz="1800" dirty="0" smtClean="0"/>
              <a:t>Data </a:t>
            </a:r>
            <a:r>
              <a:rPr lang="en-US" altLang="zh-TW" sz="1800" dirty="0" smtClean="0"/>
              <a:t>granularity and indexing</a:t>
            </a:r>
            <a:endParaRPr lang="en-US" altLang="zh-TW" sz="1800" dirty="0" smtClean="0"/>
          </a:p>
          <a:p>
            <a:pPr lvl="1"/>
            <a:r>
              <a:rPr lang="en-US" altLang="zh-TW" sz="1800" dirty="0" smtClean="0"/>
              <a:t>Virtual DA memory</a:t>
            </a:r>
          </a:p>
          <a:p>
            <a:r>
              <a:rPr lang="en-US" altLang="zh-TW" dirty="0" smtClean="0"/>
              <a:t>Conclusions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 bwMode="auto">
          <a:xfrm>
            <a:off x="591283" y="2000250"/>
            <a:ext cx="7789984" cy="485775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dirty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174456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7316" y="533400"/>
            <a:ext cx="8797618" cy="854075"/>
          </a:xfrm>
        </p:spPr>
        <p:txBody>
          <a:bodyPr/>
          <a:lstStyle/>
          <a:p>
            <a:r>
              <a:rPr lang="en-US" altLang="zh-TW" dirty="0" smtClean="0"/>
              <a:t>Proposed Memory System Architecture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20</a:t>
            </a:fld>
            <a:endParaRPr lang="en-US" altLang="zh-TW" dirty="0" smtClean="0"/>
          </a:p>
        </p:txBody>
      </p:sp>
      <p:sp>
        <p:nvSpPr>
          <p:cNvPr id="5" name="矩形 4"/>
          <p:cNvSpPr/>
          <p:nvPr/>
        </p:nvSpPr>
        <p:spPr bwMode="auto">
          <a:xfrm>
            <a:off x="722918" y="2886075"/>
            <a:ext cx="523875" cy="17907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Processor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1427768" y="2743038"/>
            <a:ext cx="1485900" cy="1041616"/>
            <a:chOff x="2676525" y="2895438"/>
            <a:chExt cx="1485900" cy="1041616"/>
          </a:xfrm>
        </p:grpSpPr>
        <p:sp>
          <p:nvSpPr>
            <p:cNvPr id="7" name="向右箭號 6"/>
            <p:cNvSpPr/>
            <p:nvPr/>
          </p:nvSpPr>
          <p:spPr bwMode="auto">
            <a:xfrm>
              <a:off x="3419475" y="2895438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" name="向右箭號 7"/>
            <p:cNvSpPr/>
            <p:nvPr/>
          </p:nvSpPr>
          <p:spPr bwMode="auto">
            <a:xfrm>
              <a:off x="3419475" y="3556054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" name="向右箭號 9"/>
            <p:cNvSpPr/>
            <p:nvPr/>
          </p:nvSpPr>
          <p:spPr bwMode="auto">
            <a:xfrm>
              <a:off x="2676525" y="3226597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3419475" y="2990851"/>
              <a:ext cx="171450" cy="847724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3562350" y="3055154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3564747" y="3028979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3529032" y="3688516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3440908" y="3733771"/>
              <a:ext cx="304835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3312361" y="3388510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3312377" y="3362335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8" name="左-右雙向箭號 17"/>
          <p:cNvSpPr/>
          <p:nvPr/>
        </p:nvSpPr>
        <p:spPr bwMode="auto">
          <a:xfrm>
            <a:off x="1427768" y="4262320"/>
            <a:ext cx="1494276" cy="369123"/>
          </a:xfrm>
          <a:prstGeom prst="leftRight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圓角矩形 18"/>
          <p:cNvSpPr/>
          <p:nvPr/>
        </p:nvSpPr>
        <p:spPr bwMode="auto">
          <a:xfrm>
            <a:off x="3094643" y="2647950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Row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L1C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圓角矩形 19"/>
          <p:cNvSpPr/>
          <p:nvPr/>
        </p:nvSpPr>
        <p:spPr bwMode="auto">
          <a:xfrm>
            <a:off x="3094643" y="3308242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Column L1C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圓角矩形 20"/>
          <p:cNvSpPr/>
          <p:nvPr/>
        </p:nvSpPr>
        <p:spPr bwMode="auto">
          <a:xfrm>
            <a:off x="4704368" y="2647949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Row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圓角矩形 21"/>
          <p:cNvSpPr/>
          <p:nvPr/>
        </p:nvSpPr>
        <p:spPr bwMode="auto">
          <a:xfrm>
            <a:off x="4706749" y="3308241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Column LLC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橢圓 22"/>
          <p:cNvSpPr/>
          <p:nvPr/>
        </p:nvSpPr>
        <p:spPr bwMode="auto">
          <a:xfrm>
            <a:off x="4258819" y="3553345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橢圓 23"/>
          <p:cNvSpPr/>
          <p:nvPr/>
        </p:nvSpPr>
        <p:spPr bwMode="auto">
          <a:xfrm>
            <a:off x="4411219" y="3553346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橢圓 24"/>
          <p:cNvSpPr/>
          <p:nvPr/>
        </p:nvSpPr>
        <p:spPr bwMode="auto">
          <a:xfrm>
            <a:off x="4570851" y="3553347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橢圓 25"/>
          <p:cNvSpPr/>
          <p:nvPr/>
        </p:nvSpPr>
        <p:spPr bwMode="auto">
          <a:xfrm>
            <a:off x="4258835" y="2893145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7" name="橢圓 26"/>
          <p:cNvSpPr/>
          <p:nvPr/>
        </p:nvSpPr>
        <p:spPr bwMode="auto">
          <a:xfrm>
            <a:off x="4411235" y="2893146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8" name="橢圓 27"/>
          <p:cNvSpPr/>
          <p:nvPr/>
        </p:nvSpPr>
        <p:spPr bwMode="auto">
          <a:xfrm>
            <a:off x="4570867" y="2893147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3" name="圓角矩形 32"/>
          <p:cNvSpPr/>
          <p:nvPr/>
        </p:nvSpPr>
        <p:spPr bwMode="auto">
          <a:xfrm>
            <a:off x="3094643" y="4161131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L1C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4" name="圓角矩形 33"/>
          <p:cNvSpPr/>
          <p:nvPr/>
        </p:nvSpPr>
        <p:spPr bwMode="auto">
          <a:xfrm>
            <a:off x="4706749" y="4161130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5" name="橢圓 34"/>
          <p:cNvSpPr/>
          <p:nvPr/>
        </p:nvSpPr>
        <p:spPr bwMode="auto">
          <a:xfrm>
            <a:off x="4258819" y="4406234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6" name="橢圓 35"/>
          <p:cNvSpPr/>
          <p:nvPr/>
        </p:nvSpPr>
        <p:spPr bwMode="auto">
          <a:xfrm>
            <a:off x="4411219" y="4406235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橢圓 36"/>
          <p:cNvSpPr/>
          <p:nvPr/>
        </p:nvSpPr>
        <p:spPr bwMode="auto">
          <a:xfrm>
            <a:off x="4570851" y="4406236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73" name="群組 72"/>
          <p:cNvGrpSpPr/>
          <p:nvPr/>
        </p:nvGrpSpPr>
        <p:grpSpPr>
          <a:xfrm>
            <a:off x="5983611" y="2742190"/>
            <a:ext cx="1316775" cy="1041616"/>
            <a:chOff x="5601966" y="5210013"/>
            <a:chExt cx="1316775" cy="1041616"/>
          </a:xfrm>
        </p:grpSpPr>
        <p:sp>
          <p:nvSpPr>
            <p:cNvPr id="68" name="向右箭號 67"/>
            <p:cNvSpPr/>
            <p:nvPr/>
          </p:nvSpPr>
          <p:spPr bwMode="auto">
            <a:xfrm>
              <a:off x="6175791" y="5541157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8" name="向右箭號 57"/>
            <p:cNvSpPr/>
            <p:nvPr/>
          </p:nvSpPr>
          <p:spPr bwMode="auto">
            <a:xfrm>
              <a:off x="5601966" y="5210013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9" name="向右箭號 58"/>
            <p:cNvSpPr/>
            <p:nvPr/>
          </p:nvSpPr>
          <p:spPr bwMode="auto">
            <a:xfrm>
              <a:off x="5601966" y="5870629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1" name="矩形 60"/>
            <p:cNvSpPr/>
            <p:nvPr/>
          </p:nvSpPr>
          <p:spPr bwMode="auto">
            <a:xfrm>
              <a:off x="6175787" y="5305426"/>
              <a:ext cx="171450" cy="847724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2" name="矩形 61"/>
            <p:cNvSpPr/>
            <p:nvPr/>
          </p:nvSpPr>
          <p:spPr bwMode="auto">
            <a:xfrm>
              <a:off x="6061514" y="5367348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3" name="矩形 62"/>
            <p:cNvSpPr/>
            <p:nvPr/>
          </p:nvSpPr>
          <p:spPr bwMode="auto">
            <a:xfrm>
              <a:off x="6075816" y="5341173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6074679" y="6005472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6018645" y="6048346"/>
              <a:ext cx="304835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6235343" y="5700704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6213930" y="5672148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74" name="左-右雙向箭號 73"/>
          <p:cNvSpPr/>
          <p:nvPr/>
        </p:nvSpPr>
        <p:spPr bwMode="auto">
          <a:xfrm>
            <a:off x="5983611" y="4262318"/>
            <a:ext cx="1316775" cy="369123"/>
          </a:xfrm>
          <a:prstGeom prst="leftRight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5" name="圓角矩形 74"/>
          <p:cNvSpPr/>
          <p:nvPr/>
        </p:nvSpPr>
        <p:spPr bwMode="auto">
          <a:xfrm>
            <a:off x="7429500" y="2871356"/>
            <a:ext cx="1181100" cy="811155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ea typeface="新細明體" pitchFamily="18" charset="-120"/>
              </a:rPr>
              <a:t>DA DRAM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ea typeface="新細明體" pitchFamily="18" charset="-120"/>
            </a:endParaRPr>
          </a:p>
        </p:txBody>
      </p:sp>
      <p:sp>
        <p:nvSpPr>
          <p:cNvPr id="76" name="圓角矩形 75"/>
          <p:cNvSpPr/>
          <p:nvPr/>
        </p:nvSpPr>
        <p:spPr bwMode="auto">
          <a:xfrm>
            <a:off x="7429500" y="4042334"/>
            <a:ext cx="1181100" cy="811155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DRAM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7" name="矩形 76"/>
          <p:cNvSpPr/>
          <p:nvPr/>
        </p:nvSpPr>
        <p:spPr bwMode="auto">
          <a:xfrm>
            <a:off x="3000375" y="2524124"/>
            <a:ext cx="2914650" cy="1447801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3076575" y="2061745"/>
            <a:ext cx="2735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92D050"/>
                </a:solidFill>
              </a:rPr>
              <a:t>Cache coherence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2950720" y="4042334"/>
            <a:ext cx="2991277" cy="233941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2" name="矩形 231"/>
          <p:cNvSpPr/>
          <p:nvPr/>
        </p:nvSpPr>
        <p:spPr bwMode="auto">
          <a:xfrm>
            <a:off x="261911" y="1295400"/>
            <a:ext cx="2688809" cy="524736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228" name="群組 227"/>
          <p:cNvGrpSpPr/>
          <p:nvPr/>
        </p:nvGrpSpPr>
        <p:grpSpPr>
          <a:xfrm>
            <a:off x="4411582" y="5031771"/>
            <a:ext cx="395385" cy="83355"/>
            <a:chOff x="4258834" y="2601277"/>
            <a:chExt cx="395385" cy="83355"/>
          </a:xfrm>
        </p:grpSpPr>
        <p:sp>
          <p:nvSpPr>
            <p:cNvPr id="229" name="橢圓 228"/>
            <p:cNvSpPr/>
            <p:nvPr/>
          </p:nvSpPr>
          <p:spPr bwMode="auto">
            <a:xfrm>
              <a:off x="4258834" y="2601277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0" name="橢圓 229"/>
            <p:cNvSpPr/>
            <p:nvPr/>
          </p:nvSpPr>
          <p:spPr bwMode="auto">
            <a:xfrm>
              <a:off x="4411234" y="2601278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1" name="橢圓 230"/>
            <p:cNvSpPr/>
            <p:nvPr/>
          </p:nvSpPr>
          <p:spPr bwMode="auto">
            <a:xfrm>
              <a:off x="4570866" y="2601279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233" name="矩形 232"/>
          <p:cNvSpPr/>
          <p:nvPr/>
        </p:nvSpPr>
        <p:spPr bwMode="auto">
          <a:xfrm>
            <a:off x="5941997" y="1348245"/>
            <a:ext cx="2823491" cy="524736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4" name="矩形 233"/>
          <p:cNvSpPr/>
          <p:nvPr/>
        </p:nvSpPr>
        <p:spPr bwMode="auto">
          <a:xfrm>
            <a:off x="2950720" y="1567606"/>
            <a:ext cx="3032891" cy="2541689"/>
          </a:xfrm>
          <a:prstGeom prst="rect">
            <a:avLst/>
          </a:prstGeom>
          <a:solidFill>
            <a:schemeClr val="bg2">
              <a:alpha val="5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118" name="群組 117"/>
          <p:cNvGrpSpPr/>
          <p:nvPr/>
        </p:nvGrpSpPr>
        <p:grpSpPr>
          <a:xfrm>
            <a:off x="448439" y="1363613"/>
            <a:ext cx="3879057" cy="2421732"/>
            <a:chOff x="257173" y="1333499"/>
            <a:chExt cx="8620126" cy="5381625"/>
          </a:xfrm>
        </p:grpSpPr>
        <p:sp>
          <p:nvSpPr>
            <p:cNvPr id="119" name="橢圓 118"/>
            <p:cNvSpPr/>
            <p:nvPr/>
          </p:nvSpPr>
          <p:spPr bwMode="auto">
            <a:xfrm>
              <a:off x="3800474" y="3581399"/>
              <a:ext cx="1533525" cy="88582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Ready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0" name="橢圓 119"/>
            <p:cNvSpPr/>
            <p:nvPr/>
          </p:nvSpPr>
          <p:spPr bwMode="auto">
            <a:xfrm>
              <a:off x="2266948" y="193357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1" name="橢圓 120"/>
            <p:cNvSpPr/>
            <p:nvPr/>
          </p:nvSpPr>
          <p:spPr bwMode="auto">
            <a:xfrm>
              <a:off x="5744319" y="234389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2" name="橢圓 121"/>
            <p:cNvSpPr/>
            <p:nvPr/>
          </p:nvSpPr>
          <p:spPr bwMode="auto">
            <a:xfrm>
              <a:off x="1856628" y="481890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F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3" name="橢圓 122"/>
            <p:cNvSpPr/>
            <p:nvPr/>
          </p:nvSpPr>
          <p:spPr bwMode="auto">
            <a:xfrm>
              <a:off x="5333999" y="522922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4" name="橢圓 123"/>
            <p:cNvSpPr/>
            <p:nvPr/>
          </p:nvSpPr>
          <p:spPr bwMode="auto">
            <a:xfrm>
              <a:off x="4567237" y="13334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2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5" name="橢圓 124"/>
            <p:cNvSpPr/>
            <p:nvPr/>
          </p:nvSpPr>
          <p:spPr bwMode="auto">
            <a:xfrm>
              <a:off x="3024184" y="58292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Data forward</a:t>
              </a:r>
              <a:endParaRPr kumimoji="0" lang="zh-TW" altLang="en-US" sz="5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6" name="橢圓 125"/>
            <p:cNvSpPr/>
            <p:nvPr/>
          </p:nvSpPr>
          <p:spPr bwMode="auto">
            <a:xfrm>
              <a:off x="7343774" y="4551831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2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7" name="橢圓 126"/>
            <p:cNvSpPr/>
            <p:nvPr/>
          </p:nvSpPr>
          <p:spPr bwMode="auto">
            <a:xfrm>
              <a:off x="257173" y="2610966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F</a:t>
              </a:r>
              <a:r>
                <a:rPr lang="en-US" altLang="zh-TW" sz="5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1</a:t>
              </a:r>
              <a:r>
                <a:rPr lang="en-US" altLang="zh-TW" sz="500" baseline="-25000" dirty="0" smtClean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 R</a:t>
              </a:r>
              <a:r>
                <a:rPr lang="en-US" altLang="zh-TW" sz="5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2</a:t>
              </a:r>
              <a:r>
                <a:rPr lang="en-US" altLang="zh-TW" sz="500" baseline="-25000" dirty="0" smtClean="0">
                  <a:solidFill>
                    <a:schemeClr val="bg2"/>
                  </a:solidFill>
                  <a:ea typeface="新細明體" pitchFamily="18" charset="-120"/>
                </a:rPr>
                <a:t>r</a:t>
              </a:r>
              <a:endParaRPr kumimoji="0" lang="en-US" altLang="zh-TW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cxnSp>
          <p:nvCxnSpPr>
            <p:cNvPr id="128" name="直線單箭頭接點 127"/>
            <p:cNvCxnSpPr>
              <a:stCxn id="120" idx="2"/>
              <a:endCxn id="127" idx="7"/>
            </p:cNvCxnSpPr>
            <p:nvPr/>
          </p:nvCxnSpPr>
          <p:spPr bwMode="auto">
            <a:xfrm flipH="1">
              <a:off x="1566118" y="2376487"/>
              <a:ext cx="700830" cy="36420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直線單箭頭接點 128"/>
            <p:cNvCxnSpPr>
              <a:stCxn id="122" idx="4"/>
              <a:endCxn id="125" idx="1"/>
            </p:cNvCxnSpPr>
            <p:nvPr/>
          </p:nvCxnSpPr>
          <p:spPr bwMode="auto">
            <a:xfrm>
              <a:off x="2623391" y="5704729"/>
              <a:ext cx="625373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0" name="直線單箭頭接點 129"/>
            <p:cNvCxnSpPr>
              <a:stCxn id="123" idx="6"/>
              <a:endCxn id="126" idx="3"/>
            </p:cNvCxnSpPr>
            <p:nvPr/>
          </p:nvCxnSpPr>
          <p:spPr bwMode="auto">
            <a:xfrm flipV="1">
              <a:off x="6867524" y="5307930"/>
              <a:ext cx="700830" cy="36420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1" name="直線單箭頭接點 130"/>
            <p:cNvCxnSpPr>
              <a:stCxn id="121" idx="0"/>
              <a:endCxn id="124" idx="5"/>
            </p:cNvCxnSpPr>
            <p:nvPr/>
          </p:nvCxnSpPr>
          <p:spPr bwMode="auto">
            <a:xfrm flipH="1" flipV="1">
              <a:off x="5876182" y="2089598"/>
              <a:ext cx="634900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2" name="直線單箭頭接點 131"/>
            <p:cNvCxnSpPr>
              <a:stCxn id="127" idx="6"/>
              <a:endCxn id="119" idx="2"/>
            </p:cNvCxnSpPr>
            <p:nvPr/>
          </p:nvCxnSpPr>
          <p:spPr bwMode="auto">
            <a:xfrm>
              <a:off x="1790698" y="3053879"/>
              <a:ext cx="2009776" cy="97043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3" name="直線單箭頭接點 132"/>
            <p:cNvCxnSpPr>
              <a:stCxn id="125" idx="7"/>
              <a:endCxn id="119" idx="4"/>
            </p:cNvCxnSpPr>
            <p:nvPr/>
          </p:nvCxnSpPr>
          <p:spPr bwMode="auto">
            <a:xfrm flipV="1">
              <a:off x="4333129" y="4467224"/>
              <a:ext cx="234108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4" name="直線單箭頭接點 133"/>
            <p:cNvCxnSpPr>
              <a:stCxn id="126" idx="2"/>
              <a:endCxn id="119" idx="6"/>
            </p:cNvCxnSpPr>
            <p:nvPr/>
          </p:nvCxnSpPr>
          <p:spPr bwMode="auto">
            <a:xfrm flipH="1" flipV="1">
              <a:off x="5333999" y="4024312"/>
              <a:ext cx="2009775" cy="9704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5" name="直線單箭頭接點 134"/>
            <p:cNvCxnSpPr>
              <a:stCxn id="124" idx="3"/>
              <a:endCxn id="119" idx="0"/>
            </p:cNvCxnSpPr>
            <p:nvPr/>
          </p:nvCxnSpPr>
          <p:spPr bwMode="auto">
            <a:xfrm flipH="1">
              <a:off x="4567237" y="2089598"/>
              <a:ext cx="224580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6" name="直線單箭頭接點 135"/>
            <p:cNvCxnSpPr>
              <a:stCxn id="119" idx="1"/>
              <a:endCxn id="120" idx="5"/>
            </p:cNvCxnSpPr>
            <p:nvPr/>
          </p:nvCxnSpPr>
          <p:spPr bwMode="auto">
            <a:xfrm flipH="1" flipV="1">
              <a:off x="3575893" y="2689673"/>
              <a:ext cx="449161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7" name="直線單箭頭接點 136"/>
            <p:cNvCxnSpPr/>
            <p:nvPr/>
          </p:nvCxnSpPr>
          <p:spPr bwMode="auto">
            <a:xfrm>
              <a:off x="3474243" y="2767013"/>
              <a:ext cx="440532" cy="100726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8" name="直線單箭頭接點 137"/>
            <p:cNvCxnSpPr>
              <a:stCxn id="119" idx="3"/>
              <a:endCxn id="122" idx="7"/>
            </p:cNvCxnSpPr>
            <p:nvPr/>
          </p:nvCxnSpPr>
          <p:spPr bwMode="auto">
            <a:xfrm flipH="1">
              <a:off x="3165573" y="4337498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9" name="直線單箭頭接點 138"/>
            <p:cNvCxnSpPr/>
            <p:nvPr/>
          </p:nvCxnSpPr>
          <p:spPr bwMode="auto">
            <a:xfrm flipV="1">
              <a:off x="3262285" y="4399042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0" name="直線單箭頭接點 139"/>
            <p:cNvCxnSpPr>
              <a:stCxn id="119" idx="5"/>
              <a:endCxn id="123" idx="1"/>
            </p:cNvCxnSpPr>
            <p:nvPr/>
          </p:nvCxnSpPr>
          <p:spPr bwMode="auto">
            <a:xfrm>
              <a:off x="5109419" y="4337498"/>
              <a:ext cx="449160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1" name="直線單箭頭接點 140"/>
            <p:cNvCxnSpPr/>
            <p:nvPr/>
          </p:nvCxnSpPr>
          <p:spPr bwMode="auto">
            <a:xfrm flipH="1" flipV="1">
              <a:off x="5212556" y="4281488"/>
              <a:ext cx="444103" cy="94773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2" name="直線單箭頭接點 141"/>
            <p:cNvCxnSpPr>
              <a:stCxn id="119" idx="7"/>
              <a:endCxn id="121" idx="3"/>
            </p:cNvCxnSpPr>
            <p:nvPr/>
          </p:nvCxnSpPr>
          <p:spPr bwMode="auto">
            <a:xfrm flipV="1">
              <a:off x="5109419" y="3099993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3" name="直線單箭頭接點 142"/>
            <p:cNvCxnSpPr/>
            <p:nvPr/>
          </p:nvCxnSpPr>
          <p:spPr bwMode="auto">
            <a:xfrm flipH="1">
              <a:off x="5019907" y="3036789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4" name="群組 143"/>
          <p:cNvGrpSpPr/>
          <p:nvPr/>
        </p:nvGrpSpPr>
        <p:grpSpPr>
          <a:xfrm>
            <a:off x="4886431" y="1630421"/>
            <a:ext cx="3879057" cy="2151698"/>
            <a:chOff x="257173" y="1933574"/>
            <a:chExt cx="8620126" cy="4781550"/>
          </a:xfrm>
        </p:grpSpPr>
        <p:sp>
          <p:nvSpPr>
            <p:cNvPr id="145" name="橢圓 144"/>
            <p:cNvSpPr/>
            <p:nvPr/>
          </p:nvSpPr>
          <p:spPr bwMode="auto">
            <a:xfrm>
              <a:off x="3800474" y="3581399"/>
              <a:ext cx="1533525" cy="88582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Ready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6" name="橢圓 145"/>
            <p:cNvSpPr/>
            <p:nvPr/>
          </p:nvSpPr>
          <p:spPr bwMode="auto">
            <a:xfrm>
              <a:off x="2266948" y="193357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7" name="橢圓 146"/>
            <p:cNvSpPr/>
            <p:nvPr/>
          </p:nvSpPr>
          <p:spPr bwMode="auto">
            <a:xfrm>
              <a:off x="5744319" y="234389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8" name="橢圓 147"/>
            <p:cNvSpPr/>
            <p:nvPr/>
          </p:nvSpPr>
          <p:spPr bwMode="auto">
            <a:xfrm>
              <a:off x="1856628" y="481890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F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9" name="橢圓 148"/>
            <p:cNvSpPr/>
            <p:nvPr/>
          </p:nvSpPr>
          <p:spPr bwMode="auto">
            <a:xfrm>
              <a:off x="5333999" y="522922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0" name="橢圓 149"/>
            <p:cNvSpPr/>
            <p:nvPr/>
          </p:nvSpPr>
          <p:spPr bwMode="auto">
            <a:xfrm>
              <a:off x="3024184" y="58292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Data forward</a:t>
              </a:r>
              <a:endParaRPr kumimoji="0" lang="zh-TW" altLang="en-US" sz="5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1" name="橢圓 150"/>
            <p:cNvSpPr/>
            <p:nvPr/>
          </p:nvSpPr>
          <p:spPr bwMode="auto">
            <a:xfrm>
              <a:off x="7343774" y="4551831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MEM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2" name="橢圓 151"/>
            <p:cNvSpPr/>
            <p:nvPr/>
          </p:nvSpPr>
          <p:spPr bwMode="auto">
            <a:xfrm>
              <a:off x="257173" y="2610966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500" dirty="0" err="1" smtClean="0">
                  <a:solidFill>
                    <a:schemeClr val="bg2"/>
                  </a:solidFill>
                  <a:ea typeface="新細明體" pitchFamily="18" charset="-120"/>
                </a:rPr>
                <a:t>F</a:t>
              </a:r>
              <a:r>
                <a:rPr lang="en-US" altLang="zh-TW" sz="500" baseline="30000" dirty="0" err="1" smtClean="0">
                  <a:solidFill>
                    <a:schemeClr val="bg2"/>
                  </a:solidFill>
                  <a:ea typeface="新細明體" pitchFamily="18" charset="-120"/>
                </a:rPr>
                <a:t>LLC</a:t>
              </a:r>
              <a:r>
                <a:rPr lang="en-US" altLang="zh-TW" sz="500" baseline="-25000" dirty="0" err="1" smtClean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 </a:t>
              </a:r>
              <a:r>
                <a:rPr lang="en-US" altLang="zh-TW" sz="500" dirty="0" err="1" smtClean="0">
                  <a:solidFill>
                    <a:schemeClr val="bg2"/>
                  </a:solidFill>
                  <a:ea typeface="新細明體" pitchFamily="18" charset="-120"/>
                </a:rPr>
                <a:t>MEM</a:t>
              </a:r>
              <a:r>
                <a:rPr lang="en-US" altLang="zh-TW" sz="500" baseline="-25000" dirty="0" err="1" smtClean="0">
                  <a:solidFill>
                    <a:schemeClr val="bg2"/>
                  </a:solidFill>
                  <a:ea typeface="新細明體" pitchFamily="18" charset="-120"/>
                </a:rPr>
                <a:t>r</a:t>
              </a:r>
              <a:endParaRPr kumimoji="0" lang="en-US" altLang="zh-TW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cxnSp>
          <p:nvCxnSpPr>
            <p:cNvPr id="153" name="直線單箭頭接點 152"/>
            <p:cNvCxnSpPr>
              <a:stCxn id="146" idx="2"/>
              <a:endCxn id="152" idx="7"/>
            </p:cNvCxnSpPr>
            <p:nvPr/>
          </p:nvCxnSpPr>
          <p:spPr bwMode="auto">
            <a:xfrm flipH="1">
              <a:off x="1566118" y="2376487"/>
              <a:ext cx="700830" cy="36420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4" name="直線單箭頭接點 153"/>
            <p:cNvCxnSpPr>
              <a:stCxn id="148" idx="4"/>
              <a:endCxn id="150" idx="1"/>
            </p:cNvCxnSpPr>
            <p:nvPr/>
          </p:nvCxnSpPr>
          <p:spPr bwMode="auto">
            <a:xfrm>
              <a:off x="2623391" y="5704729"/>
              <a:ext cx="625373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5" name="直線單箭頭接點 154"/>
            <p:cNvCxnSpPr>
              <a:stCxn id="149" idx="6"/>
              <a:endCxn id="151" idx="3"/>
            </p:cNvCxnSpPr>
            <p:nvPr/>
          </p:nvCxnSpPr>
          <p:spPr bwMode="auto">
            <a:xfrm flipV="1">
              <a:off x="6867524" y="5307930"/>
              <a:ext cx="700830" cy="36420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6" name="直線單箭頭接點 155"/>
            <p:cNvCxnSpPr>
              <a:stCxn id="150" idx="7"/>
              <a:endCxn id="145" idx="4"/>
            </p:cNvCxnSpPr>
            <p:nvPr/>
          </p:nvCxnSpPr>
          <p:spPr bwMode="auto">
            <a:xfrm flipV="1">
              <a:off x="4333129" y="4467224"/>
              <a:ext cx="234108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7" name="直線單箭頭接點 156"/>
            <p:cNvCxnSpPr>
              <a:stCxn id="145" idx="1"/>
              <a:endCxn id="146" idx="5"/>
            </p:cNvCxnSpPr>
            <p:nvPr/>
          </p:nvCxnSpPr>
          <p:spPr bwMode="auto">
            <a:xfrm flipH="1" flipV="1">
              <a:off x="3575893" y="2689673"/>
              <a:ext cx="449161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8" name="直線單箭頭接點 157"/>
            <p:cNvCxnSpPr>
              <a:stCxn id="145" idx="3"/>
              <a:endCxn id="148" idx="7"/>
            </p:cNvCxnSpPr>
            <p:nvPr/>
          </p:nvCxnSpPr>
          <p:spPr bwMode="auto">
            <a:xfrm flipH="1">
              <a:off x="3165573" y="4337498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9" name="直線單箭頭接點 158"/>
            <p:cNvCxnSpPr/>
            <p:nvPr/>
          </p:nvCxnSpPr>
          <p:spPr bwMode="auto">
            <a:xfrm flipV="1">
              <a:off x="3262285" y="4399042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0" name="直線單箭頭接點 159"/>
            <p:cNvCxnSpPr>
              <a:stCxn id="145" idx="5"/>
              <a:endCxn id="149" idx="1"/>
            </p:cNvCxnSpPr>
            <p:nvPr/>
          </p:nvCxnSpPr>
          <p:spPr bwMode="auto">
            <a:xfrm>
              <a:off x="5109419" y="4337498"/>
              <a:ext cx="449160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1" name="直線單箭頭接點 160"/>
            <p:cNvCxnSpPr>
              <a:stCxn id="145" idx="7"/>
              <a:endCxn id="147" idx="3"/>
            </p:cNvCxnSpPr>
            <p:nvPr/>
          </p:nvCxnSpPr>
          <p:spPr bwMode="auto">
            <a:xfrm flipV="1">
              <a:off x="5109419" y="3099993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2" name="直線單箭頭接點 161"/>
            <p:cNvCxnSpPr/>
            <p:nvPr/>
          </p:nvCxnSpPr>
          <p:spPr bwMode="auto">
            <a:xfrm flipH="1">
              <a:off x="5019907" y="3036789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3" name="橢圓 162"/>
            <p:cNvSpPr/>
            <p:nvPr/>
          </p:nvSpPr>
          <p:spPr bwMode="auto">
            <a:xfrm>
              <a:off x="7080014" y="3229954"/>
              <a:ext cx="1533525" cy="88582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Signal LLC-1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4" name="橢圓 163"/>
            <p:cNvSpPr/>
            <p:nvPr/>
          </p:nvSpPr>
          <p:spPr bwMode="auto">
            <a:xfrm>
              <a:off x="520932" y="3963265"/>
              <a:ext cx="1533525" cy="88582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Signal LLC-1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165" name="直線單箭頭接點 164"/>
            <p:cNvCxnSpPr>
              <a:stCxn id="151" idx="1"/>
            </p:cNvCxnSpPr>
            <p:nvPr/>
          </p:nvCxnSpPr>
          <p:spPr bwMode="auto">
            <a:xfrm flipV="1">
              <a:off x="7568354" y="4115779"/>
              <a:ext cx="0" cy="56577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6" name="直線單箭頭接點 165"/>
            <p:cNvCxnSpPr>
              <a:stCxn id="152" idx="5"/>
            </p:cNvCxnSpPr>
            <p:nvPr/>
          </p:nvCxnSpPr>
          <p:spPr bwMode="auto">
            <a:xfrm>
              <a:off x="1566118" y="3367065"/>
              <a:ext cx="0" cy="65724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7" name="直線單箭頭接點 166"/>
            <p:cNvCxnSpPr>
              <a:stCxn id="164" idx="6"/>
              <a:endCxn id="145" idx="2"/>
            </p:cNvCxnSpPr>
            <p:nvPr/>
          </p:nvCxnSpPr>
          <p:spPr bwMode="auto">
            <a:xfrm flipV="1">
              <a:off x="2054457" y="4024312"/>
              <a:ext cx="1746017" cy="38186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8" name="直線單箭頭接點 167"/>
            <p:cNvCxnSpPr>
              <a:stCxn id="163" idx="2"/>
              <a:endCxn id="145" idx="6"/>
            </p:cNvCxnSpPr>
            <p:nvPr/>
          </p:nvCxnSpPr>
          <p:spPr bwMode="auto">
            <a:xfrm flipH="1">
              <a:off x="5333999" y="3672867"/>
              <a:ext cx="1746015" cy="3514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9" name="直線單箭頭接點 168"/>
            <p:cNvCxnSpPr>
              <a:stCxn id="146" idx="4"/>
              <a:endCxn id="164" idx="7"/>
            </p:cNvCxnSpPr>
            <p:nvPr/>
          </p:nvCxnSpPr>
          <p:spPr bwMode="auto">
            <a:xfrm flipH="1">
              <a:off x="1829877" y="2819399"/>
              <a:ext cx="1203834" cy="127359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0" name="直線單箭頭接點 169"/>
            <p:cNvCxnSpPr>
              <a:stCxn id="149" idx="0"/>
              <a:endCxn id="163" idx="3"/>
            </p:cNvCxnSpPr>
            <p:nvPr/>
          </p:nvCxnSpPr>
          <p:spPr bwMode="auto">
            <a:xfrm flipV="1">
              <a:off x="6100762" y="3986053"/>
              <a:ext cx="1203832" cy="1243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71" name="群組 170"/>
          <p:cNvGrpSpPr/>
          <p:nvPr/>
        </p:nvGrpSpPr>
        <p:grpSpPr>
          <a:xfrm>
            <a:off x="447975" y="3863099"/>
            <a:ext cx="3879057" cy="2421732"/>
            <a:chOff x="257173" y="1333499"/>
            <a:chExt cx="8620126" cy="5381625"/>
          </a:xfrm>
        </p:grpSpPr>
        <p:sp>
          <p:nvSpPr>
            <p:cNvPr id="172" name="橢圓 171"/>
            <p:cNvSpPr/>
            <p:nvPr/>
          </p:nvSpPr>
          <p:spPr bwMode="auto">
            <a:xfrm>
              <a:off x="3800474" y="3581399"/>
              <a:ext cx="1533525" cy="88582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Ready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3" name="橢圓 172"/>
            <p:cNvSpPr/>
            <p:nvPr/>
          </p:nvSpPr>
          <p:spPr bwMode="auto">
            <a:xfrm>
              <a:off x="2266948" y="193357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R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1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4" name="橢圓 173"/>
            <p:cNvSpPr/>
            <p:nvPr/>
          </p:nvSpPr>
          <p:spPr bwMode="auto">
            <a:xfrm>
              <a:off x="5744319" y="234389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1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5" name="橢圓 174"/>
            <p:cNvSpPr/>
            <p:nvPr/>
          </p:nvSpPr>
          <p:spPr bwMode="auto">
            <a:xfrm>
              <a:off x="1856628" y="481890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F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1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6" name="橢圓 175"/>
            <p:cNvSpPr/>
            <p:nvPr/>
          </p:nvSpPr>
          <p:spPr bwMode="auto">
            <a:xfrm>
              <a:off x="5333999" y="522922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1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7" name="橢圓 176"/>
            <p:cNvSpPr/>
            <p:nvPr/>
          </p:nvSpPr>
          <p:spPr bwMode="auto">
            <a:xfrm>
              <a:off x="4567237" y="13334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2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8" name="橢圓 177"/>
            <p:cNvSpPr/>
            <p:nvPr/>
          </p:nvSpPr>
          <p:spPr bwMode="auto">
            <a:xfrm>
              <a:off x="3024184" y="58292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Data forward</a:t>
              </a:r>
              <a:endParaRPr kumimoji="0" lang="zh-TW" altLang="en-US" sz="5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9" name="橢圓 178"/>
            <p:cNvSpPr/>
            <p:nvPr/>
          </p:nvSpPr>
          <p:spPr bwMode="auto">
            <a:xfrm>
              <a:off x="7343774" y="4551831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2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80" name="橢圓 179"/>
            <p:cNvSpPr/>
            <p:nvPr/>
          </p:nvSpPr>
          <p:spPr bwMode="auto">
            <a:xfrm>
              <a:off x="257173" y="2610966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F</a:t>
              </a:r>
              <a:r>
                <a:rPr lang="en-US" altLang="zh-TW" sz="5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1</a:t>
              </a:r>
              <a:r>
                <a:rPr lang="en-US" altLang="zh-TW" sz="500" baseline="-25000" dirty="0" smtClean="0">
                  <a:solidFill>
                    <a:schemeClr val="bg2"/>
                  </a:solidFill>
                  <a:ea typeface="新細明體" pitchFamily="18" charset="-120"/>
                </a:rPr>
                <a:t>r</a:t>
              </a: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 R</a:t>
              </a:r>
              <a:r>
                <a:rPr lang="en-US" altLang="zh-TW" sz="5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2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en-US" altLang="zh-TW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cxnSp>
          <p:nvCxnSpPr>
            <p:cNvPr id="181" name="直線單箭頭接點 180"/>
            <p:cNvCxnSpPr>
              <a:stCxn id="173" idx="2"/>
              <a:endCxn id="180" idx="7"/>
            </p:cNvCxnSpPr>
            <p:nvPr/>
          </p:nvCxnSpPr>
          <p:spPr bwMode="auto">
            <a:xfrm flipH="1">
              <a:off x="1566118" y="2376487"/>
              <a:ext cx="700830" cy="36420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2" name="直線單箭頭接點 181"/>
            <p:cNvCxnSpPr>
              <a:stCxn id="175" idx="4"/>
              <a:endCxn id="178" idx="1"/>
            </p:cNvCxnSpPr>
            <p:nvPr/>
          </p:nvCxnSpPr>
          <p:spPr bwMode="auto">
            <a:xfrm>
              <a:off x="2623391" y="5704729"/>
              <a:ext cx="625373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3" name="直線單箭頭接點 182"/>
            <p:cNvCxnSpPr>
              <a:stCxn id="176" idx="6"/>
              <a:endCxn id="179" idx="3"/>
            </p:cNvCxnSpPr>
            <p:nvPr/>
          </p:nvCxnSpPr>
          <p:spPr bwMode="auto">
            <a:xfrm flipV="1">
              <a:off x="6867524" y="5307930"/>
              <a:ext cx="700830" cy="36420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4" name="直線單箭頭接點 183"/>
            <p:cNvCxnSpPr>
              <a:stCxn id="174" idx="0"/>
              <a:endCxn id="177" idx="5"/>
            </p:cNvCxnSpPr>
            <p:nvPr/>
          </p:nvCxnSpPr>
          <p:spPr bwMode="auto">
            <a:xfrm flipH="1" flipV="1">
              <a:off x="5876182" y="2089598"/>
              <a:ext cx="634900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5" name="直線單箭頭接點 184"/>
            <p:cNvCxnSpPr>
              <a:stCxn id="180" idx="6"/>
              <a:endCxn id="172" idx="2"/>
            </p:cNvCxnSpPr>
            <p:nvPr/>
          </p:nvCxnSpPr>
          <p:spPr bwMode="auto">
            <a:xfrm>
              <a:off x="1790698" y="3053879"/>
              <a:ext cx="2009776" cy="97043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6" name="直線單箭頭接點 185"/>
            <p:cNvCxnSpPr>
              <a:stCxn id="178" idx="7"/>
              <a:endCxn id="172" idx="4"/>
            </p:cNvCxnSpPr>
            <p:nvPr/>
          </p:nvCxnSpPr>
          <p:spPr bwMode="auto">
            <a:xfrm flipV="1">
              <a:off x="4333129" y="4467224"/>
              <a:ext cx="234108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7" name="直線單箭頭接點 186"/>
            <p:cNvCxnSpPr>
              <a:stCxn id="179" idx="2"/>
              <a:endCxn id="172" idx="6"/>
            </p:cNvCxnSpPr>
            <p:nvPr/>
          </p:nvCxnSpPr>
          <p:spPr bwMode="auto">
            <a:xfrm flipH="1" flipV="1">
              <a:off x="5333999" y="4024312"/>
              <a:ext cx="2009775" cy="9704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8" name="直線單箭頭接點 187"/>
            <p:cNvCxnSpPr>
              <a:stCxn id="177" idx="3"/>
              <a:endCxn id="172" idx="0"/>
            </p:cNvCxnSpPr>
            <p:nvPr/>
          </p:nvCxnSpPr>
          <p:spPr bwMode="auto">
            <a:xfrm flipH="1">
              <a:off x="4567237" y="2089598"/>
              <a:ext cx="224580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9" name="直線單箭頭接點 188"/>
            <p:cNvCxnSpPr>
              <a:stCxn id="172" idx="1"/>
              <a:endCxn id="173" idx="5"/>
            </p:cNvCxnSpPr>
            <p:nvPr/>
          </p:nvCxnSpPr>
          <p:spPr bwMode="auto">
            <a:xfrm flipH="1" flipV="1">
              <a:off x="3575893" y="2689673"/>
              <a:ext cx="449161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0" name="直線單箭頭接點 189"/>
            <p:cNvCxnSpPr/>
            <p:nvPr/>
          </p:nvCxnSpPr>
          <p:spPr bwMode="auto">
            <a:xfrm>
              <a:off x="3474243" y="2767013"/>
              <a:ext cx="440532" cy="100726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1" name="直線單箭頭接點 190"/>
            <p:cNvCxnSpPr>
              <a:stCxn id="172" idx="3"/>
              <a:endCxn id="175" idx="7"/>
            </p:cNvCxnSpPr>
            <p:nvPr/>
          </p:nvCxnSpPr>
          <p:spPr bwMode="auto">
            <a:xfrm flipH="1">
              <a:off x="3165573" y="4337498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2" name="直線單箭頭接點 191"/>
            <p:cNvCxnSpPr/>
            <p:nvPr/>
          </p:nvCxnSpPr>
          <p:spPr bwMode="auto">
            <a:xfrm flipV="1">
              <a:off x="3262285" y="4399042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3" name="直線單箭頭接點 192"/>
            <p:cNvCxnSpPr>
              <a:stCxn id="172" idx="5"/>
              <a:endCxn id="176" idx="1"/>
            </p:cNvCxnSpPr>
            <p:nvPr/>
          </p:nvCxnSpPr>
          <p:spPr bwMode="auto">
            <a:xfrm>
              <a:off x="5109419" y="4337498"/>
              <a:ext cx="449160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4" name="直線單箭頭接點 193"/>
            <p:cNvCxnSpPr/>
            <p:nvPr/>
          </p:nvCxnSpPr>
          <p:spPr bwMode="auto">
            <a:xfrm flipH="1" flipV="1">
              <a:off x="5212556" y="4281488"/>
              <a:ext cx="444103" cy="94773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5" name="直線單箭頭接點 194"/>
            <p:cNvCxnSpPr>
              <a:stCxn id="172" idx="7"/>
              <a:endCxn id="174" idx="3"/>
            </p:cNvCxnSpPr>
            <p:nvPr/>
          </p:nvCxnSpPr>
          <p:spPr bwMode="auto">
            <a:xfrm flipV="1">
              <a:off x="5109419" y="3099993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6" name="直線單箭頭接點 195"/>
            <p:cNvCxnSpPr/>
            <p:nvPr/>
          </p:nvCxnSpPr>
          <p:spPr bwMode="auto">
            <a:xfrm flipH="1">
              <a:off x="5019907" y="3036789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97" name="群組 196"/>
          <p:cNvGrpSpPr/>
          <p:nvPr/>
        </p:nvGrpSpPr>
        <p:grpSpPr>
          <a:xfrm>
            <a:off x="4939106" y="4133134"/>
            <a:ext cx="3879057" cy="2151698"/>
            <a:chOff x="257173" y="1933574"/>
            <a:chExt cx="8620126" cy="4781550"/>
          </a:xfrm>
        </p:grpSpPr>
        <p:sp>
          <p:nvSpPr>
            <p:cNvPr id="198" name="橢圓 197"/>
            <p:cNvSpPr/>
            <p:nvPr/>
          </p:nvSpPr>
          <p:spPr bwMode="auto">
            <a:xfrm>
              <a:off x="3800474" y="3581399"/>
              <a:ext cx="1533525" cy="88582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Ready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99" name="橢圓 198"/>
            <p:cNvSpPr/>
            <p:nvPr/>
          </p:nvSpPr>
          <p:spPr bwMode="auto">
            <a:xfrm>
              <a:off x="2266948" y="193357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R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0" name="橢圓 199"/>
            <p:cNvSpPr/>
            <p:nvPr/>
          </p:nvSpPr>
          <p:spPr bwMode="auto">
            <a:xfrm>
              <a:off x="5744319" y="234389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1" name="橢圓 200"/>
            <p:cNvSpPr/>
            <p:nvPr/>
          </p:nvSpPr>
          <p:spPr bwMode="auto">
            <a:xfrm>
              <a:off x="1856628" y="481890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F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2" name="橢圓 201"/>
            <p:cNvSpPr/>
            <p:nvPr/>
          </p:nvSpPr>
          <p:spPr bwMode="auto">
            <a:xfrm>
              <a:off x="5333999" y="522922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3" name="橢圓 202"/>
            <p:cNvSpPr/>
            <p:nvPr/>
          </p:nvSpPr>
          <p:spPr bwMode="auto">
            <a:xfrm>
              <a:off x="3024184" y="58292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Data forward</a:t>
              </a:r>
              <a:endParaRPr kumimoji="0" lang="zh-TW" altLang="en-US" sz="5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04" name="橢圓 203"/>
            <p:cNvSpPr/>
            <p:nvPr/>
          </p:nvSpPr>
          <p:spPr bwMode="auto">
            <a:xfrm>
              <a:off x="7343774" y="4551831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MEM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5" name="橢圓 204"/>
            <p:cNvSpPr/>
            <p:nvPr/>
          </p:nvSpPr>
          <p:spPr bwMode="auto">
            <a:xfrm>
              <a:off x="257173" y="2610966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500" dirty="0" err="1" smtClean="0">
                  <a:solidFill>
                    <a:schemeClr val="bg2"/>
                  </a:solidFill>
                  <a:ea typeface="新細明體" pitchFamily="18" charset="-120"/>
                </a:rPr>
                <a:t>F</a:t>
              </a:r>
              <a:r>
                <a:rPr lang="en-US" altLang="zh-TW" sz="500" baseline="30000" dirty="0" err="1" smtClean="0">
                  <a:solidFill>
                    <a:schemeClr val="bg2"/>
                  </a:solidFill>
                  <a:ea typeface="新細明體" pitchFamily="18" charset="-120"/>
                </a:rPr>
                <a:t>LLC</a:t>
              </a:r>
              <a:r>
                <a:rPr lang="en-US" altLang="zh-TW" sz="500" baseline="-25000" dirty="0" err="1" smtClean="0">
                  <a:solidFill>
                    <a:schemeClr val="bg2"/>
                  </a:solidFill>
                  <a:ea typeface="新細明體" pitchFamily="18" charset="-120"/>
                </a:rPr>
                <a:t>r</a:t>
              </a: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 </a:t>
              </a:r>
              <a:r>
                <a:rPr lang="en-US" altLang="zh-TW" sz="500" dirty="0" err="1" smtClean="0">
                  <a:solidFill>
                    <a:schemeClr val="bg2"/>
                  </a:solidFill>
                  <a:ea typeface="新細明體" pitchFamily="18" charset="-120"/>
                </a:rPr>
                <a:t>MEM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en-US" altLang="zh-TW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cxnSp>
          <p:nvCxnSpPr>
            <p:cNvPr id="206" name="直線單箭頭接點 205"/>
            <p:cNvCxnSpPr>
              <a:stCxn id="199" idx="2"/>
              <a:endCxn id="205" idx="7"/>
            </p:cNvCxnSpPr>
            <p:nvPr/>
          </p:nvCxnSpPr>
          <p:spPr bwMode="auto">
            <a:xfrm flipH="1">
              <a:off x="1566118" y="2376487"/>
              <a:ext cx="700830" cy="36420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7" name="直線單箭頭接點 206"/>
            <p:cNvCxnSpPr>
              <a:stCxn id="201" idx="4"/>
              <a:endCxn id="203" idx="1"/>
            </p:cNvCxnSpPr>
            <p:nvPr/>
          </p:nvCxnSpPr>
          <p:spPr bwMode="auto">
            <a:xfrm>
              <a:off x="2623391" y="5704729"/>
              <a:ext cx="625373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8" name="直線單箭頭接點 207"/>
            <p:cNvCxnSpPr>
              <a:stCxn id="202" idx="6"/>
              <a:endCxn id="204" idx="3"/>
            </p:cNvCxnSpPr>
            <p:nvPr/>
          </p:nvCxnSpPr>
          <p:spPr bwMode="auto">
            <a:xfrm flipV="1">
              <a:off x="6867524" y="5307930"/>
              <a:ext cx="700830" cy="36420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9" name="直線單箭頭接點 208"/>
            <p:cNvCxnSpPr>
              <a:stCxn id="203" idx="7"/>
              <a:endCxn id="198" idx="4"/>
            </p:cNvCxnSpPr>
            <p:nvPr/>
          </p:nvCxnSpPr>
          <p:spPr bwMode="auto">
            <a:xfrm flipV="1">
              <a:off x="4333129" y="4467224"/>
              <a:ext cx="234108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0" name="直線單箭頭接點 209"/>
            <p:cNvCxnSpPr>
              <a:stCxn id="198" idx="1"/>
              <a:endCxn id="199" idx="5"/>
            </p:cNvCxnSpPr>
            <p:nvPr/>
          </p:nvCxnSpPr>
          <p:spPr bwMode="auto">
            <a:xfrm flipH="1" flipV="1">
              <a:off x="3575893" y="2689673"/>
              <a:ext cx="449161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1" name="直線單箭頭接點 210"/>
            <p:cNvCxnSpPr>
              <a:stCxn id="198" idx="3"/>
              <a:endCxn id="201" idx="7"/>
            </p:cNvCxnSpPr>
            <p:nvPr/>
          </p:nvCxnSpPr>
          <p:spPr bwMode="auto">
            <a:xfrm flipH="1">
              <a:off x="3165573" y="4337498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2" name="直線單箭頭接點 211"/>
            <p:cNvCxnSpPr/>
            <p:nvPr/>
          </p:nvCxnSpPr>
          <p:spPr bwMode="auto">
            <a:xfrm flipV="1">
              <a:off x="3262285" y="4399042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3" name="直線單箭頭接點 212"/>
            <p:cNvCxnSpPr>
              <a:stCxn id="198" idx="5"/>
              <a:endCxn id="202" idx="1"/>
            </p:cNvCxnSpPr>
            <p:nvPr/>
          </p:nvCxnSpPr>
          <p:spPr bwMode="auto">
            <a:xfrm>
              <a:off x="5109419" y="4337498"/>
              <a:ext cx="449160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4" name="直線單箭頭接點 213"/>
            <p:cNvCxnSpPr>
              <a:stCxn id="198" idx="7"/>
              <a:endCxn id="200" idx="3"/>
            </p:cNvCxnSpPr>
            <p:nvPr/>
          </p:nvCxnSpPr>
          <p:spPr bwMode="auto">
            <a:xfrm flipV="1">
              <a:off x="5109419" y="3099993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5" name="直線單箭頭接點 214"/>
            <p:cNvCxnSpPr/>
            <p:nvPr/>
          </p:nvCxnSpPr>
          <p:spPr bwMode="auto">
            <a:xfrm flipH="1">
              <a:off x="5019907" y="3036789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6" name="橢圓 215"/>
            <p:cNvSpPr/>
            <p:nvPr/>
          </p:nvSpPr>
          <p:spPr bwMode="auto">
            <a:xfrm>
              <a:off x="7080014" y="3229954"/>
              <a:ext cx="1533525" cy="88582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Signal LLC-1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17" name="橢圓 216"/>
            <p:cNvSpPr/>
            <p:nvPr/>
          </p:nvSpPr>
          <p:spPr bwMode="auto">
            <a:xfrm>
              <a:off x="520932" y="3963265"/>
              <a:ext cx="1533525" cy="88582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Signal LLC-1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218" name="直線單箭頭接點 217"/>
            <p:cNvCxnSpPr>
              <a:stCxn id="204" idx="1"/>
            </p:cNvCxnSpPr>
            <p:nvPr/>
          </p:nvCxnSpPr>
          <p:spPr bwMode="auto">
            <a:xfrm flipV="1">
              <a:off x="7568354" y="4115779"/>
              <a:ext cx="0" cy="56577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9" name="直線單箭頭接點 218"/>
            <p:cNvCxnSpPr>
              <a:stCxn id="205" idx="5"/>
            </p:cNvCxnSpPr>
            <p:nvPr/>
          </p:nvCxnSpPr>
          <p:spPr bwMode="auto">
            <a:xfrm>
              <a:off x="1566118" y="3367065"/>
              <a:ext cx="0" cy="65724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0" name="直線單箭頭接點 219"/>
            <p:cNvCxnSpPr>
              <a:stCxn id="217" idx="6"/>
              <a:endCxn id="198" idx="2"/>
            </p:cNvCxnSpPr>
            <p:nvPr/>
          </p:nvCxnSpPr>
          <p:spPr bwMode="auto">
            <a:xfrm flipV="1">
              <a:off x="2054457" y="4024312"/>
              <a:ext cx="1746017" cy="38186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1" name="直線單箭頭接點 220"/>
            <p:cNvCxnSpPr>
              <a:stCxn id="216" idx="2"/>
              <a:endCxn id="198" idx="6"/>
            </p:cNvCxnSpPr>
            <p:nvPr/>
          </p:nvCxnSpPr>
          <p:spPr bwMode="auto">
            <a:xfrm flipH="1">
              <a:off x="5333999" y="3672867"/>
              <a:ext cx="1746015" cy="3514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2" name="直線單箭頭接點 221"/>
            <p:cNvCxnSpPr>
              <a:stCxn id="199" idx="4"/>
              <a:endCxn id="217" idx="7"/>
            </p:cNvCxnSpPr>
            <p:nvPr/>
          </p:nvCxnSpPr>
          <p:spPr bwMode="auto">
            <a:xfrm flipH="1">
              <a:off x="1829877" y="2819399"/>
              <a:ext cx="1203834" cy="127359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3" name="直線單箭頭接點 222"/>
            <p:cNvCxnSpPr>
              <a:stCxn id="202" idx="0"/>
              <a:endCxn id="216" idx="3"/>
            </p:cNvCxnSpPr>
            <p:nvPr/>
          </p:nvCxnSpPr>
          <p:spPr bwMode="auto">
            <a:xfrm flipV="1">
              <a:off x="6100762" y="3986053"/>
              <a:ext cx="1203832" cy="1243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24" name="群組 223"/>
          <p:cNvGrpSpPr/>
          <p:nvPr/>
        </p:nvGrpSpPr>
        <p:grpSpPr>
          <a:xfrm>
            <a:off x="4407617" y="2574479"/>
            <a:ext cx="395385" cy="83355"/>
            <a:chOff x="4258834" y="2601277"/>
            <a:chExt cx="395385" cy="83355"/>
          </a:xfrm>
        </p:grpSpPr>
        <p:sp>
          <p:nvSpPr>
            <p:cNvPr id="225" name="橢圓 224"/>
            <p:cNvSpPr/>
            <p:nvPr/>
          </p:nvSpPr>
          <p:spPr bwMode="auto">
            <a:xfrm>
              <a:off x="4258834" y="2601277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26" name="橢圓 225"/>
            <p:cNvSpPr/>
            <p:nvPr/>
          </p:nvSpPr>
          <p:spPr bwMode="auto">
            <a:xfrm>
              <a:off x="4411234" y="2601278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27" name="橢圓 226"/>
            <p:cNvSpPr/>
            <p:nvPr/>
          </p:nvSpPr>
          <p:spPr bwMode="auto">
            <a:xfrm>
              <a:off x="4570866" y="2601279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3673073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8148E-6 L 0.13542 0.05556 " pathEditMode="relative" rAng="0" ptsTypes="AA">
                                      <p:cBhvr>
                                        <p:cTn id="21" dur="1000" spd="-100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2778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44444E-6 L -0.16979 0.02917 " pathEditMode="relative" rAng="0" ptsTypes="AA">
                                      <p:cBhvr>
                                        <p:cTn id="28" dur="1000" spd="-100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90" y="145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81481E-6 L 0.1375 -0.22777 " pathEditMode="relative" rAng="0" ptsTypes="AA">
                                      <p:cBhvr>
                                        <p:cTn id="35" dur="1000" spd="-100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1389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-0.17188 -0.22778 " pathEditMode="relative" rAng="0" ptsTypes="AA">
                                      <p:cBhvr>
                                        <p:cTn id="42" dur="1000" spd="-100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94" y="-1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32" grpId="0" animBg="1"/>
      <p:bldP spid="233" grpId="0" animBg="1"/>
      <p:bldP spid="2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內容版面配置區 2"/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 smtClean="0"/>
              <a:t>Write operations are accompanied with updates</a:t>
            </a:r>
          </a:p>
          <a:p>
            <a:pPr lvl="1"/>
            <a:r>
              <a:rPr lang="en-US" altLang="zh-TW" dirty="0" smtClean="0"/>
              <a:t>Maintain data consistency</a:t>
            </a:r>
            <a:endParaRPr lang="en-US" altLang="zh-TW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WURF – Write &amp; Update</a:t>
            </a:r>
            <a:endParaRPr lang="zh-TW" alt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5733945" y="2636217"/>
            <a:ext cx="1116623" cy="558311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CPU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5880004" y="3055168"/>
            <a:ext cx="823578" cy="1066462"/>
            <a:chOff x="1816582" y="2001582"/>
            <a:chExt cx="823578" cy="1066462"/>
          </a:xfrm>
        </p:grpSpPr>
        <p:sp>
          <p:nvSpPr>
            <p:cNvPr id="26" name="上-下雙向箭號 25"/>
            <p:cNvSpPr/>
            <p:nvPr/>
          </p:nvSpPr>
          <p:spPr bwMode="auto">
            <a:xfrm>
              <a:off x="1816582" y="2002994"/>
              <a:ext cx="276225" cy="1065050"/>
            </a:xfrm>
            <a:prstGeom prst="upDownArrow">
              <a:avLst/>
            </a:prstGeom>
            <a:solidFill>
              <a:srgbClr val="33CC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89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7" name="上-下雙向箭號 26"/>
            <p:cNvSpPr/>
            <p:nvPr/>
          </p:nvSpPr>
          <p:spPr bwMode="auto">
            <a:xfrm>
              <a:off x="2363935" y="2001582"/>
              <a:ext cx="276225" cy="1066462"/>
            </a:xfrm>
            <a:prstGeom prst="upDownArrow">
              <a:avLst/>
            </a:prstGeom>
            <a:solidFill>
              <a:srgbClr val="33CC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27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28" name="文字方塊 27"/>
          <p:cNvSpPr txBox="1"/>
          <p:nvPr/>
        </p:nvSpPr>
        <p:spPr>
          <a:xfrm>
            <a:off x="7050812" y="2746095"/>
            <a:ext cx="123206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zh-TW" sz="1800" dirty="0" smtClean="0"/>
              <a:t>Write row</a:t>
            </a:r>
            <a:endParaRPr lang="zh-TW" altLang="en-US" sz="1800" dirty="0"/>
          </a:p>
        </p:txBody>
      </p:sp>
      <p:sp>
        <p:nvSpPr>
          <p:cNvPr id="29" name="矩形 28"/>
          <p:cNvSpPr/>
          <p:nvPr/>
        </p:nvSpPr>
        <p:spPr bwMode="auto">
          <a:xfrm>
            <a:off x="5163313" y="4016636"/>
            <a:ext cx="854803" cy="576182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Row cache</a:t>
            </a:r>
          </a:p>
        </p:txBody>
      </p:sp>
      <p:sp>
        <p:nvSpPr>
          <p:cNvPr id="30" name="矩形 29"/>
          <p:cNvSpPr/>
          <p:nvPr/>
        </p:nvSpPr>
        <p:spPr bwMode="auto">
          <a:xfrm>
            <a:off x="6703582" y="4016637"/>
            <a:ext cx="846433" cy="576181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Col cache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4670077" y="5229244"/>
            <a:ext cx="3367454" cy="56270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Dual-addressing DRAM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6980472" y="3643376"/>
            <a:ext cx="96693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zh-TW" sz="1800" dirty="0" smtClean="0"/>
              <a:t>Update</a:t>
            </a:r>
            <a:endParaRPr lang="zh-TW" altLang="en-US" sz="1800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4833134" y="3643376"/>
            <a:ext cx="75758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zh-TW" sz="1800" dirty="0" smtClean="0"/>
              <a:t>Write</a:t>
            </a: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21</a:t>
            </a:fld>
            <a:endParaRPr lang="en-US" altLang="zh-TW" dirty="0" smtClean="0"/>
          </a:p>
        </p:txBody>
      </p:sp>
      <p:graphicFrame>
        <p:nvGraphicFramePr>
          <p:cNvPr id="87" name="表格 8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64036675"/>
              </p:ext>
            </p:extLst>
          </p:nvPr>
        </p:nvGraphicFramePr>
        <p:xfrm>
          <a:off x="790578" y="2997200"/>
          <a:ext cx="2698504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4626"/>
                <a:gridCol w="674626"/>
                <a:gridCol w="674626"/>
                <a:gridCol w="6746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16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20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24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7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28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17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25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29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18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22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26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30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19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29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23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27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31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8" name="矩形 87"/>
          <p:cNvSpPr/>
          <p:nvPr/>
        </p:nvSpPr>
        <p:spPr bwMode="auto">
          <a:xfrm>
            <a:off x="824715" y="3671791"/>
            <a:ext cx="2632860" cy="57149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824715" y="4313556"/>
            <a:ext cx="2632860" cy="57149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2143859" y="3010352"/>
            <a:ext cx="666016" cy="255224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91" name="群組 90"/>
          <p:cNvGrpSpPr/>
          <p:nvPr/>
        </p:nvGrpSpPr>
        <p:grpSpPr>
          <a:xfrm>
            <a:off x="289948" y="4245671"/>
            <a:ext cx="395385" cy="83355"/>
            <a:chOff x="4338073" y="3921821"/>
            <a:chExt cx="395385" cy="83355"/>
          </a:xfrm>
          <a:solidFill>
            <a:srgbClr val="FFFF00"/>
          </a:solidFill>
        </p:grpSpPr>
        <p:sp>
          <p:nvSpPr>
            <p:cNvPr id="92" name="橢圓 91"/>
            <p:cNvSpPr/>
            <p:nvPr/>
          </p:nvSpPr>
          <p:spPr bwMode="auto">
            <a:xfrm>
              <a:off x="4338073" y="3921821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3" name="橢圓 92"/>
            <p:cNvSpPr/>
            <p:nvPr/>
          </p:nvSpPr>
          <p:spPr bwMode="auto">
            <a:xfrm>
              <a:off x="4490473" y="3921822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4" name="橢圓 93"/>
            <p:cNvSpPr/>
            <p:nvPr/>
          </p:nvSpPr>
          <p:spPr bwMode="auto">
            <a:xfrm>
              <a:off x="4650105" y="3921823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95" name="群組 94"/>
          <p:cNvGrpSpPr/>
          <p:nvPr/>
        </p:nvGrpSpPr>
        <p:grpSpPr>
          <a:xfrm>
            <a:off x="2060474" y="2477539"/>
            <a:ext cx="83385" cy="397629"/>
            <a:chOff x="5064354" y="4093320"/>
            <a:chExt cx="83385" cy="397629"/>
          </a:xfrm>
          <a:solidFill>
            <a:srgbClr val="FFFF00"/>
          </a:solidFill>
        </p:grpSpPr>
        <p:sp>
          <p:nvSpPr>
            <p:cNvPr id="96" name="橢圓 95"/>
            <p:cNvSpPr/>
            <p:nvPr/>
          </p:nvSpPr>
          <p:spPr bwMode="auto">
            <a:xfrm>
              <a:off x="5064354" y="4255196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7" name="橢圓 96"/>
            <p:cNvSpPr/>
            <p:nvPr/>
          </p:nvSpPr>
          <p:spPr bwMode="auto">
            <a:xfrm>
              <a:off x="5064370" y="4407596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8" name="橢圓 97"/>
            <p:cNvSpPr/>
            <p:nvPr/>
          </p:nvSpPr>
          <p:spPr bwMode="auto">
            <a:xfrm>
              <a:off x="5064386" y="4093320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99" name="群組 98"/>
          <p:cNvGrpSpPr/>
          <p:nvPr/>
        </p:nvGrpSpPr>
        <p:grpSpPr>
          <a:xfrm>
            <a:off x="3599005" y="4236992"/>
            <a:ext cx="395385" cy="83355"/>
            <a:chOff x="4338073" y="3921821"/>
            <a:chExt cx="395385" cy="83355"/>
          </a:xfrm>
          <a:solidFill>
            <a:srgbClr val="FFFF00"/>
          </a:solidFill>
        </p:grpSpPr>
        <p:sp>
          <p:nvSpPr>
            <p:cNvPr id="100" name="橢圓 99"/>
            <p:cNvSpPr/>
            <p:nvPr/>
          </p:nvSpPr>
          <p:spPr bwMode="auto">
            <a:xfrm>
              <a:off x="4338073" y="3921821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1" name="橢圓 100"/>
            <p:cNvSpPr/>
            <p:nvPr/>
          </p:nvSpPr>
          <p:spPr bwMode="auto">
            <a:xfrm>
              <a:off x="4490473" y="3921822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2" name="橢圓 101"/>
            <p:cNvSpPr/>
            <p:nvPr/>
          </p:nvSpPr>
          <p:spPr bwMode="auto">
            <a:xfrm>
              <a:off x="4650105" y="3921823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103" name="群組 102"/>
          <p:cNvGrpSpPr/>
          <p:nvPr/>
        </p:nvGrpSpPr>
        <p:grpSpPr>
          <a:xfrm>
            <a:off x="2060490" y="5664837"/>
            <a:ext cx="83385" cy="397629"/>
            <a:chOff x="5064354" y="4093320"/>
            <a:chExt cx="83385" cy="397629"/>
          </a:xfrm>
          <a:solidFill>
            <a:srgbClr val="FFFF00"/>
          </a:solidFill>
        </p:grpSpPr>
        <p:sp>
          <p:nvSpPr>
            <p:cNvPr id="104" name="橢圓 103"/>
            <p:cNvSpPr/>
            <p:nvPr/>
          </p:nvSpPr>
          <p:spPr bwMode="auto">
            <a:xfrm>
              <a:off x="5064354" y="4255196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5" name="橢圓 104"/>
            <p:cNvSpPr/>
            <p:nvPr/>
          </p:nvSpPr>
          <p:spPr bwMode="auto">
            <a:xfrm>
              <a:off x="5064370" y="4407596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6" name="橢圓 105"/>
            <p:cNvSpPr/>
            <p:nvPr/>
          </p:nvSpPr>
          <p:spPr bwMode="auto">
            <a:xfrm>
              <a:off x="5064386" y="4093320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07" name="矩形 106"/>
          <p:cNvSpPr/>
          <p:nvPr/>
        </p:nvSpPr>
        <p:spPr bwMode="auto">
          <a:xfrm>
            <a:off x="2143875" y="4329027"/>
            <a:ext cx="666000" cy="27801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" name="橢圓 2"/>
          <p:cNvSpPr/>
          <p:nvPr/>
        </p:nvSpPr>
        <p:spPr bwMode="auto">
          <a:xfrm>
            <a:off x="2278856" y="4320345"/>
            <a:ext cx="385763" cy="286696"/>
          </a:xfrm>
          <a:prstGeom prst="ellipse">
            <a:avLst/>
          </a:prstGeom>
          <a:noFill/>
          <a:ln w="38100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8" name="橢圓 107"/>
          <p:cNvSpPr/>
          <p:nvPr/>
        </p:nvSpPr>
        <p:spPr bwMode="auto">
          <a:xfrm>
            <a:off x="2278855" y="4602279"/>
            <a:ext cx="385763" cy="286696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686048" y="4231728"/>
            <a:ext cx="885820" cy="369332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FFCCFF"/>
                </a:solidFill>
              </a:rPr>
              <a:t>Write  </a:t>
            </a:r>
            <a:endParaRPr lang="zh-TW" altLang="en-US" sz="1800" dirty="0">
              <a:solidFill>
                <a:srgbClr val="FFCCFF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686855" y="4598275"/>
            <a:ext cx="966931" cy="369332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92D050"/>
                </a:solidFill>
              </a:rPr>
              <a:t>Update</a:t>
            </a:r>
            <a:endParaRPr lang="zh-TW" altLang="en-US" sz="1800" dirty="0">
              <a:solidFill>
                <a:srgbClr val="92D050"/>
              </a:solidFill>
            </a:endParaRPr>
          </a:p>
        </p:txBody>
      </p:sp>
      <p:sp>
        <p:nvSpPr>
          <p:cNvPr id="42" name="上-下雙向箭號 41"/>
          <p:cNvSpPr/>
          <p:nvPr/>
        </p:nvSpPr>
        <p:spPr bwMode="auto">
          <a:xfrm>
            <a:off x="5362742" y="4649680"/>
            <a:ext cx="276225" cy="526619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上-下雙向箭號 43"/>
          <p:cNvSpPr/>
          <p:nvPr/>
        </p:nvSpPr>
        <p:spPr bwMode="auto">
          <a:xfrm>
            <a:off x="7077188" y="4649680"/>
            <a:ext cx="276225" cy="526619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668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39" grpId="0"/>
      <p:bldP spid="43" grpId="0"/>
      <p:bldP spid="107" grpId="0" animBg="1"/>
      <p:bldP spid="107" grpId="1" animBg="1"/>
      <p:bldP spid="3" grpId="0" animBg="1"/>
      <p:bldP spid="108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7316" y="533400"/>
            <a:ext cx="8797618" cy="854075"/>
          </a:xfrm>
        </p:spPr>
        <p:txBody>
          <a:bodyPr/>
          <a:lstStyle/>
          <a:p>
            <a:r>
              <a:rPr lang="en-US" altLang="zh-TW" dirty="0"/>
              <a:t>Level 1 Row Cache Protocol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22</a:t>
            </a:fld>
            <a:endParaRPr lang="en-US" altLang="zh-TW" dirty="0" smtClean="0"/>
          </a:p>
        </p:txBody>
      </p:sp>
      <p:sp>
        <p:nvSpPr>
          <p:cNvPr id="5" name="矩形 4"/>
          <p:cNvSpPr/>
          <p:nvPr/>
        </p:nvSpPr>
        <p:spPr bwMode="auto">
          <a:xfrm>
            <a:off x="722918" y="2886075"/>
            <a:ext cx="523875" cy="17907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Processor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1427768" y="2743038"/>
            <a:ext cx="1485900" cy="1041616"/>
            <a:chOff x="2676525" y="2895438"/>
            <a:chExt cx="1485900" cy="1041616"/>
          </a:xfrm>
        </p:grpSpPr>
        <p:sp>
          <p:nvSpPr>
            <p:cNvPr id="7" name="向右箭號 6"/>
            <p:cNvSpPr/>
            <p:nvPr/>
          </p:nvSpPr>
          <p:spPr bwMode="auto">
            <a:xfrm>
              <a:off x="3419475" y="2895438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" name="向右箭號 7"/>
            <p:cNvSpPr/>
            <p:nvPr/>
          </p:nvSpPr>
          <p:spPr bwMode="auto">
            <a:xfrm>
              <a:off x="3419475" y="3556054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" name="向右箭號 9"/>
            <p:cNvSpPr/>
            <p:nvPr/>
          </p:nvSpPr>
          <p:spPr bwMode="auto">
            <a:xfrm>
              <a:off x="2676525" y="3226597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3419475" y="2990851"/>
              <a:ext cx="171450" cy="847724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3562350" y="3055154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3564747" y="3028979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3529032" y="3688516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3440908" y="3733771"/>
              <a:ext cx="304835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3312361" y="3388510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3312377" y="3362335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8" name="左-右雙向箭號 17"/>
          <p:cNvSpPr/>
          <p:nvPr/>
        </p:nvSpPr>
        <p:spPr bwMode="auto">
          <a:xfrm>
            <a:off x="1427768" y="4262320"/>
            <a:ext cx="1494276" cy="369123"/>
          </a:xfrm>
          <a:prstGeom prst="leftRight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圓角矩形 18"/>
          <p:cNvSpPr/>
          <p:nvPr/>
        </p:nvSpPr>
        <p:spPr bwMode="auto">
          <a:xfrm>
            <a:off x="3094643" y="2647950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Row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L1C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圓角矩形 19"/>
          <p:cNvSpPr/>
          <p:nvPr/>
        </p:nvSpPr>
        <p:spPr bwMode="auto">
          <a:xfrm>
            <a:off x="3094643" y="3308242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Column L1C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圓角矩形 20"/>
          <p:cNvSpPr/>
          <p:nvPr/>
        </p:nvSpPr>
        <p:spPr bwMode="auto">
          <a:xfrm>
            <a:off x="4704368" y="2647949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Row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圓角矩形 21"/>
          <p:cNvSpPr/>
          <p:nvPr/>
        </p:nvSpPr>
        <p:spPr bwMode="auto">
          <a:xfrm>
            <a:off x="4706749" y="3308241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Column LLC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橢圓 22"/>
          <p:cNvSpPr/>
          <p:nvPr/>
        </p:nvSpPr>
        <p:spPr bwMode="auto">
          <a:xfrm>
            <a:off x="4258819" y="3553345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橢圓 23"/>
          <p:cNvSpPr/>
          <p:nvPr/>
        </p:nvSpPr>
        <p:spPr bwMode="auto">
          <a:xfrm>
            <a:off x="4411219" y="3553346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橢圓 24"/>
          <p:cNvSpPr/>
          <p:nvPr/>
        </p:nvSpPr>
        <p:spPr bwMode="auto">
          <a:xfrm>
            <a:off x="4570851" y="3553347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橢圓 25"/>
          <p:cNvSpPr/>
          <p:nvPr/>
        </p:nvSpPr>
        <p:spPr bwMode="auto">
          <a:xfrm>
            <a:off x="4258835" y="2893145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7" name="橢圓 26"/>
          <p:cNvSpPr/>
          <p:nvPr/>
        </p:nvSpPr>
        <p:spPr bwMode="auto">
          <a:xfrm>
            <a:off x="4411235" y="2893146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8" name="橢圓 27"/>
          <p:cNvSpPr/>
          <p:nvPr/>
        </p:nvSpPr>
        <p:spPr bwMode="auto">
          <a:xfrm>
            <a:off x="4570867" y="2893147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3" name="圓角矩形 32"/>
          <p:cNvSpPr/>
          <p:nvPr/>
        </p:nvSpPr>
        <p:spPr bwMode="auto">
          <a:xfrm>
            <a:off x="3094643" y="4161131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L1C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4" name="圓角矩形 33"/>
          <p:cNvSpPr/>
          <p:nvPr/>
        </p:nvSpPr>
        <p:spPr bwMode="auto">
          <a:xfrm>
            <a:off x="4706749" y="4161130"/>
            <a:ext cx="1104900" cy="5715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5" name="橢圓 34"/>
          <p:cNvSpPr/>
          <p:nvPr/>
        </p:nvSpPr>
        <p:spPr bwMode="auto">
          <a:xfrm>
            <a:off x="4258819" y="4406234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6" name="橢圓 35"/>
          <p:cNvSpPr/>
          <p:nvPr/>
        </p:nvSpPr>
        <p:spPr bwMode="auto">
          <a:xfrm>
            <a:off x="4411219" y="4406235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橢圓 36"/>
          <p:cNvSpPr/>
          <p:nvPr/>
        </p:nvSpPr>
        <p:spPr bwMode="auto">
          <a:xfrm>
            <a:off x="4570851" y="4406236"/>
            <a:ext cx="83353" cy="83353"/>
          </a:xfrm>
          <a:prstGeom prst="ellipse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73" name="群組 72"/>
          <p:cNvGrpSpPr/>
          <p:nvPr/>
        </p:nvGrpSpPr>
        <p:grpSpPr>
          <a:xfrm>
            <a:off x="5983611" y="2742190"/>
            <a:ext cx="1316775" cy="1041616"/>
            <a:chOff x="5601966" y="5210013"/>
            <a:chExt cx="1316775" cy="1041616"/>
          </a:xfrm>
        </p:grpSpPr>
        <p:sp>
          <p:nvSpPr>
            <p:cNvPr id="68" name="向右箭號 67"/>
            <p:cNvSpPr/>
            <p:nvPr/>
          </p:nvSpPr>
          <p:spPr bwMode="auto">
            <a:xfrm>
              <a:off x="6175791" y="5541157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8" name="向右箭號 57"/>
            <p:cNvSpPr/>
            <p:nvPr/>
          </p:nvSpPr>
          <p:spPr bwMode="auto">
            <a:xfrm>
              <a:off x="5601966" y="5210013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9" name="向右箭號 58"/>
            <p:cNvSpPr/>
            <p:nvPr/>
          </p:nvSpPr>
          <p:spPr bwMode="auto">
            <a:xfrm>
              <a:off x="5601966" y="5870629"/>
              <a:ext cx="742950" cy="381000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1" name="矩形 60"/>
            <p:cNvSpPr/>
            <p:nvPr/>
          </p:nvSpPr>
          <p:spPr bwMode="auto">
            <a:xfrm>
              <a:off x="6175787" y="5305426"/>
              <a:ext cx="171450" cy="847724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2" name="矩形 61"/>
            <p:cNvSpPr/>
            <p:nvPr/>
          </p:nvSpPr>
          <p:spPr bwMode="auto">
            <a:xfrm>
              <a:off x="6061514" y="5367348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3" name="矩形 62"/>
            <p:cNvSpPr/>
            <p:nvPr/>
          </p:nvSpPr>
          <p:spPr bwMode="auto">
            <a:xfrm>
              <a:off x="6075816" y="5341173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6074679" y="6005472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6018645" y="6048346"/>
              <a:ext cx="304835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6235343" y="5700704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6213930" y="5672148"/>
              <a:ext cx="230981" cy="88106"/>
            </a:xfrm>
            <a:prstGeom prst="rect">
              <a:avLst/>
            </a:prstGeom>
            <a:solidFill>
              <a:schemeClr val="bg2"/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74" name="左-右雙向箭號 73"/>
          <p:cNvSpPr/>
          <p:nvPr/>
        </p:nvSpPr>
        <p:spPr bwMode="auto">
          <a:xfrm>
            <a:off x="5983611" y="4262318"/>
            <a:ext cx="1316775" cy="369123"/>
          </a:xfrm>
          <a:prstGeom prst="leftRight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5" name="圓角矩形 74"/>
          <p:cNvSpPr/>
          <p:nvPr/>
        </p:nvSpPr>
        <p:spPr bwMode="auto">
          <a:xfrm>
            <a:off x="7429500" y="2871356"/>
            <a:ext cx="1181100" cy="811155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ea typeface="新細明體" pitchFamily="18" charset="-120"/>
              </a:rPr>
              <a:t>DA DRAM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ea typeface="新細明體" pitchFamily="18" charset="-120"/>
            </a:endParaRPr>
          </a:p>
        </p:txBody>
      </p:sp>
      <p:sp>
        <p:nvSpPr>
          <p:cNvPr id="76" name="圓角矩形 75"/>
          <p:cNvSpPr/>
          <p:nvPr/>
        </p:nvSpPr>
        <p:spPr bwMode="auto">
          <a:xfrm>
            <a:off x="7429500" y="4042334"/>
            <a:ext cx="1181100" cy="811155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DRAM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7" name="矩形 76"/>
          <p:cNvSpPr/>
          <p:nvPr/>
        </p:nvSpPr>
        <p:spPr bwMode="auto">
          <a:xfrm>
            <a:off x="3000375" y="2524124"/>
            <a:ext cx="2914650" cy="1447801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3076575" y="2061745"/>
            <a:ext cx="2735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92D050"/>
                </a:solidFill>
              </a:rPr>
              <a:t>Cache coherence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2950720" y="4042334"/>
            <a:ext cx="2991277" cy="233941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2" name="矩形 231"/>
          <p:cNvSpPr/>
          <p:nvPr/>
        </p:nvSpPr>
        <p:spPr bwMode="auto">
          <a:xfrm>
            <a:off x="261911" y="1295400"/>
            <a:ext cx="2688809" cy="524736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228" name="群組 227"/>
          <p:cNvGrpSpPr/>
          <p:nvPr/>
        </p:nvGrpSpPr>
        <p:grpSpPr>
          <a:xfrm>
            <a:off x="4411582" y="5031771"/>
            <a:ext cx="395385" cy="83355"/>
            <a:chOff x="4258834" y="2601277"/>
            <a:chExt cx="395385" cy="83355"/>
          </a:xfrm>
        </p:grpSpPr>
        <p:sp>
          <p:nvSpPr>
            <p:cNvPr id="229" name="橢圓 228"/>
            <p:cNvSpPr/>
            <p:nvPr/>
          </p:nvSpPr>
          <p:spPr bwMode="auto">
            <a:xfrm>
              <a:off x="4258834" y="2601277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0" name="橢圓 229"/>
            <p:cNvSpPr/>
            <p:nvPr/>
          </p:nvSpPr>
          <p:spPr bwMode="auto">
            <a:xfrm>
              <a:off x="4411234" y="2601278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1" name="橢圓 230"/>
            <p:cNvSpPr/>
            <p:nvPr/>
          </p:nvSpPr>
          <p:spPr bwMode="auto">
            <a:xfrm>
              <a:off x="4570866" y="2601279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233" name="矩形 232"/>
          <p:cNvSpPr/>
          <p:nvPr/>
        </p:nvSpPr>
        <p:spPr bwMode="auto">
          <a:xfrm>
            <a:off x="5941997" y="1348245"/>
            <a:ext cx="2823491" cy="524736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4" name="矩形 233"/>
          <p:cNvSpPr/>
          <p:nvPr/>
        </p:nvSpPr>
        <p:spPr bwMode="auto">
          <a:xfrm>
            <a:off x="2950720" y="1567606"/>
            <a:ext cx="3032891" cy="2541689"/>
          </a:xfrm>
          <a:prstGeom prst="rect">
            <a:avLst/>
          </a:prstGeom>
          <a:solidFill>
            <a:schemeClr val="bg2">
              <a:alpha val="5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118" name="群組 117"/>
          <p:cNvGrpSpPr/>
          <p:nvPr/>
        </p:nvGrpSpPr>
        <p:grpSpPr>
          <a:xfrm>
            <a:off x="448439" y="1363613"/>
            <a:ext cx="3879057" cy="2421732"/>
            <a:chOff x="257173" y="1333499"/>
            <a:chExt cx="8620126" cy="5381625"/>
          </a:xfrm>
        </p:grpSpPr>
        <p:sp>
          <p:nvSpPr>
            <p:cNvPr id="119" name="橢圓 118"/>
            <p:cNvSpPr/>
            <p:nvPr/>
          </p:nvSpPr>
          <p:spPr bwMode="auto">
            <a:xfrm>
              <a:off x="3800474" y="3581399"/>
              <a:ext cx="1533525" cy="88582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Ready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0" name="橢圓 119"/>
            <p:cNvSpPr/>
            <p:nvPr/>
          </p:nvSpPr>
          <p:spPr bwMode="auto">
            <a:xfrm>
              <a:off x="2266948" y="193357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1" name="橢圓 120"/>
            <p:cNvSpPr/>
            <p:nvPr/>
          </p:nvSpPr>
          <p:spPr bwMode="auto">
            <a:xfrm>
              <a:off x="5744319" y="234389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2" name="橢圓 121"/>
            <p:cNvSpPr/>
            <p:nvPr/>
          </p:nvSpPr>
          <p:spPr bwMode="auto">
            <a:xfrm>
              <a:off x="1856628" y="481890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F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3" name="橢圓 122"/>
            <p:cNvSpPr/>
            <p:nvPr/>
          </p:nvSpPr>
          <p:spPr bwMode="auto">
            <a:xfrm>
              <a:off x="5333999" y="522922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4" name="橢圓 123"/>
            <p:cNvSpPr/>
            <p:nvPr/>
          </p:nvSpPr>
          <p:spPr bwMode="auto">
            <a:xfrm>
              <a:off x="4567237" y="13334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2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5" name="橢圓 124"/>
            <p:cNvSpPr/>
            <p:nvPr/>
          </p:nvSpPr>
          <p:spPr bwMode="auto">
            <a:xfrm>
              <a:off x="3024184" y="58292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Data forward</a:t>
              </a:r>
              <a:endParaRPr kumimoji="0" lang="zh-TW" altLang="en-US" sz="5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6" name="橢圓 125"/>
            <p:cNvSpPr/>
            <p:nvPr/>
          </p:nvSpPr>
          <p:spPr bwMode="auto">
            <a:xfrm>
              <a:off x="7343774" y="4551831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2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7" name="橢圓 126"/>
            <p:cNvSpPr/>
            <p:nvPr/>
          </p:nvSpPr>
          <p:spPr bwMode="auto">
            <a:xfrm>
              <a:off x="257173" y="2610966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F</a:t>
              </a:r>
              <a:r>
                <a:rPr lang="en-US" altLang="zh-TW" sz="5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1</a:t>
              </a:r>
              <a:r>
                <a:rPr lang="en-US" altLang="zh-TW" sz="500" baseline="-25000" dirty="0" smtClean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 R</a:t>
              </a:r>
              <a:r>
                <a:rPr lang="en-US" altLang="zh-TW" sz="5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2</a:t>
              </a:r>
              <a:r>
                <a:rPr lang="en-US" altLang="zh-TW" sz="500" baseline="-25000" dirty="0" smtClean="0">
                  <a:solidFill>
                    <a:schemeClr val="bg2"/>
                  </a:solidFill>
                  <a:ea typeface="新細明體" pitchFamily="18" charset="-120"/>
                </a:rPr>
                <a:t>r</a:t>
              </a:r>
              <a:endParaRPr kumimoji="0" lang="en-US" altLang="zh-TW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cxnSp>
          <p:nvCxnSpPr>
            <p:cNvPr id="128" name="直線單箭頭接點 127"/>
            <p:cNvCxnSpPr>
              <a:stCxn id="120" idx="2"/>
              <a:endCxn id="127" idx="7"/>
            </p:cNvCxnSpPr>
            <p:nvPr/>
          </p:nvCxnSpPr>
          <p:spPr bwMode="auto">
            <a:xfrm flipH="1">
              <a:off x="1566118" y="2376487"/>
              <a:ext cx="700830" cy="36420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直線單箭頭接點 128"/>
            <p:cNvCxnSpPr>
              <a:stCxn id="122" idx="4"/>
              <a:endCxn id="125" idx="1"/>
            </p:cNvCxnSpPr>
            <p:nvPr/>
          </p:nvCxnSpPr>
          <p:spPr bwMode="auto">
            <a:xfrm>
              <a:off x="2623391" y="5704729"/>
              <a:ext cx="625373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0" name="直線單箭頭接點 129"/>
            <p:cNvCxnSpPr>
              <a:stCxn id="123" idx="6"/>
              <a:endCxn id="126" idx="3"/>
            </p:cNvCxnSpPr>
            <p:nvPr/>
          </p:nvCxnSpPr>
          <p:spPr bwMode="auto">
            <a:xfrm flipV="1">
              <a:off x="6867524" y="5307930"/>
              <a:ext cx="700830" cy="36420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1" name="直線單箭頭接點 130"/>
            <p:cNvCxnSpPr>
              <a:stCxn id="121" idx="0"/>
              <a:endCxn id="124" idx="5"/>
            </p:cNvCxnSpPr>
            <p:nvPr/>
          </p:nvCxnSpPr>
          <p:spPr bwMode="auto">
            <a:xfrm flipH="1" flipV="1">
              <a:off x="5876182" y="2089598"/>
              <a:ext cx="634900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2" name="直線單箭頭接點 131"/>
            <p:cNvCxnSpPr>
              <a:stCxn id="127" idx="6"/>
              <a:endCxn id="119" idx="2"/>
            </p:cNvCxnSpPr>
            <p:nvPr/>
          </p:nvCxnSpPr>
          <p:spPr bwMode="auto">
            <a:xfrm>
              <a:off x="1790698" y="3053879"/>
              <a:ext cx="2009776" cy="97043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3" name="直線單箭頭接點 132"/>
            <p:cNvCxnSpPr>
              <a:stCxn id="125" idx="7"/>
              <a:endCxn id="119" idx="4"/>
            </p:cNvCxnSpPr>
            <p:nvPr/>
          </p:nvCxnSpPr>
          <p:spPr bwMode="auto">
            <a:xfrm flipV="1">
              <a:off x="4333129" y="4467224"/>
              <a:ext cx="234108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4" name="直線單箭頭接點 133"/>
            <p:cNvCxnSpPr>
              <a:stCxn id="126" idx="2"/>
              <a:endCxn id="119" idx="6"/>
            </p:cNvCxnSpPr>
            <p:nvPr/>
          </p:nvCxnSpPr>
          <p:spPr bwMode="auto">
            <a:xfrm flipH="1" flipV="1">
              <a:off x="5333999" y="4024312"/>
              <a:ext cx="2009775" cy="9704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5" name="直線單箭頭接點 134"/>
            <p:cNvCxnSpPr>
              <a:stCxn id="124" idx="3"/>
              <a:endCxn id="119" idx="0"/>
            </p:cNvCxnSpPr>
            <p:nvPr/>
          </p:nvCxnSpPr>
          <p:spPr bwMode="auto">
            <a:xfrm flipH="1">
              <a:off x="4567237" y="2089598"/>
              <a:ext cx="224580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6" name="直線單箭頭接點 135"/>
            <p:cNvCxnSpPr>
              <a:stCxn id="119" idx="1"/>
              <a:endCxn id="120" idx="5"/>
            </p:cNvCxnSpPr>
            <p:nvPr/>
          </p:nvCxnSpPr>
          <p:spPr bwMode="auto">
            <a:xfrm flipH="1" flipV="1">
              <a:off x="3575893" y="2689673"/>
              <a:ext cx="449161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7" name="直線單箭頭接點 136"/>
            <p:cNvCxnSpPr/>
            <p:nvPr/>
          </p:nvCxnSpPr>
          <p:spPr bwMode="auto">
            <a:xfrm>
              <a:off x="3474243" y="2767013"/>
              <a:ext cx="440532" cy="100726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8" name="直線單箭頭接點 137"/>
            <p:cNvCxnSpPr>
              <a:stCxn id="119" idx="3"/>
              <a:endCxn id="122" idx="7"/>
            </p:cNvCxnSpPr>
            <p:nvPr/>
          </p:nvCxnSpPr>
          <p:spPr bwMode="auto">
            <a:xfrm flipH="1">
              <a:off x="3165573" y="4337498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9" name="直線單箭頭接點 138"/>
            <p:cNvCxnSpPr/>
            <p:nvPr/>
          </p:nvCxnSpPr>
          <p:spPr bwMode="auto">
            <a:xfrm flipV="1">
              <a:off x="3262285" y="4399042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0" name="直線單箭頭接點 139"/>
            <p:cNvCxnSpPr>
              <a:stCxn id="119" idx="5"/>
              <a:endCxn id="123" idx="1"/>
            </p:cNvCxnSpPr>
            <p:nvPr/>
          </p:nvCxnSpPr>
          <p:spPr bwMode="auto">
            <a:xfrm>
              <a:off x="5109419" y="4337498"/>
              <a:ext cx="449160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1" name="直線單箭頭接點 140"/>
            <p:cNvCxnSpPr/>
            <p:nvPr/>
          </p:nvCxnSpPr>
          <p:spPr bwMode="auto">
            <a:xfrm flipH="1" flipV="1">
              <a:off x="5212556" y="4281488"/>
              <a:ext cx="444103" cy="94773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2" name="直線單箭頭接點 141"/>
            <p:cNvCxnSpPr>
              <a:stCxn id="119" idx="7"/>
              <a:endCxn id="121" idx="3"/>
            </p:cNvCxnSpPr>
            <p:nvPr/>
          </p:nvCxnSpPr>
          <p:spPr bwMode="auto">
            <a:xfrm flipV="1">
              <a:off x="5109419" y="3099993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3" name="直線單箭頭接點 142"/>
            <p:cNvCxnSpPr/>
            <p:nvPr/>
          </p:nvCxnSpPr>
          <p:spPr bwMode="auto">
            <a:xfrm flipH="1">
              <a:off x="5019907" y="3036789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4" name="群組 143"/>
          <p:cNvGrpSpPr/>
          <p:nvPr/>
        </p:nvGrpSpPr>
        <p:grpSpPr>
          <a:xfrm>
            <a:off x="4886431" y="1630421"/>
            <a:ext cx="3879057" cy="2151698"/>
            <a:chOff x="257173" y="1933574"/>
            <a:chExt cx="8620126" cy="4781550"/>
          </a:xfrm>
        </p:grpSpPr>
        <p:sp>
          <p:nvSpPr>
            <p:cNvPr id="145" name="橢圓 144"/>
            <p:cNvSpPr/>
            <p:nvPr/>
          </p:nvSpPr>
          <p:spPr bwMode="auto">
            <a:xfrm>
              <a:off x="3800474" y="3581399"/>
              <a:ext cx="1533525" cy="88582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Ready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6" name="橢圓 145"/>
            <p:cNvSpPr/>
            <p:nvPr/>
          </p:nvSpPr>
          <p:spPr bwMode="auto">
            <a:xfrm>
              <a:off x="2266948" y="193357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7" name="橢圓 146"/>
            <p:cNvSpPr/>
            <p:nvPr/>
          </p:nvSpPr>
          <p:spPr bwMode="auto">
            <a:xfrm>
              <a:off x="5744319" y="234389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8" name="橢圓 147"/>
            <p:cNvSpPr/>
            <p:nvPr/>
          </p:nvSpPr>
          <p:spPr bwMode="auto">
            <a:xfrm>
              <a:off x="1856628" y="481890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F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9" name="橢圓 148"/>
            <p:cNvSpPr/>
            <p:nvPr/>
          </p:nvSpPr>
          <p:spPr bwMode="auto">
            <a:xfrm>
              <a:off x="5333999" y="522922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LLC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0" name="橢圓 149"/>
            <p:cNvSpPr/>
            <p:nvPr/>
          </p:nvSpPr>
          <p:spPr bwMode="auto">
            <a:xfrm>
              <a:off x="3024184" y="58292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Data forward</a:t>
              </a:r>
              <a:endParaRPr kumimoji="0" lang="zh-TW" altLang="en-US" sz="5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1" name="橢圓 150"/>
            <p:cNvSpPr/>
            <p:nvPr/>
          </p:nvSpPr>
          <p:spPr bwMode="auto">
            <a:xfrm>
              <a:off x="7343774" y="4551831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MEM</a:t>
              </a:r>
              <a:r>
                <a:rPr kumimoji="0" lang="en-US" altLang="zh-TW" sz="500" i="0" u="none" strike="noStrike" cap="none" normalizeH="0" baseline="-25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2" name="橢圓 151"/>
            <p:cNvSpPr/>
            <p:nvPr/>
          </p:nvSpPr>
          <p:spPr bwMode="auto">
            <a:xfrm>
              <a:off x="257173" y="2610966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500" dirty="0" err="1" smtClean="0">
                  <a:solidFill>
                    <a:schemeClr val="bg2"/>
                  </a:solidFill>
                  <a:ea typeface="新細明體" pitchFamily="18" charset="-120"/>
                </a:rPr>
                <a:t>F</a:t>
              </a:r>
              <a:r>
                <a:rPr lang="en-US" altLang="zh-TW" sz="500" baseline="30000" dirty="0" err="1" smtClean="0">
                  <a:solidFill>
                    <a:schemeClr val="bg2"/>
                  </a:solidFill>
                  <a:ea typeface="新細明體" pitchFamily="18" charset="-120"/>
                </a:rPr>
                <a:t>LLC</a:t>
              </a:r>
              <a:r>
                <a:rPr lang="en-US" altLang="zh-TW" sz="500" baseline="-25000" dirty="0" err="1" smtClean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 </a:t>
              </a:r>
              <a:r>
                <a:rPr lang="en-US" altLang="zh-TW" sz="500" dirty="0" err="1" smtClean="0">
                  <a:solidFill>
                    <a:schemeClr val="bg2"/>
                  </a:solidFill>
                  <a:ea typeface="新細明體" pitchFamily="18" charset="-120"/>
                </a:rPr>
                <a:t>MEM</a:t>
              </a:r>
              <a:r>
                <a:rPr lang="en-US" altLang="zh-TW" sz="500" baseline="-25000" dirty="0" err="1" smtClean="0">
                  <a:solidFill>
                    <a:schemeClr val="bg2"/>
                  </a:solidFill>
                  <a:ea typeface="新細明體" pitchFamily="18" charset="-120"/>
                </a:rPr>
                <a:t>r</a:t>
              </a:r>
              <a:endParaRPr kumimoji="0" lang="en-US" altLang="zh-TW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cxnSp>
          <p:nvCxnSpPr>
            <p:cNvPr id="153" name="直線單箭頭接點 152"/>
            <p:cNvCxnSpPr>
              <a:stCxn id="146" idx="2"/>
              <a:endCxn id="152" idx="7"/>
            </p:cNvCxnSpPr>
            <p:nvPr/>
          </p:nvCxnSpPr>
          <p:spPr bwMode="auto">
            <a:xfrm flipH="1">
              <a:off x="1566118" y="2376487"/>
              <a:ext cx="700830" cy="36420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4" name="直線單箭頭接點 153"/>
            <p:cNvCxnSpPr>
              <a:stCxn id="148" idx="4"/>
              <a:endCxn id="150" idx="1"/>
            </p:cNvCxnSpPr>
            <p:nvPr/>
          </p:nvCxnSpPr>
          <p:spPr bwMode="auto">
            <a:xfrm>
              <a:off x="2623391" y="5704729"/>
              <a:ext cx="625373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5" name="直線單箭頭接點 154"/>
            <p:cNvCxnSpPr>
              <a:stCxn id="149" idx="6"/>
              <a:endCxn id="151" idx="3"/>
            </p:cNvCxnSpPr>
            <p:nvPr/>
          </p:nvCxnSpPr>
          <p:spPr bwMode="auto">
            <a:xfrm flipV="1">
              <a:off x="6867524" y="5307930"/>
              <a:ext cx="700830" cy="36420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6" name="直線單箭頭接點 155"/>
            <p:cNvCxnSpPr>
              <a:stCxn id="150" idx="7"/>
              <a:endCxn id="145" idx="4"/>
            </p:cNvCxnSpPr>
            <p:nvPr/>
          </p:nvCxnSpPr>
          <p:spPr bwMode="auto">
            <a:xfrm flipV="1">
              <a:off x="4333129" y="4467224"/>
              <a:ext cx="234108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7" name="直線單箭頭接點 156"/>
            <p:cNvCxnSpPr>
              <a:stCxn id="145" idx="1"/>
              <a:endCxn id="146" idx="5"/>
            </p:cNvCxnSpPr>
            <p:nvPr/>
          </p:nvCxnSpPr>
          <p:spPr bwMode="auto">
            <a:xfrm flipH="1" flipV="1">
              <a:off x="3575893" y="2689673"/>
              <a:ext cx="449161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8" name="直線單箭頭接點 157"/>
            <p:cNvCxnSpPr>
              <a:stCxn id="145" idx="3"/>
              <a:endCxn id="148" idx="7"/>
            </p:cNvCxnSpPr>
            <p:nvPr/>
          </p:nvCxnSpPr>
          <p:spPr bwMode="auto">
            <a:xfrm flipH="1">
              <a:off x="3165573" y="4337498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9" name="直線單箭頭接點 158"/>
            <p:cNvCxnSpPr/>
            <p:nvPr/>
          </p:nvCxnSpPr>
          <p:spPr bwMode="auto">
            <a:xfrm flipV="1">
              <a:off x="3262285" y="4399042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0" name="直線單箭頭接點 159"/>
            <p:cNvCxnSpPr>
              <a:stCxn id="145" idx="5"/>
              <a:endCxn id="149" idx="1"/>
            </p:cNvCxnSpPr>
            <p:nvPr/>
          </p:nvCxnSpPr>
          <p:spPr bwMode="auto">
            <a:xfrm>
              <a:off x="5109419" y="4337498"/>
              <a:ext cx="449160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1" name="直線單箭頭接點 160"/>
            <p:cNvCxnSpPr>
              <a:stCxn id="145" idx="7"/>
              <a:endCxn id="147" idx="3"/>
            </p:cNvCxnSpPr>
            <p:nvPr/>
          </p:nvCxnSpPr>
          <p:spPr bwMode="auto">
            <a:xfrm flipV="1">
              <a:off x="5109419" y="3099993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2" name="直線單箭頭接點 161"/>
            <p:cNvCxnSpPr/>
            <p:nvPr/>
          </p:nvCxnSpPr>
          <p:spPr bwMode="auto">
            <a:xfrm flipH="1">
              <a:off x="5019907" y="3036789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3" name="橢圓 162"/>
            <p:cNvSpPr/>
            <p:nvPr/>
          </p:nvSpPr>
          <p:spPr bwMode="auto">
            <a:xfrm>
              <a:off x="7080014" y="3229954"/>
              <a:ext cx="1533525" cy="88582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Signal LLC-1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4" name="橢圓 163"/>
            <p:cNvSpPr/>
            <p:nvPr/>
          </p:nvSpPr>
          <p:spPr bwMode="auto">
            <a:xfrm>
              <a:off x="520932" y="3963265"/>
              <a:ext cx="1533525" cy="88582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Signal LLC-1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165" name="直線單箭頭接點 164"/>
            <p:cNvCxnSpPr>
              <a:stCxn id="151" idx="1"/>
            </p:cNvCxnSpPr>
            <p:nvPr/>
          </p:nvCxnSpPr>
          <p:spPr bwMode="auto">
            <a:xfrm flipV="1">
              <a:off x="7568354" y="4115779"/>
              <a:ext cx="0" cy="56577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6" name="直線單箭頭接點 165"/>
            <p:cNvCxnSpPr>
              <a:stCxn id="152" idx="5"/>
            </p:cNvCxnSpPr>
            <p:nvPr/>
          </p:nvCxnSpPr>
          <p:spPr bwMode="auto">
            <a:xfrm>
              <a:off x="1566118" y="3367065"/>
              <a:ext cx="0" cy="65724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7" name="直線單箭頭接點 166"/>
            <p:cNvCxnSpPr>
              <a:stCxn id="164" idx="6"/>
              <a:endCxn id="145" idx="2"/>
            </p:cNvCxnSpPr>
            <p:nvPr/>
          </p:nvCxnSpPr>
          <p:spPr bwMode="auto">
            <a:xfrm flipV="1">
              <a:off x="2054457" y="4024312"/>
              <a:ext cx="1746017" cy="38186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8" name="直線單箭頭接點 167"/>
            <p:cNvCxnSpPr>
              <a:stCxn id="163" idx="2"/>
              <a:endCxn id="145" idx="6"/>
            </p:cNvCxnSpPr>
            <p:nvPr/>
          </p:nvCxnSpPr>
          <p:spPr bwMode="auto">
            <a:xfrm flipH="1">
              <a:off x="5333999" y="3672867"/>
              <a:ext cx="1746015" cy="3514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9" name="直線單箭頭接點 168"/>
            <p:cNvCxnSpPr>
              <a:stCxn id="146" idx="4"/>
              <a:endCxn id="164" idx="7"/>
            </p:cNvCxnSpPr>
            <p:nvPr/>
          </p:nvCxnSpPr>
          <p:spPr bwMode="auto">
            <a:xfrm flipH="1">
              <a:off x="1829877" y="2819399"/>
              <a:ext cx="1203834" cy="127359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0" name="直線單箭頭接點 169"/>
            <p:cNvCxnSpPr>
              <a:stCxn id="149" idx="0"/>
              <a:endCxn id="163" idx="3"/>
            </p:cNvCxnSpPr>
            <p:nvPr/>
          </p:nvCxnSpPr>
          <p:spPr bwMode="auto">
            <a:xfrm flipV="1">
              <a:off x="6100762" y="3986053"/>
              <a:ext cx="1203832" cy="1243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71" name="群組 170"/>
          <p:cNvGrpSpPr/>
          <p:nvPr/>
        </p:nvGrpSpPr>
        <p:grpSpPr>
          <a:xfrm>
            <a:off x="447975" y="3863099"/>
            <a:ext cx="3879057" cy="2421732"/>
            <a:chOff x="257173" y="1333499"/>
            <a:chExt cx="8620126" cy="5381625"/>
          </a:xfrm>
        </p:grpSpPr>
        <p:sp>
          <p:nvSpPr>
            <p:cNvPr id="172" name="橢圓 171"/>
            <p:cNvSpPr/>
            <p:nvPr/>
          </p:nvSpPr>
          <p:spPr bwMode="auto">
            <a:xfrm>
              <a:off x="3800474" y="3581399"/>
              <a:ext cx="1533525" cy="88582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Ready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5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3" name="橢圓 172"/>
            <p:cNvSpPr/>
            <p:nvPr/>
          </p:nvSpPr>
          <p:spPr bwMode="auto">
            <a:xfrm>
              <a:off x="2266948" y="193357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R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1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4" name="橢圓 173"/>
            <p:cNvSpPr/>
            <p:nvPr/>
          </p:nvSpPr>
          <p:spPr bwMode="auto">
            <a:xfrm>
              <a:off x="5744319" y="234389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1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5" name="橢圓 174"/>
            <p:cNvSpPr/>
            <p:nvPr/>
          </p:nvSpPr>
          <p:spPr bwMode="auto">
            <a:xfrm>
              <a:off x="1856628" y="481890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F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1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6" name="橢圓 175"/>
            <p:cNvSpPr/>
            <p:nvPr/>
          </p:nvSpPr>
          <p:spPr bwMode="auto">
            <a:xfrm>
              <a:off x="5333999" y="522922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1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7" name="橢圓 176"/>
            <p:cNvSpPr/>
            <p:nvPr/>
          </p:nvSpPr>
          <p:spPr bwMode="auto">
            <a:xfrm>
              <a:off x="4567237" y="13334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2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78" name="橢圓 177"/>
            <p:cNvSpPr/>
            <p:nvPr/>
          </p:nvSpPr>
          <p:spPr bwMode="auto">
            <a:xfrm>
              <a:off x="3024184" y="58292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Data forward</a:t>
              </a:r>
              <a:endParaRPr kumimoji="0" lang="zh-TW" altLang="en-US" sz="5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9" name="橢圓 178"/>
            <p:cNvSpPr/>
            <p:nvPr/>
          </p:nvSpPr>
          <p:spPr bwMode="auto">
            <a:xfrm>
              <a:off x="7343774" y="4551831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2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80" name="橢圓 179"/>
            <p:cNvSpPr/>
            <p:nvPr/>
          </p:nvSpPr>
          <p:spPr bwMode="auto">
            <a:xfrm>
              <a:off x="257173" y="2610966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F</a:t>
              </a:r>
              <a:r>
                <a:rPr lang="en-US" altLang="zh-TW" sz="5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1</a:t>
              </a:r>
              <a:r>
                <a:rPr lang="en-US" altLang="zh-TW" sz="500" baseline="-25000" dirty="0" smtClean="0">
                  <a:solidFill>
                    <a:schemeClr val="bg2"/>
                  </a:solidFill>
                  <a:ea typeface="新細明體" pitchFamily="18" charset="-120"/>
                </a:rPr>
                <a:t>r</a:t>
              </a: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 R</a:t>
              </a:r>
              <a:r>
                <a:rPr lang="en-US" altLang="zh-TW" sz="5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2</a:t>
              </a:r>
              <a:r>
                <a:rPr lang="en-US" altLang="zh-TW" sz="500" baseline="-25000" dirty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en-US" altLang="zh-TW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cxnSp>
          <p:nvCxnSpPr>
            <p:cNvPr id="181" name="直線單箭頭接點 180"/>
            <p:cNvCxnSpPr>
              <a:stCxn id="173" idx="2"/>
              <a:endCxn id="180" idx="7"/>
            </p:cNvCxnSpPr>
            <p:nvPr/>
          </p:nvCxnSpPr>
          <p:spPr bwMode="auto">
            <a:xfrm flipH="1">
              <a:off x="1566118" y="2376487"/>
              <a:ext cx="700830" cy="36420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2" name="直線單箭頭接點 181"/>
            <p:cNvCxnSpPr>
              <a:stCxn id="175" idx="4"/>
              <a:endCxn id="178" idx="1"/>
            </p:cNvCxnSpPr>
            <p:nvPr/>
          </p:nvCxnSpPr>
          <p:spPr bwMode="auto">
            <a:xfrm>
              <a:off x="2623391" y="5704729"/>
              <a:ext cx="625373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3" name="直線單箭頭接點 182"/>
            <p:cNvCxnSpPr>
              <a:stCxn id="176" idx="6"/>
              <a:endCxn id="179" idx="3"/>
            </p:cNvCxnSpPr>
            <p:nvPr/>
          </p:nvCxnSpPr>
          <p:spPr bwMode="auto">
            <a:xfrm flipV="1">
              <a:off x="6867524" y="5307930"/>
              <a:ext cx="700830" cy="36420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4" name="直線單箭頭接點 183"/>
            <p:cNvCxnSpPr>
              <a:stCxn id="174" idx="0"/>
              <a:endCxn id="177" idx="5"/>
            </p:cNvCxnSpPr>
            <p:nvPr/>
          </p:nvCxnSpPr>
          <p:spPr bwMode="auto">
            <a:xfrm flipH="1" flipV="1">
              <a:off x="5876182" y="2089598"/>
              <a:ext cx="634900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5" name="直線單箭頭接點 184"/>
            <p:cNvCxnSpPr>
              <a:stCxn id="180" idx="6"/>
              <a:endCxn id="172" idx="2"/>
            </p:cNvCxnSpPr>
            <p:nvPr/>
          </p:nvCxnSpPr>
          <p:spPr bwMode="auto">
            <a:xfrm>
              <a:off x="1790698" y="3053879"/>
              <a:ext cx="2009776" cy="97043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6" name="直線單箭頭接點 185"/>
            <p:cNvCxnSpPr>
              <a:stCxn id="178" idx="7"/>
              <a:endCxn id="172" idx="4"/>
            </p:cNvCxnSpPr>
            <p:nvPr/>
          </p:nvCxnSpPr>
          <p:spPr bwMode="auto">
            <a:xfrm flipV="1">
              <a:off x="4333129" y="4467224"/>
              <a:ext cx="234108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7" name="直線單箭頭接點 186"/>
            <p:cNvCxnSpPr>
              <a:stCxn id="179" idx="2"/>
              <a:endCxn id="172" idx="6"/>
            </p:cNvCxnSpPr>
            <p:nvPr/>
          </p:nvCxnSpPr>
          <p:spPr bwMode="auto">
            <a:xfrm flipH="1" flipV="1">
              <a:off x="5333999" y="4024312"/>
              <a:ext cx="2009775" cy="9704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8" name="直線單箭頭接點 187"/>
            <p:cNvCxnSpPr>
              <a:stCxn id="177" idx="3"/>
              <a:endCxn id="172" idx="0"/>
            </p:cNvCxnSpPr>
            <p:nvPr/>
          </p:nvCxnSpPr>
          <p:spPr bwMode="auto">
            <a:xfrm flipH="1">
              <a:off x="4567237" y="2089598"/>
              <a:ext cx="224580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9" name="直線單箭頭接點 188"/>
            <p:cNvCxnSpPr>
              <a:stCxn id="172" idx="1"/>
              <a:endCxn id="173" idx="5"/>
            </p:cNvCxnSpPr>
            <p:nvPr/>
          </p:nvCxnSpPr>
          <p:spPr bwMode="auto">
            <a:xfrm flipH="1" flipV="1">
              <a:off x="3575893" y="2689673"/>
              <a:ext cx="449161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0" name="直線單箭頭接點 189"/>
            <p:cNvCxnSpPr/>
            <p:nvPr/>
          </p:nvCxnSpPr>
          <p:spPr bwMode="auto">
            <a:xfrm>
              <a:off x="3474243" y="2767013"/>
              <a:ext cx="440532" cy="100726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1" name="直線單箭頭接點 190"/>
            <p:cNvCxnSpPr>
              <a:stCxn id="172" idx="3"/>
              <a:endCxn id="175" idx="7"/>
            </p:cNvCxnSpPr>
            <p:nvPr/>
          </p:nvCxnSpPr>
          <p:spPr bwMode="auto">
            <a:xfrm flipH="1">
              <a:off x="3165573" y="4337498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2" name="直線單箭頭接點 191"/>
            <p:cNvCxnSpPr/>
            <p:nvPr/>
          </p:nvCxnSpPr>
          <p:spPr bwMode="auto">
            <a:xfrm flipV="1">
              <a:off x="3262285" y="4399042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3" name="直線單箭頭接點 192"/>
            <p:cNvCxnSpPr>
              <a:stCxn id="172" idx="5"/>
              <a:endCxn id="176" idx="1"/>
            </p:cNvCxnSpPr>
            <p:nvPr/>
          </p:nvCxnSpPr>
          <p:spPr bwMode="auto">
            <a:xfrm>
              <a:off x="5109419" y="4337498"/>
              <a:ext cx="449160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4" name="直線單箭頭接點 193"/>
            <p:cNvCxnSpPr/>
            <p:nvPr/>
          </p:nvCxnSpPr>
          <p:spPr bwMode="auto">
            <a:xfrm flipH="1" flipV="1">
              <a:off x="5212556" y="4281488"/>
              <a:ext cx="444103" cy="94773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5" name="直線單箭頭接點 194"/>
            <p:cNvCxnSpPr>
              <a:stCxn id="172" idx="7"/>
              <a:endCxn id="174" idx="3"/>
            </p:cNvCxnSpPr>
            <p:nvPr/>
          </p:nvCxnSpPr>
          <p:spPr bwMode="auto">
            <a:xfrm flipV="1">
              <a:off x="5109419" y="3099993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6" name="直線單箭頭接點 195"/>
            <p:cNvCxnSpPr/>
            <p:nvPr/>
          </p:nvCxnSpPr>
          <p:spPr bwMode="auto">
            <a:xfrm flipH="1">
              <a:off x="5019907" y="3036789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97" name="群組 196"/>
          <p:cNvGrpSpPr/>
          <p:nvPr/>
        </p:nvGrpSpPr>
        <p:grpSpPr>
          <a:xfrm>
            <a:off x="4939106" y="4133134"/>
            <a:ext cx="3879057" cy="2151698"/>
            <a:chOff x="257173" y="1933574"/>
            <a:chExt cx="8620126" cy="4781550"/>
          </a:xfrm>
        </p:grpSpPr>
        <p:sp>
          <p:nvSpPr>
            <p:cNvPr id="198" name="橢圓 197"/>
            <p:cNvSpPr/>
            <p:nvPr/>
          </p:nvSpPr>
          <p:spPr bwMode="auto">
            <a:xfrm>
              <a:off x="3800474" y="3581399"/>
              <a:ext cx="1533525" cy="88582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Ready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199" name="橢圓 198"/>
            <p:cNvSpPr/>
            <p:nvPr/>
          </p:nvSpPr>
          <p:spPr bwMode="auto">
            <a:xfrm>
              <a:off x="2266948" y="193357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R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0" name="橢圓 199"/>
            <p:cNvSpPr/>
            <p:nvPr/>
          </p:nvSpPr>
          <p:spPr bwMode="auto">
            <a:xfrm>
              <a:off x="5744319" y="234389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U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1" name="橢圓 200"/>
            <p:cNvSpPr/>
            <p:nvPr/>
          </p:nvSpPr>
          <p:spPr bwMode="auto">
            <a:xfrm>
              <a:off x="1856628" y="481890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F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2" name="橢圓 201"/>
            <p:cNvSpPr/>
            <p:nvPr/>
          </p:nvSpPr>
          <p:spPr bwMode="auto">
            <a:xfrm>
              <a:off x="5333999" y="522922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W</a:t>
              </a:r>
              <a:r>
                <a:rPr kumimoji="0" lang="en-US" altLang="zh-TW" sz="500" i="0" u="none" strike="noStrike" cap="none" normalizeH="0" baseline="3000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LLC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3" name="橢圓 202"/>
            <p:cNvSpPr/>
            <p:nvPr/>
          </p:nvSpPr>
          <p:spPr bwMode="auto">
            <a:xfrm>
              <a:off x="3024184" y="58292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Data forward</a:t>
              </a:r>
              <a:endParaRPr kumimoji="0" lang="zh-TW" altLang="en-US" sz="5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04" name="橢圓 203"/>
            <p:cNvSpPr/>
            <p:nvPr/>
          </p:nvSpPr>
          <p:spPr bwMode="auto">
            <a:xfrm>
              <a:off x="7343774" y="4551831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err="1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MEM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205" name="橢圓 204"/>
            <p:cNvSpPr/>
            <p:nvPr/>
          </p:nvSpPr>
          <p:spPr bwMode="auto">
            <a:xfrm>
              <a:off x="257173" y="2610966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500" dirty="0" err="1" smtClean="0">
                  <a:solidFill>
                    <a:schemeClr val="bg2"/>
                  </a:solidFill>
                  <a:ea typeface="新細明體" pitchFamily="18" charset="-120"/>
                </a:rPr>
                <a:t>F</a:t>
              </a:r>
              <a:r>
                <a:rPr lang="en-US" altLang="zh-TW" sz="500" baseline="30000" dirty="0" err="1" smtClean="0">
                  <a:solidFill>
                    <a:schemeClr val="bg2"/>
                  </a:solidFill>
                  <a:ea typeface="新細明體" pitchFamily="18" charset="-120"/>
                </a:rPr>
                <a:t>LLC</a:t>
              </a:r>
              <a:r>
                <a:rPr lang="en-US" altLang="zh-TW" sz="500" baseline="-25000" dirty="0" err="1" smtClean="0">
                  <a:solidFill>
                    <a:schemeClr val="bg2"/>
                  </a:solidFill>
                  <a:ea typeface="新細明體" pitchFamily="18" charset="-120"/>
                </a:rPr>
                <a:t>r</a:t>
              </a:r>
              <a:r>
                <a:rPr lang="en-US" altLang="zh-TW" sz="500" dirty="0" smtClean="0">
                  <a:solidFill>
                    <a:schemeClr val="bg2"/>
                  </a:solidFill>
                  <a:ea typeface="新細明體" pitchFamily="18" charset="-120"/>
                </a:rPr>
                <a:t> </a:t>
              </a:r>
              <a:r>
                <a:rPr lang="en-US" altLang="zh-TW" sz="500" dirty="0" err="1" smtClean="0">
                  <a:solidFill>
                    <a:schemeClr val="bg2"/>
                  </a:solidFill>
                  <a:ea typeface="新細明體" pitchFamily="18" charset="-120"/>
                </a:rPr>
                <a:t>MEM</a:t>
              </a:r>
              <a:r>
                <a:rPr lang="en-US" altLang="zh-TW" sz="500" baseline="-25000" dirty="0" err="1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endParaRPr kumimoji="0" lang="en-US" altLang="zh-TW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cxnSp>
          <p:nvCxnSpPr>
            <p:cNvPr id="206" name="直線單箭頭接點 205"/>
            <p:cNvCxnSpPr>
              <a:stCxn id="199" idx="2"/>
              <a:endCxn id="205" idx="7"/>
            </p:cNvCxnSpPr>
            <p:nvPr/>
          </p:nvCxnSpPr>
          <p:spPr bwMode="auto">
            <a:xfrm flipH="1">
              <a:off x="1566118" y="2376487"/>
              <a:ext cx="700830" cy="36420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7" name="直線單箭頭接點 206"/>
            <p:cNvCxnSpPr>
              <a:stCxn id="201" idx="4"/>
              <a:endCxn id="203" idx="1"/>
            </p:cNvCxnSpPr>
            <p:nvPr/>
          </p:nvCxnSpPr>
          <p:spPr bwMode="auto">
            <a:xfrm>
              <a:off x="2623391" y="5704729"/>
              <a:ext cx="625373" cy="25429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8" name="直線單箭頭接點 207"/>
            <p:cNvCxnSpPr>
              <a:stCxn id="202" idx="6"/>
              <a:endCxn id="204" idx="3"/>
            </p:cNvCxnSpPr>
            <p:nvPr/>
          </p:nvCxnSpPr>
          <p:spPr bwMode="auto">
            <a:xfrm flipV="1">
              <a:off x="6867524" y="5307930"/>
              <a:ext cx="700830" cy="36420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9" name="直線單箭頭接點 208"/>
            <p:cNvCxnSpPr>
              <a:stCxn id="203" idx="7"/>
              <a:endCxn id="198" idx="4"/>
            </p:cNvCxnSpPr>
            <p:nvPr/>
          </p:nvCxnSpPr>
          <p:spPr bwMode="auto">
            <a:xfrm flipV="1">
              <a:off x="4333129" y="4467224"/>
              <a:ext cx="234108" cy="149180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0" name="直線單箭頭接點 209"/>
            <p:cNvCxnSpPr>
              <a:stCxn id="198" idx="1"/>
              <a:endCxn id="199" idx="5"/>
            </p:cNvCxnSpPr>
            <p:nvPr/>
          </p:nvCxnSpPr>
          <p:spPr bwMode="auto">
            <a:xfrm flipH="1" flipV="1">
              <a:off x="3575893" y="2689673"/>
              <a:ext cx="449161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1" name="直線單箭頭接點 210"/>
            <p:cNvCxnSpPr>
              <a:stCxn id="198" idx="3"/>
              <a:endCxn id="201" idx="7"/>
            </p:cNvCxnSpPr>
            <p:nvPr/>
          </p:nvCxnSpPr>
          <p:spPr bwMode="auto">
            <a:xfrm flipH="1">
              <a:off x="3165573" y="4337498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2" name="直線單箭頭接點 211"/>
            <p:cNvCxnSpPr/>
            <p:nvPr/>
          </p:nvCxnSpPr>
          <p:spPr bwMode="auto">
            <a:xfrm flipV="1">
              <a:off x="3262285" y="4399042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3" name="直線單箭頭接點 212"/>
            <p:cNvCxnSpPr>
              <a:stCxn id="198" idx="5"/>
              <a:endCxn id="202" idx="1"/>
            </p:cNvCxnSpPr>
            <p:nvPr/>
          </p:nvCxnSpPr>
          <p:spPr bwMode="auto">
            <a:xfrm>
              <a:off x="5109419" y="4337498"/>
              <a:ext cx="449160" cy="102145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4" name="直線單箭頭接點 213"/>
            <p:cNvCxnSpPr>
              <a:stCxn id="198" idx="7"/>
              <a:endCxn id="200" idx="3"/>
            </p:cNvCxnSpPr>
            <p:nvPr/>
          </p:nvCxnSpPr>
          <p:spPr bwMode="auto">
            <a:xfrm flipV="1">
              <a:off x="5109419" y="3099993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5" name="直線單箭頭接點 214"/>
            <p:cNvCxnSpPr/>
            <p:nvPr/>
          </p:nvCxnSpPr>
          <p:spPr bwMode="auto">
            <a:xfrm flipH="1">
              <a:off x="5019907" y="3036789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6" name="橢圓 215"/>
            <p:cNvSpPr/>
            <p:nvPr/>
          </p:nvSpPr>
          <p:spPr bwMode="auto">
            <a:xfrm>
              <a:off x="7080014" y="3229954"/>
              <a:ext cx="1533525" cy="88582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Signal LLC-1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17" name="橢圓 216"/>
            <p:cNvSpPr/>
            <p:nvPr/>
          </p:nvSpPr>
          <p:spPr bwMode="auto">
            <a:xfrm>
              <a:off x="520932" y="3963265"/>
              <a:ext cx="1533525" cy="88582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5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Signal LLC-1</a:t>
              </a:r>
              <a:endParaRPr kumimoji="0" lang="zh-TW" altLang="en-US" sz="5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218" name="直線單箭頭接點 217"/>
            <p:cNvCxnSpPr>
              <a:stCxn id="204" idx="1"/>
            </p:cNvCxnSpPr>
            <p:nvPr/>
          </p:nvCxnSpPr>
          <p:spPr bwMode="auto">
            <a:xfrm flipV="1">
              <a:off x="7568354" y="4115779"/>
              <a:ext cx="0" cy="56577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9" name="直線單箭頭接點 218"/>
            <p:cNvCxnSpPr>
              <a:stCxn id="205" idx="5"/>
            </p:cNvCxnSpPr>
            <p:nvPr/>
          </p:nvCxnSpPr>
          <p:spPr bwMode="auto">
            <a:xfrm>
              <a:off x="1566118" y="3367065"/>
              <a:ext cx="0" cy="65724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0" name="直線單箭頭接點 219"/>
            <p:cNvCxnSpPr>
              <a:stCxn id="217" idx="6"/>
              <a:endCxn id="198" idx="2"/>
            </p:cNvCxnSpPr>
            <p:nvPr/>
          </p:nvCxnSpPr>
          <p:spPr bwMode="auto">
            <a:xfrm flipV="1">
              <a:off x="2054457" y="4024312"/>
              <a:ext cx="1746017" cy="38186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1" name="直線單箭頭接點 220"/>
            <p:cNvCxnSpPr>
              <a:stCxn id="216" idx="2"/>
              <a:endCxn id="198" idx="6"/>
            </p:cNvCxnSpPr>
            <p:nvPr/>
          </p:nvCxnSpPr>
          <p:spPr bwMode="auto">
            <a:xfrm flipH="1">
              <a:off x="5333999" y="3672867"/>
              <a:ext cx="1746015" cy="3514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2" name="直線單箭頭接點 221"/>
            <p:cNvCxnSpPr>
              <a:stCxn id="199" idx="4"/>
              <a:endCxn id="217" idx="7"/>
            </p:cNvCxnSpPr>
            <p:nvPr/>
          </p:nvCxnSpPr>
          <p:spPr bwMode="auto">
            <a:xfrm flipH="1">
              <a:off x="1829877" y="2819399"/>
              <a:ext cx="1203834" cy="127359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3" name="直線單箭頭接點 222"/>
            <p:cNvCxnSpPr>
              <a:stCxn id="202" idx="0"/>
              <a:endCxn id="216" idx="3"/>
            </p:cNvCxnSpPr>
            <p:nvPr/>
          </p:nvCxnSpPr>
          <p:spPr bwMode="auto">
            <a:xfrm flipV="1">
              <a:off x="6100762" y="3986053"/>
              <a:ext cx="1203832" cy="1243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24" name="群組 223"/>
          <p:cNvGrpSpPr/>
          <p:nvPr/>
        </p:nvGrpSpPr>
        <p:grpSpPr>
          <a:xfrm>
            <a:off x="4407617" y="2574479"/>
            <a:ext cx="395385" cy="83355"/>
            <a:chOff x="4258834" y="2601277"/>
            <a:chExt cx="395385" cy="83355"/>
          </a:xfrm>
        </p:grpSpPr>
        <p:sp>
          <p:nvSpPr>
            <p:cNvPr id="225" name="橢圓 224"/>
            <p:cNvSpPr/>
            <p:nvPr/>
          </p:nvSpPr>
          <p:spPr bwMode="auto">
            <a:xfrm>
              <a:off x="4258834" y="2601277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26" name="橢圓 225"/>
            <p:cNvSpPr/>
            <p:nvPr/>
          </p:nvSpPr>
          <p:spPr bwMode="auto">
            <a:xfrm>
              <a:off x="4411234" y="2601278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27" name="橢圓 226"/>
            <p:cNvSpPr/>
            <p:nvPr/>
          </p:nvSpPr>
          <p:spPr bwMode="auto">
            <a:xfrm>
              <a:off x="4570866" y="2601279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277" name="群組 276"/>
          <p:cNvGrpSpPr/>
          <p:nvPr/>
        </p:nvGrpSpPr>
        <p:grpSpPr>
          <a:xfrm>
            <a:off x="257173" y="1333499"/>
            <a:ext cx="8620126" cy="5381625"/>
            <a:chOff x="257173" y="1333499"/>
            <a:chExt cx="8620126" cy="5381625"/>
          </a:xfrm>
        </p:grpSpPr>
        <p:sp>
          <p:nvSpPr>
            <p:cNvPr id="278" name="橢圓 277"/>
            <p:cNvSpPr/>
            <p:nvPr/>
          </p:nvSpPr>
          <p:spPr bwMode="auto">
            <a:xfrm>
              <a:off x="3800474" y="3581399"/>
              <a:ext cx="1533525" cy="88582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Ready</a:t>
              </a:r>
              <a:r>
                <a:rPr kumimoji="0" lang="en-US" altLang="zh-TW" sz="18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18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79" name="橢圓 278"/>
            <p:cNvSpPr/>
            <p:nvPr/>
          </p:nvSpPr>
          <p:spPr bwMode="auto">
            <a:xfrm>
              <a:off x="2266948" y="193357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r>
                <a:rPr kumimoji="0" lang="en-US" altLang="zh-TW" sz="18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18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0" name="橢圓 279"/>
            <p:cNvSpPr/>
            <p:nvPr/>
          </p:nvSpPr>
          <p:spPr bwMode="auto">
            <a:xfrm>
              <a:off x="5744319" y="234389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U</a:t>
              </a:r>
              <a:r>
                <a:rPr kumimoji="0" lang="en-US" altLang="zh-TW" sz="18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18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1" name="橢圓 280"/>
            <p:cNvSpPr/>
            <p:nvPr/>
          </p:nvSpPr>
          <p:spPr bwMode="auto">
            <a:xfrm>
              <a:off x="1856628" y="481890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F</a:t>
              </a:r>
              <a:r>
                <a:rPr kumimoji="0" lang="en-US" altLang="zh-TW" sz="18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18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2" name="橢圓 281"/>
            <p:cNvSpPr/>
            <p:nvPr/>
          </p:nvSpPr>
          <p:spPr bwMode="auto">
            <a:xfrm>
              <a:off x="5333999" y="5229224"/>
              <a:ext cx="1533525" cy="88582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W</a:t>
              </a:r>
              <a:r>
                <a:rPr kumimoji="0" lang="en-US" altLang="zh-TW" sz="18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r>
                <a:rPr kumimoji="0" lang="en-US" altLang="zh-TW" sz="18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3" name="橢圓 282"/>
            <p:cNvSpPr/>
            <p:nvPr/>
          </p:nvSpPr>
          <p:spPr bwMode="auto">
            <a:xfrm>
              <a:off x="4567237" y="13334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U</a:t>
              </a:r>
              <a:r>
                <a:rPr kumimoji="0" lang="en-US" altLang="zh-TW" sz="18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2</a:t>
              </a:r>
              <a:r>
                <a:rPr kumimoji="0" lang="en-US" altLang="zh-TW" sz="18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4" name="橢圓 283"/>
            <p:cNvSpPr/>
            <p:nvPr/>
          </p:nvSpPr>
          <p:spPr bwMode="auto">
            <a:xfrm>
              <a:off x="3024184" y="5829299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Data forward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5" name="橢圓 284"/>
            <p:cNvSpPr/>
            <p:nvPr/>
          </p:nvSpPr>
          <p:spPr bwMode="auto">
            <a:xfrm>
              <a:off x="7343774" y="4551831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W</a:t>
              </a:r>
              <a:r>
                <a:rPr kumimoji="0" lang="en-US" altLang="zh-TW" sz="1800" i="0" u="none" strike="noStrike" cap="none" normalizeH="0" baseline="30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2</a:t>
              </a:r>
              <a:r>
                <a:rPr kumimoji="0" lang="en-US" altLang="zh-TW" sz="1800" i="0" u="none" strike="noStrike" cap="none" normalizeH="0" baseline="-2500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r</a:t>
              </a:r>
              <a:endParaRPr kumimoji="0" lang="zh-TW" altLang="en-US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6" name="橢圓 285"/>
            <p:cNvSpPr/>
            <p:nvPr/>
          </p:nvSpPr>
          <p:spPr bwMode="auto">
            <a:xfrm>
              <a:off x="257173" y="2610966"/>
              <a:ext cx="1533525" cy="885825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800" dirty="0" smtClean="0">
                  <a:solidFill>
                    <a:schemeClr val="bg2"/>
                  </a:solidFill>
                  <a:ea typeface="新細明體" pitchFamily="18" charset="-120"/>
                </a:rPr>
                <a:t>F</a:t>
              </a:r>
              <a:r>
                <a:rPr lang="en-US" altLang="zh-TW" sz="18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1</a:t>
              </a:r>
              <a:r>
                <a:rPr lang="en-US" altLang="zh-TW" sz="1800" baseline="-25000" dirty="0" smtClean="0">
                  <a:solidFill>
                    <a:schemeClr val="bg2"/>
                  </a:solidFill>
                  <a:ea typeface="新細明體" pitchFamily="18" charset="-120"/>
                </a:rPr>
                <a:t>c</a:t>
              </a:r>
              <a:r>
                <a:rPr lang="en-US" altLang="zh-TW" sz="1800" dirty="0" smtClean="0">
                  <a:solidFill>
                    <a:schemeClr val="bg2"/>
                  </a:solidFill>
                  <a:ea typeface="新細明體" pitchFamily="18" charset="-120"/>
                </a:rPr>
                <a:t> R</a:t>
              </a:r>
              <a:r>
                <a:rPr lang="en-US" altLang="zh-TW" sz="1800" baseline="30000" dirty="0" smtClean="0">
                  <a:solidFill>
                    <a:schemeClr val="bg2"/>
                  </a:solidFill>
                  <a:ea typeface="新細明體" pitchFamily="18" charset="-120"/>
                </a:rPr>
                <a:t>2</a:t>
              </a:r>
              <a:r>
                <a:rPr lang="en-US" altLang="zh-TW" sz="1800" baseline="-25000" dirty="0" smtClean="0">
                  <a:solidFill>
                    <a:schemeClr val="bg2"/>
                  </a:solidFill>
                  <a:ea typeface="新細明體" pitchFamily="18" charset="-120"/>
                </a:rPr>
                <a:t>r</a:t>
              </a:r>
              <a:endParaRPr kumimoji="0" lang="en-US" altLang="zh-TW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cxnSp>
          <p:nvCxnSpPr>
            <p:cNvPr id="287" name="直線單箭頭接點 286"/>
            <p:cNvCxnSpPr>
              <a:stCxn id="279" idx="2"/>
              <a:endCxn id="286" idx="7"/>
            </p:cNvCxnSpPr>
            <p:nvPr/>
          </p:nvCxnSpPr>
          <p:spPr bwMode="auto">
            <a:xfrm flipH="1">
              <a:off x="1566118" y="2376487"/>
              <a:ext cx="700830" cy="36420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8" name="直線單箭頭接點 287"/>
            <p:cNvCxnSpPr>
              <a:stCxn id="281" idx="4"/>
              <a:endCxn id="284" idx="1"/>
            </p:cNvCxnSpPr>
            <p:nvPr/>
          </p:nvCxnSpPr>
          <p:spPr bwMode="auto">
            <a:xfrm>
              <a:off x="2623391" y="5704729"/>
              <a:ext cx="625373" cy="25429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9" name="直線單箭頭接點 288"/>
            <p:cNvCxnSpPr>
              <a:stCxn id="282" idx="6"/>
              <a:endCxn id="285" idx="3"/>
            </p:cNvCxnSpPr>
            <p:nvPr/>
          </p:nvCxnSpPr>
          <p:spPr bwMode="auto">
            <a:xfrm flipV="1">
              <a:off x="6867524" y="5307930"/>
              <a:ext cx="700830" cy="36420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0" name="直線單箭頭接點 289"/>
            <p:cNvCxnSpPr>
              <a:stCxn id="280" idx="0"/>
              <a:endCxn id="283" idx="5"/>
            </p:cNvCxnSpPr>
            <p:nvPr/>
          </p:nvCxnSpPr>
          <p:spPr bwMode="auto">
            <a:xfrm flipH="1" flipV="1">
              <a:off x="5876182" y="2089598"/>
              <a:ext cx="634900" cy="25429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1" name="直線單箭頭接點 290"/>
            <p:cNvCxnSpPr>
              <a:stCxn id="286" idx="6"/>
              <a:endCxn id="278" idx="2"/>
            </p:cNvCxnSpPr>
            <p:nvPr/>
          </p:nvCxnSpPr>
          <p:spPr bwMode="auto">
            <a:xfrm>
              <a:off x="1790698" y="3053879"/>
              <a:ext cx="2009776" cy="970433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2" name="直線單箭頭接點 291"/>
            <p:cNvCxnSpPr>
              <a:stCxn id="284" idx="7"/>
              <a:endCxn id="278" idx="4"/>
            </p:cNvCxnSpPr>
            <p:nvPr/>
          </p:nvCxnSpPr>
          <p:spPr bwMode="auto">
            <a:xfrm flipV="1">
              <a:off x="4333129" y="4467224"/>
              <a:ext cx="234108" cy="149180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3" name="直線單箭頭接點 292"/>
            <p:cNvCxnSpPr>
              <a:stCxn id="285" idx="2"/>
              <a:endCxn id="278" idx="6"/>
            </p:cNvCxnSpPr>
            <p:nvPr/>
          </p:nvCxnSpPr>
          <p:spPr bwMode="auto">
            <a:xfrm flipH="1" flipV="1">
              <a:off x="5333999" y="4024312"/>
              <a:ext cx="2009775" cy="97043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4" name="直線單箭頭接點 293"/>
            <p:cNvCxnSpPr>
              <a:stCxn id="283" idx="3"/>
              <a:endCxn id="278" idx="0"/>
            </p:cNvCxnSpPr>
            <p:nvPr/>
          </p:nvCxnSpPr>
          <p:spPr bwMode="auto">
            <a:xfrm flipH="1">
              <a:off x="4567237" y="2089598"/>
              <a:ext cx="224580" cy="149180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5" name="直線單箭頭接點 294"/>
            <p:cNvCxnSpPr>
              <a:stCxn id="278" idx="1"/>
              <a:endCxn id="279" idx="5"/>
            </p:cNvCxnSpPr>
            <p:nvPr/>
          </p:nvCxnSpPr>
          <p:spPr bwMode="auto">
            <a:xfrm flipH="1" flipV="1">
              <a:off x="3575893" y="2689673"/>
              <a:ext cx="449161" cy="102145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6" name="直線單箭頭接點 295"/>
            <p:cNvCxnSpPr/>
            <p:nvPr/>
          </p:nvCxnSpPr>
          <p:spPr bwMode="auto">
            <a:xfrm>
              <a:off x="3474243" y="2767013"/>
              <a:ext cx="440532" cy="100726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7" name="直線單箭頭接點 296"/>
            <p:cNvCxnSpPr>
              <a:stCxn id="278" idx="3"/>
              <a:endCxn id="281" idx="7"/>
            </p:cNvCxnSpPr>
            <p:nvPr/>
          </p:nvCxnSpPr>
          <p:spPr bwMode="auto">
            <a:xfrm flipH="1">
              <a:off x="3165573" y="4337498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8" name="直線單箭頭接點 297"/>
            <p:cNvCxnSpPr/>
            <p:nvPr/>
          </p:nvCxnSpPr>
          <p:spPr bwMode="auto">
            <a:xfrm flipV="1">
              <a:off x="3262285" y="4399042"/>
              <a:ext cx="859481" cy="61113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9" name="直線單箭頭接點 298"/>
            <p:cNvCxnSpPr>
              <a:stCxn id="278" idx="5"/>
              <a:endCxn id="282" idx="1"/>
            </p:cNvCxnSpPr>
            <p:nvPr/>
          </p:nvCxnSpPr>
          <p:spPr bwMode="auto">
            <a:xfrm>
              <a:off x="5109419" y="4337498"/>
              <a:ext cx="449160" cy="102145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0" name="直線單箭頭接點 299"/>
            <p:cNvCxnSpPr/>
            <p:nvPr/>
          </p:nvCxnSpPr>
          <p:spPr bwMode="auto">
            <a:xfrm flipH="1" flipV="1">
              <a:off x="5212556" y="4281488"/>
              <a:ext cx="444103" cy="94773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1" name="直線單箭頭接點 300"/>
            <p:cNvCxnSpPr>
              <a:stCxn id="278" idx="7"/>
              <a:endCxn id="280" idx="3"/>
            </p:cNvCxnSpPr>
            <p:nvPr/>
          </p:nvCxnSpPr>
          <p:spPr bwMode="auto">
            <a:xfrm flipV="1">
              <a:off x="5109419" y="3099993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2" name="直線單箭頭接點 301"/>
            <p:cNvCxnSpPr/>
            <p:nvPr/>
          </p:nvCxnSpPr>
          <p:spPr bwMode="auto">
            <a:xfrm flipH="1">
              <a:off x="5019907" y="3036789"/>
              <a:ext cx="859480" cy="61113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3" name="文字方塊 302"/>
            <p:cNvSpPr txBox="1"/>
            <p:nvPr/>
          </p:nvSpPr>
          <p:spPr>
            <a:xfrm>
              <a:off x="1452196" y="2199162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Miss</a:t>
              </a:r>
              <a:endParaRPr lang="zh-TW" altLang="en-US" sz="1800" dirty="0"/>
            </a:p>
          </p:txBody>
        </p:sp>
        <p:sp>
          <p:nvSpPr>
            <p:cNvPr id="304" name="文字方塊 303"/>
            <p:cNvSpPr txBox="1"/>
            <p:nvPr/>
          </p:nvSpPr>
          <p:spPr>
            <a:xfrm>
              <a:off x="6007668" y="1898264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Miss</a:t>
              </a:r>
              <a:endParaRPr lang="zh-TW" altLang="en-US" sz="1800" dirty="0"/>
            </a:p>
          </p:txBody>
        </p:sp>
        <p:sp>
          <p:nvSpPr>
            <p:cNvPr id="305" name="文字方塊 304"/>
            <p:cNvSpPr txBox="1"/>
            <p:nvPr/>
          </p:nvSpPr>
          <p:spPr>
            <a:xfrm>
              <a:off x="6815701" y="5585313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Miss</a:t>
              </a:r>
              <a:endParaRPr lang="zh-TW" altLang="en-US" sz="1800" dirty="0"/>
            </a:p>
          </p:txBody>
        </p:sp>
        <p:sp>
          <p:nvSpPr>
            <p:cNvPr id="306" name="文字方塊 305"/>
            <p:cNvSpPr txBox="1"/>
            <p:nvPr/>
          </p:nvSpPr>
          <p:spPr>
            <a:xfrm>
              <a:off x="3121517" y="2882818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Hit</a:t>
              </a:r>
              <a:endParaRPr lang="zh-TW" altLang="en-US" sz="1800" dirty="0"/>
            </a:p>
          </p:txBody>
        </p:sp>
        <p:sp>
          <p:nvSpPr>
            <p:cNvPr id="307" name="文字方塊 306"/>
            <p:cNvSpPr txBox="1"/>
            <p:nvPr/>
          </p:nvSpPr>
          <p:spPr>
            <a:xfrm>
              <a:off x="5347869" y="2823749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Hit</a:t>
              </a:r>
              <a:endParaRPr lang="zh-TW" altLang="en-US" sz="1800" dirty="0"/>
            </a:p>
          </p:txBody>
        </p:sp>
        <p:sp>
          <p:nvSpPr>
            <p:cNvPr id="308" name="文字方塊 307"/>
            <p:cNvSpPr txBox="1"/>
            <p:nvPr/>
          </p:nvSpPr>
          <p:spPr>
            <a:xfrm>
              <a:off x="5547940" y="4807895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Hit</a:t>
              </a:r>
              <a:endParaRPr lang="zh-TW" altLang="en-US" sz="1800" dirty="0"/>
            </a:p>
          </p:txBody>
        </p:sp>
        <p:sp>
          <p:nvSpPr>
            <p:cNvPr id="309" name="文字方塊 308"/>
            <p:cNvSpPr txBox="1"/>
            <p:nvPr/>
          </p:nvSpPr>
          <p:spPr>
            <a:xfrm>
              <a:off x="2452252" y="5725211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Hit</a:t>
              </a:r>
              <a:endParaRPr lang="zh-TW" altLang="en-US" sz="1800" dirty="0"/>
            </a:p>
          </p:txBody>
        </p:sp>
        <p:sp>
          <p:nvSpPr>
            <p:cNvPr id="310" name="文字方塊 309"/>
            <p:cNvSpPr txBox="1"/>
            <p:nvPr/>
          </p:nvSpPr>
          <p:spPr>
            <a:xfrm>
              <a:off x="3292827" y="4859171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Miss</a:t>
              </a:r>
              <a:endParaRPr lang="zh-TW" altLang="en-US" sz="1800" dirty="0"/>
            </a:p>
          </p:txBody>
        </p:sp>
        <p:sp>
          <p:nvSpPr>
            <p:cNvPr id="311" name="文字方塊 310"/>
            <p:cNvSpPr txBox="1"/>
            <p:nvPr/>
          </p:nvSpPr>
          <p:spPr>
            <a:xfrm>
              <a:off x="3866798" y="3230164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R</a:t>
              </a:r>
              <a:r>
                <a:rPr lang="en-US" altLang="zh-TW" sz="1800" baseline="30000" dirty="0" smtClean="0"/>
                <a:t>1</a:t>
              </a:r>
              <a:r>
                <a:rPr lang="en-US" altLang="zh-TW" sz="1800" baseline="-25000" dirty="0" smtClean="0"/>
                <a:t>r</a:t>
              </a:r>
              <a:endParaRPr lang="zh-TW" altLang="en-US" sz="1800" baseline="-25000" dirty="0"/>
            </a:p>
          </p:txBody>
        </p:sp>
        <p:sp>
          <p:nvSpPr>
            <p:cNvPr id="312" name="文字方塊 311"/>
            <p:cNvSpPr txBox="1"/>
            <p:nvPr/>
          </p:nvSpPr>
          <p:spPr>
            <a:xfrm>
              <a:off x="5210911" y="3518759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U</a:t>
              </a:r>
              <a:r>
                <a:rPr lang="en-US" altLang="zh-TW" sz="1800" baseline="30000" dirty="0" smtClean="0"/>
                <a:t>1</a:t>
              </a:r>
              <a:r>
                <a:rPr lang="en-US" altLang="zh-TW" sz="1800" baseline="-25000" dirty="0" smtClean="0"/>
                <a:t>r</a:t>
              </a:r>
              <a:endParaRPr lang="zh-TW" altLang="en-US" sz="1800" baseline="-25000" dirty="0"/>
            </a:p>
          </p:txBody>
        </p:sp>
        <p:sp>
          <p:nvSpPr>
            <p:cNvPr id="313" name="文字方塊 312"/>
            <p:cNvSpPr txBox="1"/>
            <p:nvPr/>
          </p:nvSpPr>
          <p:spPr>
            <a:xfrm>
              <a:off x="3421491" y="4157848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F</a:t>
              </a:r>
              <a:r>
                <a:rPr lang="en-US" altLang="zh-TW" sz="1800" baseline="30000" dirty="0" smtClean="0"/>
                <a:t>1</a:t>
              </a:r>
              <a:r>
                <a:rPr lang="en-US" altLang="zh-TW" sz="1800" baseline="-25000" dirty="0" smtClean="0"/>
                <a:t>r</a:t>
              </a:r>
              <a:endParaRPr lang="zh-TW" altLang="en-US" sz="1800" baseline="-25000" dirty="0"/>
            </a:p>
          </p:txBody>
        </p:sp>
        <p:sp>
          <p:nvSpPr>
            <p:cNvPr id="314" name="文字方塊 313"/>
            <p:cNvSpPr txBox="1"/>
            <p:nvPr/>
          </p:nvSpPr>
          <p:spPr>
            <a:xfrm>
              <a:off x="4791998" y="4497410"/>
              <a:ext cx="5469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W</a:t>
              </a:r>
              <a:r>
                <a:rPr lang="en-US" altLang="zh-TW" sz="1800" baseline="30000" dirty="0" smtClean="0"/>
                <a:t>1</a:t>
              </a:r>
              <a:r>
                <a:rPr lang="en-US" altLang="zh-TW" sz="1800" baseline="-25000" dirty="0" smtClean="0"/>
                <a:t>r</a:t>
              </a:r>
              <a:endParaRPr lang="zh-TW" altLang="en-US" sz="1800" baseline="-25000" dirty="0"/>
            </a:p>
          </p:txBody>
        </p:sp>
        <p:sp>
          <p:nvSpPr>
            <p:cNvPr id="315" name="文字方塊 314"/>
            <p:cNvSpPr txBox="1"/>
            <p:nvPr/>
          </p:nvSpPr>
          <p:spPr>
            <a:xfrm>
              <a:off x="1353252" y="3370774"/>
              <a:ext cx="1368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Wait for L2</a:t>
              </a:r>
              <a:endParaRPr lang="zh-TW" altLang="en-US" sz="1800" dirty="0"/>
            </a:p>
          </p:txBody>
        </p:sp>
        <p:sp>
          <p:nvSpPr>
            <p:cNvPr id="316" name="文字方塊 315"/>
            <p:cNvSpPr txBox="1"/>
            <p:nvPr/>
          </p:nvSpPr>
          <p:spPr>
            <a:xfrm>
              <a:off x="6437160" y="4319877"/>
              <a:ext cx="1368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Wait for L2</a:t>
              </a:r>
              <a:endParaRPr lang="zh-TW" altLang="en-US" sz="1800" dirty="0"/>
            </a:p>
          </p:txBody>
        </p:sp>
      </p:grpSp>
      <p:sp>
        <p:nvSpPr>
          <p:cNvPr id="317" name="矩形 316"/>
          <p:cNvSpPr/>
          <p:nvPr/>
        </p:nvSpPr>
        <p:spPr bwMode="auto">
          <a:xfrm>
            <a:off x="4791998" y="3896386"/>
            <a:ext cx="4199601" cy="2375826"/>
          </a:xfrm>
          <a:prstGeom prst="rect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18" name="矩形 317"/>
          <p:cNvSpPr/>
          <p:nvPr/>
        </p:nvSpPr>
        <p:spPr bwMode="auto">
          <a:xfrm>
            <a:off x="4362447" y="1247775"/>
            <a:ext cx="3067053" cy="2649272"/>
          </a:xfrm>
          <a:prstGeom prst="rect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19" name="矩形 318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Both write and update </a:t>
            </a: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receive the latest </a:t>
            </a: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data</a:t>
            </a:r>
          </a:p>
        </p:txBody>
      </p:sp>
    </p:spTree>
    <p:extLst>
      <p:ext uri="{BB962C8B-B14F-4D97-AF65-F5344CB8AC3E}">
        <p14:creationId xmlns="" xmlns:p14="http://schemas.microsoft.com/office/powerpoint/2010/main" val="19811259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8148E-6 L 0.23646 0.2277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1138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74" grpId="0" animBg="1"/>
      <p:bldP spid="75" grpId="0" animBg="1"/>
      <p:bldP spid="76" grpId="0" animBg="1"/>
      <p:bldP spid="77" grpId="0" animBg="1"/>
      <p:bldP spid="78" grpId="0"/>
      <p:bldP spid="6" grpId="0" animBg="1"/>
      <p:bldP spid="234" grpId="0" animBg="1"/>
      <p:bldP spid="317" grpId="0" animBg="1"/>
      <p:bldP spid="317" grpId="1" animBg="1"/>
      <p:bldP spid="318" grpId="0" animBg="1"/>
      <p:bldP spid="318" grpId="1" animBg="1"/>
      <p:bldP spid="3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矩形 106"/>
          <p:cNvSpPr/>
          <p:nvPr/>
        </p:nvSpPr>
        <p:spPr bwMode="auto">
          <a:xfrm>
            <a:off x="2143875" y="3010352"/>
            <a:ext cx="666000" cy="3131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3" name="內容版面配置區 2"/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 smtClean="0"/>
              <a:t>Read misses are followed by forward operations</a:t>
            </a:r>
          </a:p>
          <a:p>
            <a:pPr lvl="1"/>
            <a:r>
              <a:rPr lang="en-US" altLang="zh-TW" dirty="0" smtClean="0"/>
              <a:t>Reduce cache miss penalty</a:t>
            </a:r>
            <a:endParaRPr lang="en-US" altLang="zh-TW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WURF – Read &amp; Forward</a:t>
            </a:r>
            <a:endParaRPr lang="zh-TW" alt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5733945" y="2636217"/>
            <a:ext cx="1116623" cy="558311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CPU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5880004" y="3055168"/>
            <a:ext cx="823578" cy="1066462"/>
            <a:chOff x="1816582" y="2001582"/>
            <a:chExt cx="823578" cy="1066462"/>
          </a:xfrm>
        </p:grpSpPr>
        <p:sp>
          <p:nvSpPr>
            <p:cNvPr id="26" name="上-下雙向箭號 25"/>
            <p:cNvSpPr/>
            <p:nvPr/>
          </p:nvSpPr>
          <p:spPr bwMode="auto">
            <a:xfrm>
              <a:off x="1816582" y="2002994"/>
              <a:ext cx="276225" cy="1063481"/>
            </a:xfrm>
            <a:prstGeom prst="upDownArrow">
              <a:avLst/>
            </a:prstGeom>
            <a:solidFill>
              <a:srgbClr val="33CC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189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7" name="上-下雙向箭號 26"/>
            <p:cNvSpPr/>
            <p:nvPr/>
          </p:nvSpPr>
          <p:spPr bwMode="auto">
            <a:xfrm>
              <a:off x="2363935" y="2001582"/>
              <a:ext cx="276225" cy="1066462"/>
            </a:xfrm>
            <a:prstGeom prst="upDownArrow">
              <a:avLst/>
            </a:prstGeom>
            <a:solidFill>
              <a:srgbClr val="33CCFF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27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28" name="文字方塊 27"/>
          <p:cNvSpPr txBox="1"/>
          <p:nvPr/>
        </p:nvSpPr>
        <p:spPr>
          <a:xfrm>
            <a:off x="7050812" y="2746095"/>
            <a:ext cx="122341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zh-TW" sz="1800" dirty="0" smtClean="0"/>
              <a:t>Read row</a:t>
            </a:r>
            <a:endParaRPr lang="zh-TW" altLang="en-US" sz="1800" dirty="0"/>
          </a:p>
        </p:txBody>
      </p:sp>
      <p:sp>
        <p:nvSpPr>
          <p:cNvPr id="29" name="矩形 28"/>
          <p:cNvSpPr/>
          <p:nvPr/>
        </p:nvSpPr>
        <p:spPr bwMode="auto">
          <a:xfrm>
            <a:off x="5163313" y="4016636"/>
            <a:ext cx="854803" cy="576182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Row cache</a:t>
            </a:r>
          </a:p>
        </p:txBody>
      </p:sp>
      <p:sp>
        <p:nvSpPr>
          <p:cNvPr id="30" name="矩形 29"/>
          <p:cNvSpPr/>
          <p:nvPr/>
        </p:nvSpPr>
        <p:spPr bwMode="auto">
          <a:xfrm>
            <a:off x="6703582" y="4016637"/>
            <a:ext cx="846433" cy="576181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Col cache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4670077" y="5229244"/>
            <a:ext cx="3367454" cy="56270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Dual-addressing DRAM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6" name="上-下雙向箭號 35"/>
          <p:cNvSpPr/>
          <p:nvPr/>
        </p:nvSpPr>
        <p:spPr bwMode="auto">
          <a:xfrm>
            <a:off x="5362742" y="4649680"/>
            <a:ext cx="276225" cy="526619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上-下雙向箭號 36"/>
          <p:cNvSpPr/>
          <p:nvPr/>
        </p:nvSpPr>
        <p:spPr bwMode="auto">
          <a:xfrm>
            <a:off x="7077188" y="4649680"/>
            <a:ext cx="276225" cy="526619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6980472" y="3643376"/>
            <a:ext cx="109517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zh-TW" sz="1800" dirty="0" smtClean="0"/>
              <a:t>Forward</a:t>
            </a:r>
            <a:endParaRPr lang="zh-TW" altLang="en-US" sz="1800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4833134" y="3643376"/>
            <a:ext cx="748923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zh-TW" sz="1800" dirty="0" smtClean="0"/>
              <a:t>Read</a:t>
            </a: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23</a:t>
            </a:fld>
            <a:endParaRPr lang="en-US" altLang="zh-TW" dirty="0" smtClean="0"/>
          </a:p>
        </p:txBody>
      </p:sp>
      <p:graphicFrame>
        <p:nvGraphicFramePr>
          <p:cNvPr id="87" name="表格 8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20240146"/>
              </p:ext>
            </p:extLst>
          </p:nvPr>
        </p:nvGraphicFramePr>
        <p:xfrm>
          <a:off x="790578" y="2997200"/>
          <a:ext cx="2698504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4626"/>
                <a:gridCol w="674626"/>
                <a:gridCol w="674626"/>
                <a:gridCol w="6746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16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20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24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7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28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17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25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29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18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22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26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30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19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29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23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27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CCFF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rgbClr val="92D050"/>
                          </a:solidFill>
                        </a:rPr>
                        <a:t>31</a:t>
                      </a:r>
                      <a:endParaRPr lang="zh-TW" altLang="en-US" b="1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8" name="矩形 87"/>
          <p:cNvSpPr/>
          <p:nvPr/>
        </p:nvSpPr>
        <p:spPr bwMode="auto">
          <a:xfrm>
            <a:off x="824715" y="3671791"/>
            <a:ext cx="2632860" cy="57149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824715" y="4313556"/>
            <a:ext cx="2632860" cy="57149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2143859" y="3010352"/>
            <a:ext cx="666016" cy="255224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91" name="群組 90"/>
          <p:cNvGrpSpPr/>
          <p:nvPr/>
        </p:nvGrpSpPr>
        <p:grpSpPr>
          <a:xfrm>
            <a:off x="289948" y="4245671"/>
            <a:ext cx="395385" cy="83355"/>
            <a:chOff x="4338073" y="3921821"/>
            <a:chExt cx="395385" cy="83355"/>
          </a:xfrm>
          <a:solidFill>
            <a:srgbClr val="FFFF00"/>
          </a:solidFill>
        </p:grpSpPr>
        <p:sp>
          <p:nvSpPr>
            <p:cNvPr id="92" name="橢圓 91"/>
            <p:cNvSpPr/>
            <p:nvPr/>
          </p:nvSpPr>
          <p:spPr bwMode="auto">
            <a:xfrm>
              <a:off x="4338073" y="3921821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3" name="橢圓 92"/>
            <p:cNvSpPr/>
            <p:nvPr/>
          </p:nvSpPr>
          <p:spPr bwMode="auto">
            <a:xfrm>
              <a:off x="4490473" y="3921822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4" name="橢圓 93"/>
            <p:cNvSpPr/>
            <p:nvPr/>
          </p:nvSpPr>
          <p:spPr bwMode="auto">
            <a:xfrm>
              <a:off x="4650105" y="3921823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95" name="群組 94"/>
          <p:cNvGrpSpPr/>
          <p:nvPr/>
        </p:nvGrpSpPr>
        <p:grpSpPr>
          <a:xfrm>
            <a:off x="2060474" y="2477539"/>
            <a:ext cx="83385" cy="397629"/>
            <a:chOff x="5064354" y="4093320"/>
            <a:chExt cx="83385" cy="397629"/>
          </a:xfrm>
          <a:solidFill>
            <a:srgbClr val="FFFF00"/>
          </a:solidFill>
        </p:grpSpPr>
        <p:sp>
          <p:nvSpPr>
            <p:cNvPr id="96" name="橢圓 95"/>
            <p:cNvSpPr/>
            <p:nvPr/>
          </p:nvSpPr>
          <p:spPr bwMode="auto">
            <a:xfrm>
              <a:off x="5064354" y="4255196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7" name="橢圓 96"/>
            <p:cNvSpPr/>
            <p:nvPr/>
          </p:nvSpPr>
          <p:spPr bwMode="auto">
            <a:xfrm>
              <a:off x="5064370" y="4407596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8" name="橢圓 97"/>
            <p:cNvSpPr/>
            <p:nvPr/>
          </p:nvSpPr>
          <p:spPr bwMode="auto">
            <a:xfrm>
              <a:off x="5064386" y="4093320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99" name="群組 98"/>
          <p:cNvGrpSpPr/>
          <p:nvPr/>
        </p:nvGrpSpPr>
        <p:grpSpPr>
          <a:xfrm>
            <a:off x="3599005" y="4236992"/>
            <a:ext cx="395385" cy="83355"/>
            <a:chOff x="4338073" y="3921821"/>
            <a:chExt cx="395385" cy="83355"/>
          </a:xfrm>
          <a:solidFill>
            <a:srgbClr val="FFFF00"/>
          </a:solidFill>
        </p:grpSpPr>
        <p:sp>
          <p:nvSpPr>
            <p:cNvPr id="100" name="橢圓 99"/>
            <p:cNvSpPr/>
            <p:nvPr/>
          </p:nvSpPr>
          <p:spPr bwMode="auto">
            <a:xfrm>
              <a:off x="4338073" y="3921821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1" name="橢圓 100"/>
            <p:cNvSpPr/>
            <p:nvPr/>
          </p:nvSpPr>
          <p:spPr bwMode="auto">
            <a:xfrm>
              <a:off x="4490473" y="3921822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2" name="橢圓 101"/>
            <p:cNvSpPr/>
            <p:nvPr/>
          </p:nvSpPr>
          <p:spPr bwMode="auto">
            <a:xfrm>
              <a:off x="4650105" y="3921823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103" name="群組 102"/>
          <p:cNvGrpSpPr/>
          <p:nvPr/>
        </p:nvGrpSpPr>
        <p:grpSpPr>
          <a:xfrm>
            <a:off x="2060490" y="5664837"/>
            <a:ext cx="83385" cy="397629"/>
            <a:chOff x="5064354" y="4093320"/>
            <a:chExt cx="83385" cy="397629"/>
          </a:xfrm>
          <a:solidFill>
            <a:srgbClr val="FFFF00"/>
          </a:solidFill>
        </p:grpSpPr>
        <p:sp>
          <p:nvSpPr>
            <p:cNvPr id="104" name="橢圓 103"/>
            <p:cNvSpPr/>
            <p:nvPr/>
          </p:nvSpPr>
          <p:spPr bwMode="auto">
            <a:xfrm>
              <a:off x="5064354" y="4255196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5" name="橢圓 104"/>
            <p:cNvSpPr/>
            <p:nvPr/>
          </p:nvSpPr>
          <p:spPr bwMode="auto">
            <a:xfrm>
              <a:off x="5064370" y="4407596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6" name="橢圓 105"/>
            <p:cNvSpPr/>
            <p:nvPr/>
          </p:nvSpPr>
          <p:spPr bwMode="auto">
            <a:xfrm>
              <a:off x="5064386" y="4093320"/>
              <a:ext cx="83353" cy="83353"/>
            </a:xfrm>
            <a:prstGeom prst="ellipse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3" name="橢圓 2"/>
          <p:cNvSpPr/>
          <p:nvPr/>
        </p:nvSpPr>
        <p:spPr bwMode="auto">
          <a:xfrm>
            <a:off x="2278856" y="3036850"/>
            <a:ext cx="385763" cy="286696"/>
          </a:xfrm>
          <a:prstGeom prst="ellipse">
            <a:avLst/>
          </a:prstGeom>
          <a:noFill/>
          <a:ln w="38100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8" name="橢圓 107"/>
          <p:cNvSpPr/>
          <p:nvPr/>
        </p:nvSpPr>
        <p:spPr bwMode="auto">
          <a:xfrm>
            <a:off x="2278855" y="3318784"/>
            <a:ext cx="385763" cy="286696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686855" y="2948233"/>
            <a:ext cx="748923" cy="369332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FFCCFF"/>
                </a:solidFill>
              </a:rPr>
              <a:t>Read</a:t>
            </a:r>
            <a:endParaRPr lang="zh-TW" altLang="en-US" sz="1800" dirty="0">
              <a:solidFill>
                <a:srgbClr val="FFCCFF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686855" y="3314780"/>
            <a:ext cx="1095172" cy="369332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92D050"/>
                </a:solidFill>
              </a:rPr>
              <a:t>Forward</a:t>
            </a:r>
            <a:endParaRPr lang="zh-TW" altLang="en-US" sz="1800" dirty="0">
              <a:solidFill>
                <a:srgbClr val="92D050"/>
              </a:solidFill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4144365" y="4710836"/>
            <a:ext cx="133882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zh-TW" sz="1800" dirty="0" smtClean="0"/>
              <a:t>Fetch data</a:t>
            </a:r>
            <a:endParaRPr lang="zh-TW" altLang="en-US" sz="1800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7574248" y="4120061"/>
            <a:ext cx="146706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zh-TW" sz="1800" dirty="0" smtClean="0"/>
              <a:t>Return data</a:t>
            </a:r>
            <a:endParaRPr lang="zh-TW" altLang="en-US" sz="1800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5207595" y="4128890"/>
            <a:ext cx="748923" cy="369332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FFCCFF"/>
                </a:solidFill>
              </a:rPr>
              <a:t>MISS</a:t>
            </a:r>
            <a:endParaRPr lang="zh-TW" altLang="en-US" sz="1800" dirty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03288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7" grpId="1" animBg="1"/>
      <p:bldP spid="28" grpId="0"/>
      <p:bldP spid="28" grpId="1"/>
      <p:bldP spid="39" grpId="0"/>
      <p:bldP spid="43" grpId="0"/>
      <p:bldP spid="3" grpId="0" animBg="1"/>
      <p:bldP spid="108" grpId="0" animBg="1"/>
      <p:bldP spid="11" grpId="0" animBg="1"/>
      <p:bldP spid="12" grpId="0" animBg="1"/>
      <p:bldP spid="42" grpId="0"/>
      <p:bldP spid="44" grpId="0"/>
      <p:bldP spid="4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Level 1 Row Cache Protocol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24</a:t>
            </a:fld>
            <a:endParaRPr lang="en-US" altLang="zh-TW" dirty="0" smtClean="0"/>
          </a:p>
        </p:txBody>
      </p:sp>
      <p:sp>
        <p:nvSpPr>
          <p:cNvPr id="5" name="橢圓 4"/>
          <p:cNvSpPr/>
          <p:nvPr/>
        </p:nvSpPr>
        <p:spPr bwMode="auto">
          <a:xfrm>
            <a:off x="3800474" y="3581399"/>
            <a:ext cx="1533525" cy="8858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Ready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kumimoji="0" lang="en-US" altLang="zh-TW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66948" y="193357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kumimoji="0" lang="en-US" altLang="zh-TW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5744319" y="234389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kumimoji="0" lang="en-US" altLang="zh-TW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1856628" y="481890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F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kumimoji="0" lang="en-US" altLang="zh-TW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5333999" y="522922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W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kumimoji="0" lang="en-US" altLang="zh-TW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4567237" y="1333499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2</a:t>
            </a:r>
            <a:r>
              <a:rPr kumimoji="0" lang="en-US" altLang="zh-TW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/>
          <p:cNvSpPr/>
          <p:nvPr/>
        </p:nvSpPr>
        <p:spPr bwMode="auto">
          <a:xfrm>
            <a:off x="3024184" y="5829299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Data forward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橢圓 14"/>
          <p:cNvSpPr/>
          <p:nvPr/>
        </p:nvSpPr>
        <p:spPr bwMode="auto">
          <a:xfrm>
            <a:off x="7343774" y="4551831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W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2</a:t>
            </a:r>
            <a:r>
              <a:rPr kumimoji="0" lang="en-US" altLang="zh-TW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橢圓 18"/>
          <p:cNvSpPr/>
          <p:nvPr/>
        </p:nvSpPr>
        <p:spPr bwMode="auto">
          <a:xfrm>
            <a:off x="257173" y="2610966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F</a:t>
            </a:r>
            <a:r>
              <a:rPr lang="en-US" altLang="zh-TW" sz="1800" baseline="30000" dirty="0" smtClean="0">
                <a:solidFill>
                  <a:schemeClr val="bg2"/>
                </a:solidFill>
                <a:ea typeface="新細明體" pitchFamily="18" charset="-120"/>
              </a:rPr>
              <a:t>1</a:t>
            </a:r>
            <a:r>
              <a:rPr lang="en-US" altLang="zh-TW" sz="1800" baseline="-25000" dirty="0" smtClean="0">
                <a:solidFill>
                  <a:schemeClr val="bg2"/>
                </a:solidFill>
                <a:ea typeface="新細明體" pitchFamily="18" charset="-120"/>
              </a:rPr>
              <a:t>c</a:t>
            </a: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 R</a:t>
            </a:r>
            <a:r>
              <a:rPr lang="en-US" altLang="zh-TW" sz="1800" baseline="30000" dirty="0" smtClean="0">
                <a:solidFill>
                  <a:schemeClr val="bg2"/>
                </a:solidFill>
                <a:ea typeface="新細明體" pitchFamily="18" charset="-120"/>
              </a:rPr>
              <a:t>2</a:t>
            </a:r>
            <a:r>
              <a:rPr lang="en-US" altLang="zh-TW" sz="1800" baseline="-25000" dirty="0" smtClean="0">
                <a:solidFill>
                  <a:schemeClr val="bg2"/>
                </a:solidFill>
                <a:ea typeface="新細明體" pitchFamily="18" charset="-120"/>
              </a:rPr>
              <a:t>r</a:t>
            </a:r>
            <a:endParaRPr kumimoji="0" lang="en-US" altLang="zh-TW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cxnSp>
        <p:nvCxnSpPr>
          <p:cNvPr id="42" name="直線單箭頭接點 41"/>
          <p:cNvCxnSpPr>
            <a:stCxn id="6" idx="2"/>
            <a:endCxn id="19" idx="7"/>
          </p:cNvCxnSpPr>
          <p:nvPr/>
        </p:nvCxnSpPr>
        <p:spPr bwMode="auto">
          <a:xfrm flipH="1">
            <a:off x="1566118" y="2376487"/>
            <a:ext cx="700830" cy="36420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直線單箭頭接點 43"/>
          <p:cNvCxnSpPr>
            <a:stCxn id="8" idx="4"/>
            <a:endCxn id="14" idx="1"/>
          </p:cNvCxnSpPr>
          <p:nvPr/>
        </p:nvCxnSpPr>
        <p:spPr bwMode="auto">
          <a:xfrm>
            <a:off x="2623391" y="5704729"/>
            <a:ext cx="625373" cy="2542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單箭頭接點 45"/>
          <p:cNvCxnSpPr>
            <a:stCxn id="9" idx="6"/>
            <a:endCxn id="15" idx="3"/>
          </p:cNvCxnSpPr>
          <p:nvPr/>
        </p:nvCxnSpPr>
        <p:spPr bwMode="auto">
          <a:xfrm flipV="1">
            <a:off x="6867524" y="5307930"/>
            <a:ext cx="700830" cy="3642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直線單箭頭接點 47"/>
          <p:cNvCxnSpPr>
            <a:stCxn id="7" idx="0"/>
            <a:endCxn id="10" idx="5"/>
          </p:cNvCxnSpPr>
          <p:nvPr/>
        </p:nvCxnSpPr>
        <p:spPr bwMode="auto">
          <a:xfrm flipH="1" flipV="1">
            <a:off x="5876182" y="2089598"/>
            <a:ext cx="634900" cy="2542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直線單箭頭接點 49"/>
          <p:cNvCxnSpPr>
            <a:stCxn id="19" idx="6"/>
            <a:endCxn id="5" idx="2"/>
          </p:cNvCxnSpPr>
          <p:nvPr/>
        </p:nvCxnSpPr>
        <p:spPr bwMode="auto">
          <a:xfrm>
            <a:off x="1790698" y="3053879"/>
            <a:ext cx="2009776" cy="9704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直線單箭頭接點 51"/>
          <p:cNvCxnSpPr>
            <a:stCxn id="14" idx="7"/>
            <a:endCxn id="5" idx="4"/>
          </p:cNvCxnSpPr>
          <p:nvPr/>
        </p:nvCxnSpPr>
        <p:spPr bwMode="auto">
          <a:xfrm flipV="1">
            <a:off x="4333129" y="4467224"/>
            <a:ext cx="234108" cy="14918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直線單箭頭接點 53"/>
          <p:cNvCxnSpPr>
            <a:stCxn id="15" idx="2"/>
            <a:endCxn id="5" idx="6"/>
          </p:cNvCxnSpPr>
          <p:nvPr/>
        </p:nvCxnSpPr>
        <p:spPr bwMode="auto">
          <a:xfrm flipH="1" flipV="1">
            <a:off x="5333999" y="4024312"/>
            <a:ext cx="2009775" cy="9704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直線單箭頭接點 55"/>
          <p:cNvCxnSpPr>
            <a:stCxn id="10" idx="3"/>
            <a:endCxn id="5" idx="0"/>
          </p:cNvCxnSpPr>
          <p:nvPr/>
        </p:nvCxnSpPr>
        <p:spPr bwMode="auto">
          <a:xfrm flipH="1">
            <a:off x="4567237" y="2089598"/>
            <a:ext cx="224580" cy="14918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直線單箭頭接點 48"/>
          <p:cNvCxnSpPr>
            <a:stCxn id="5" idx="1"/>
            <a:endCxn id="6" idx="5"/>
          </p:cNvCxnSpPr>
          <p:nvPr/>
        </p:nvCxnSpPr>
        <p:spPr bwMode="auto">
          <a:xfrm flipH="1" flipV="1">
            <a:off x="3575893" y="2689673"/>
            <a:ext cx="449161" cy="10214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直線單箭頭接點 52"/>
          <p:cNvCxnSpPr/>
          <p:nvPr/>
        </p:nvCxnSpPr>
        <p:spPr bwMode="auto">
          <a:xfrm>
            <a:off x="3474243" y="2767013"/>
            <a:ext cx="440532" cy="10072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直線單箭頭接點 56"/>
          <p:cNvCxnSpPr>
            <a:stCxn id="5" idx="3"/>
            <a:endCxn id="8" idx="7"/>
          </p:cNvCxnSpPr>
          <p:nvPr/>
        </p:nvCxnSpPr>
        <p:spPr bwMode="auto">
          <a:xfrm flipH="1">
            <a:off x="3165573" y="4337498"/>
            <a:ext cx="859481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單箭頭接點 58"/>
          <p:cNvCxnSpPr/>
          <p:nvPr/>
        </p:nvCxnSpPr>
        <p:spPr bwMode="auto">
          <a:xfrm flipV="1">
            <a:off x="3262285" y="4399042"/>
            <a:ext cx="859481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直線單箭頭接點 60"/>
          <p:cNvCxnSpPr>
            <a:stCxn id="5" idx="5"/>
            <a:endCxn id="9" idx="1"/>
          </p:cNvCxnSpPr>
          <p:nvPr/>
        </p:nvCxnSpPr>
        <p:spPr bwMode="auto">
          <a:xfrm>
            <a:off x="5109419" y="4337498"/>
            <a:ext cx="449160" cy="10214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單箭頭接點 62"/>
          <p:cNvCxnSpPr/>
          <p:nvPr/>
        </p:nvCxnSpPr>
        <p:spPr bwMode="auto">
          <a:xfrm flipH="1" flipV="1">
            <a:off x="5212556" y="4281488"/>
            <a:ext cx="444103" cy="94773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直線單箭頭接點 64"/>
          <p:cNvCxnSpPr>
            <a:stCxn id="5" idx="7"/>
            <a:endCxn id="7" idx="3"/>
          </p:cNvCxnSpPr>
          <p:nvPr/>
        </p:nvCxnSpPr>
        <p:spPr bwMode="auto">
          <a:xfrm flipV="1">
            <a:off x="5109419" y="3099993"/>
            <a:ext cx="859480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單箭頭接點 66"/>
          <p:cNvCxnSpPr/>
          <p:nvPr/>
        </p:nvCxnSpPr>
        <p:spPr bwMode="auto">
          <a:xfrm flipH="1">
            <a:off x="5019907" y="3036789"/>
            <a:ext cx="859480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文字方塊 74"/>
          <p:cNvSpPr txBox="1"/>
          <p:nvPr/>
        </p:nvSpPr>
        <p:spPr>
          <a:xfrm>
            <a:off x="1452196" y="219916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6" name="文字方塊 75"/>
          <p:cNvSpPr txBox="1"/>
          <p:nvPr/>
        </p:nvSpPr>
        <p:spPr>
          <a:xfrm>
            <a:off x="6007668" y="189826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7" name="文字方塊 76"/>
          <p:cNvSpPr txBox="1"/>
          <p:nvPr/>
        </p:nvSpPr>
        <p:spPr>
          <a:xfrm>
            <a:off x="6815701" y="558531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8" name="文字方塊 77"/>
          <p:cNvSpPr txBox="1"/>
          <p:nvPr/>
        </p:nvSpPr>
        <p:spPr>
          <a:xfrm>
            <a:off x="3121517" y="2882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79" name="文字方塊 78"/>
          <p:cNvSpPr txBox="1"/>
          <p:nvPr/>
        </p:nvSpPr>
        <p:spPr>
          <a:xfrm>
            <a:off x="5347869" y="282374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0" name="文字方塊 79"/>
          <p:cNvSpPr txBox="1"/>
          <p:nvPr/>
        </p:nvSpPr>
        <p:spPr>
          <a:xfrm>
            <a:off x="5547940" y="480789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1" name="文字方塊 80"/>
          <p:cNvSpPr txBox="1"/>
          <p:nvPr/>
        </p:nvSpPr>
        <p:spPr>
          <a:xfrm>
            <a:off x="2452252" y="5725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6" name="文字方塊 85"/>
          <p:cNvSpPr txBox="1"/>
          <p:nvPr/>
        </p:nvSpPr>
        <p:spPr>
          <a:xfrm>
            <a:off x="3292827" y="485917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88" name="文字方塊 87"/>
          <p:cNvSpPr txBox="1"/>
          <p:nvPr/>
        </p:nvSpPr>
        <p:spPr>
          <a:xfrm>
            <a:off x="3866798" y="3230164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R</a:t>
            </a:r>
            <a:r>
              <a:rPr lang="en-US" altLang="zh-TW" sz="1800" baseline="30000" dirty="0" smtClean="0"/>
              <a:t>1</a:t>
            </a:r>
            <a:r>
              <a:rPr lang="en-US" altLang="zh-TW" sz="1800" baseline="-25000" dirty="0" smtClean="0"/>
              <a:t>r</a:t>
            </a:r>
            <a:endParaRPr lang="zh-TW" altLang="en-US" sz="1800" baseline="-25000" dirty="0"/>
          </a:p>
        </p:txBody>
      </p:sp>
      <p:sp>
        <p:nvSpPr>
          <p:cNvPr id="89" name="文字方塊 88"/>
          <p:cNvSpPr txBox="1"/>
          <p:nvPr/>
        </p:nvSpPr>
        <p:spPr>
          <a:xfrm>
            <a:off x="5210911" y="3518759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U</a:t>
            </a:r>
            <a:r>
              <a:rPr lang="en-US" altLang="zh-TW" sz="1800" baseline="30000" dirty="0" smtClean="0"/>
              <a:t>1</a:t>
            </a:r>
            <a:r>
              <a:rPr lang="en-US" altLang="zh-TW" sz="1800" baseline="-25000" dirty="0" smtClean="0"/>
              <a:t>r</a:t>
            </a:r>
            <a:endParaRPr lang="zh-TW" altLang="en-US" sz="1800" baseline="-25000" dirty="0"/>
          </a:p>
        </p:txBody>
      </p:sp>
      <p:sp>
        <p:nvSpPr>
          <p:cNvPr id="90" name="文字方塊 89"/>
          <p:cNvSpPr txBox="1"/>
          <p:nvPr/>
        </p:nvSpPr>
        <p:spPr>
          <a:xfrm>
            <a:off x="3421491" y="415784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F</a:t>
            </a:r>
            <a:r>
              <a:rPr lang="en-US" altLang="zh-TW" sz="1800" baseline="30000" dirty="0" smtClean="0"/>
              <a:t>1</a:t>
            </a:r>
            <a:r>
              <a:rPr lang="en-US" altLang="zh-TW" sz="1800" baseline="-25000" dirty="0" smtClean="0"/>
              <a:t>r</a:t>
            </a:r>
            <a:endParaRPr lang="zh-TW" altLang="en-US" sz="1800" baseline="-25000" dirty="0"/>
          </a:p>
        </p:txBody>
      </p:sp>
      <p:sp>
        <p:nvSpPr>
          <p:cNvPr id="91" name="文字方塊 90"/>
          <p:cNvSpPr txBox="1"/>
          <p:nvPr/>
        </p:nvSpPr>
        <p:spPr>
          <a:xfrm>
            <a:off x="4791998" y="4497410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</a:t>
            </a:r>
            <a:r>
              <a:rPr lang="en-US" altLang="zh-TW" sz="1800" baseline="30000" dirty="0" smtClean="0"/>
              <a:t>1</a:t>
            </a:r>
            <a:r>
              <a:rPr lang="en-US" altLang="zh-TW" sz="1800" baseline="-25000" dirty="0" smtClean="0"/>
              <a:t>r</a:t>
            </a:r>
            <a:endParaRPr lang="zh-TW" altLang="en-US" sz="1800" baseline="-25000" dirty="0"/>
          </a:p>
        </p:txBody>
      </p:sp>
      <p:sp>
        <p:nvSpPr>
          <p:cNvPr id="92" name="文字方塊 91"/>
          <p:cNvSpPr txBox="1"/>
          <p:nvPr/>
        </p:nvSpPr>
        <p:spPr>
          <a:xfrm>
            <a:off x="1353252" y="3370774"/>
            <a:ext cx="1368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Wait for L2</a:t>
            </a:r>
            <a:endParaRPr lang="zh-TW" altLang="en-US" sz="1800" dirty="0"/>
          </a:p>
        </p:txBody>
      </p:sp>
      <p:sp>
        <p:nvSpPr>
          <p:cNvPr id="93" name="文字方塊 92"/>
          <p:cNvSpPr txBox="1"/>
          <p:nvPr/>
        </p:nvSpPr>
        <p:spPr>
          <a:xfrm>
            <a:off x="6437160" y="4319877"/>
            <a:ext cx="1368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Wait for L2</a:t>
            </a:r>
            <a:endParaRPr lang="zh-TW" altLang="en-US" sz="1800" dirty="0"/>
          </a:p>
        </p:txBody>
      </p:sp>
      <p:sp>
        <p:nvSpPr>
          <p:cNvPr id="12" name="矩形 11"/>
          <p:cNvSpPr/>
          <p:nvPr/>
        </p:nvSpPr>
        <p:spPr bwMode="auto">
          <a:xfrm>
            <a:off x="133350" y="1776411"/>
            <a:ext cx="4229097" cy="2381437"/>
          </a:xfrm>
          <a:prstGeom prst="rect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1704975" y="4157848"/>
            <a:ext cx="3086842" cy="2633477"/>
          </a:xfrm>
          <a:prstGeom prst="rect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Forward reduces cache miss penalty</a:t>
            </a:r>
          </a:p>
        </p:txBody>
      </p:sp>
    </p:spTree>
    <p:extLst>
      <p:ext uri="{BB962C8B-B14F-4D97-AF65-F5344CB8AC3E}">
        <p14:creationId xmlns="" xmlns:p14="http://schemas.microsoft.com/office/powerpoint/2010/main" val="14591600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47" grpId="0" animBg="1"/>
      <p:bldP spid="47" grpId="1" animBg="1"/>
      <p:bldP spid="4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r>
              <a:rPr lang="zh-TW" altLang="en-US" dirty="0"/>
              <a:t> － </a:t>
            </a:r>
            <a:r>
              <a:rPr lang="en-US" altLang="zh-TW" dirty="0"/>
              <a:t>DRAM</a:t>
            </a:r>
          </a:p>
          <a:p>
            <a:r>
              <a:rPr lang="en-US" altLang="zh-TW" dirty="0"/>
              <a:t>Previous work</a:t>
            </a:r>
          </a:p>
          <a:p>
            <a:pPr lvl="1"/>
            <a:r>
              <a:rPr lang="en-US" altLang="zh-TW" sz="1800" dirty="0"/>
              <a:t>Non-linear data placement [7][8]</a:t>
            </a:r>
          </a:p>
          <a:p>
            <a:pPr lvl="1"/>
            <a:r>
              <a:rPr lang="en-US" altLang="zh-TW" sz="1800" dirty="0"/>
              <a:t>Stride pre-fetching [12]</a:t>
            </a:r>
          </a:p>
          <a:p>
            <a:r>
              <a:rPr lang="en-US" altLang="zh-TW" dirty="0"/>
              <a:t>Dual-addressing (DA) memory organization</a:t>
            </a:r>
          </a:p>
          <a:p>
            <a:pPr lvl="1"/>
            <a:r>
              <a:rPr lang="en-US" altLang="zh-TW" sz="1800" dirty="0"/>
              <a:t>DA DRAM architecture</a:t>
            </a:r>
          </a:p>
          <a:p>
            <a:pPr lvl="1"/>
            <a:r>
              <a:rPr lang="en-US" altLang="zh-TW" sz="1800" dirty="0"/>
              <a:t>Full system hierarchy with DA</a:t>
            </a:r>
          </a:p>
          <a:p>
            <a:r>
              <a:rPr lang="en-US" altLang="zh-TW" dirty="0"/>
              <a:t>Cache coherence</a:t>
            </a:r>
            <a:r>
              <a:rPr lang="zh-TW" altLang="en-US" dirty="0"/>
              <a:t> －</a:t>
            </a:r>
            <a:r>
              <a:rPr lang="en-US" altLang="zh-TW" dirty="0"/>
              <a:t> WURF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DA memory </a:t>
            </a:r>
            <a:r>
              <a:rPr lang="en-US" altLang="zh-TW" dirty="0" smtClean="0"/>
              <a:t>optimizations</a:t>
            </a:r>
            <a:endParaRPr lang="en-US" altLang="zh-TW" dirty="0"/>
          </a:p>
          <a:p>
            <a:pPr lvl="1"/>
            <a:r>
              <a:rPr lang="en-US" altLang="zh-TW" sz="1800" dirty="0"/>
              <a:t>Data </a:t>
            </a:r>
            <a:r>
              <a:rPr lang="en-US" altLang="zh-TW" sz="1800" dirty="0" smtClean="0"/>
              <a:t>granularity and indexing</a:t>
            </a:r>
            <a:endParaRPr lang="en-US" altLang="zh-TW" sz="1800" dirty="0"/>
          </a:p>
          <a:p>
            <a:pPr lvl="1"/>
            <a:r>
              <a:rPr lang="en-US" altLang="zh-TW" sz="1800" dirty="0"/>
              <a:t>Virtual DA memory</a:t>
            </a:r>
          </a:p>
          <a:p>
            <a:r>
              <a:rPr lang="en-US" altLang="zh-TW" dirty="0"/>
              <a:t>Conclusions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193431" y="1239715"/>
            <a:ext cx="7877907" cy="338943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25</a:t>
            </a:fld>
            <a:endParaRPr lang="en-US" altLang="zh-TW" dirty="0" smtClean="0"/>
          </a:p>
        </p:txBody>
      </p:sp>
      <p:sp>
        <p:nvSpPr>
          <p:cNvPr id="7" name="矩形 6"/>
          <p:cNvSpPr/>
          <p:nvPr/>
        </p:nvSpPr>
        <p:spPr bwMode="auto">
          <a:xfrm>
            <a:off x="536331" y="5067300"/>
            <a:ext cx="6901961" cy="1790699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01654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Experimental Environment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Full system simulator: </a:t>
            </a:r>
            <a:r>
              <a:rPr lang="en-US" altLang="zh-TW" dirty="0" err="1" smtClean="0"/>
              <a:t>Simics</a:t>
            </a:r>
            <a:endParaRPr lang="en-US" altLang="zh-TW" dirty="0" smtClean="0"/>
          </a:p>
          <a:p>
            <a:r>
              <a:rPr lang="en-US" altLang="zh-TW" dirty="0" smtClean="0"/>
              <a:t>DRAM simulator: DRAMsim2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69692048"/>
              </p:ext>
            </p:extLst>
          </p:nvPr>
        </p:nvGraphicFramePr>
        <p:xfrm>
          <a:off x="413235" y="2786191"/>
          <a:ext cx="833510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696"/>
                <a:gridCol w="1839346"/>
                <a:gridCol w="1667021"/>
                <a:gridCol w="1667021"/>
                <a:gridCol w="1667021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zh-TW" alt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Baseline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Morton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Dual-addressing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L1 cache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Conventional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16 KB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16 KB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8 KB</a:t>
                      </a:r>
                      <a:endParaRPr lang="zh-TW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Row-major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-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-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4 KB</a:t>
                      </a:r>
                      <a:endParaRPr lang="zh-TW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Column-major</a:t>
                      </a:r>
                      <a:endParaRPr lang="zh-TW" altLang="en-US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-</a:t>
                      </a:r>
                      <a:endParaRPr lang="zh-TW" altLang="en-US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-</a:t>
                      </a:r>
                      <a:endParaRPr lang="zh-TW" altLang="en-US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4 KB</a:t>
                      </a:r>
                      <a:endParaRPr lang="zh-TW" altLang="en-US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L2 cache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Conventional</a:t>
                      </a:r>
                      <a:endParaRPr lang="zh-TW" altLang="en-US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64 KB</a:t>
                      </a:r>
                      <a:endParaRPr lang="zh-TW" altLang="en-US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64 KB</a:t>
                      </a:r>
                      <a:endParaRPr lang="zh-TW" altLang="en-US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32 KB</a:t>
                      </a:r>
                      <a:endParaRPr lang="zh-TW" altLang="en-US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Row-major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-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-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16 KB</a:t>
                      </a:r>
                      <a:endParaRPr lang="zh-TW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Column-major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-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-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16 KB</a:t>
                      </a:r>
                      <a:endParaRPr lang="zh-TW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26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16290703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Benchmark Kernels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04759803"/>
              </p:ext>
            </p:extLst>
          </p:nvPr>
        </p:nvGraphicFramePr>
        <p:xfrm>
          <a:off x="698500" y="1493838"/>
          <a:ext cx="7772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231"/>
                <a:gridCol w="58771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Benchmark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Property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M-Trans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Matrix transposition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M-</a:t>
                      </a:r>
                      <a:r>
                        <a:rPr lang="en-US" altLang="zh-TW" b="1" dirty="0" err="1" smtClean="0"/>
                        <a:t>Mult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Matrix multiplication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LU-</a:t>
                      </a:r>
                      <a:r>
                        <a:rPr lang="en-US" altLang="zh-TW" b="1" dirty="0" err="1" smtClean="0"/>
                        <a:t>Decomp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LU decomposition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MCO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Matrix multiplication chain order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O-BST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Optimal binary search tree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RL-CHKY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Right-looking </a:t>
                      </a:r>
                      <a:r>
                        <a:rPr lang="en-US" altLang="zh-TW" b="1" dirty="0" err="1" smtClean="0"/>
                        <a:t>cholesky</a:t>
                      </a:r>
                      <a:r>
                        <a:rPr lang="en-US" altLang="zh-TW" b="1" dirty="0" smtClean="0"/>
                        <a:t> factorization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LL-CHKY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Left-looking </a:t>
                      </a:r>
                      <a:r>
                        <a:rPr lang="en-US" altLang="zh-TW" b="1" dirty="0" err="1" smtClean="0"/>
                        <a:t>cholesky</a:t>
                      </a:r>
                      <a:r>
                        <a:rPr lang="en-US" altLang="zh-TW" b="1" dirty="0" smtClean="0"/>
                        <a:t> factorization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HWI-Comp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err="1" smtClean="0"/>
                        <a:t>Haar</a:t>
                      </a:r>
                      <a:r>
                        <a:rPr lang="en-US" altLang="zh-TW" b="1" dirty="0" smtClean="0"/>
                        <a:t> wavelet image compression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smtClean="0"/>
                        <a:t>HWI-</a:t>
                      </a:r>
                      <a:r>
                        <a:rPr lang="en-US" altLang="zh-TW" b="1" dirty="0" err="1" smtClean="0"/>
                        <a:t>Decomp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1" dirty="0" err="1" smtClean="0"/>
                        <a:t>Haar</a:t>
                      </a:r>
                      <a:r>
                        <a:rPr lang="en-US" altLang="zh-TW" b="1" dirty="0" smtClean="0"/>
                        <a:t> wavelet image decompression</a:t>
                      </a:r>
                      <a:endParaRPr lang="zh-TW" alt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27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8996334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075" y="533400"/>
            <a:ext cx="8166100" cy="854075"/>
          </a:xfrm>
        </p:spPr>
        <p:txBody>
          <a:bodyPr/>
          <a:lstStyle/>
          <a:p>
            <a:r>
              <a:rPr lang="en-US" altLang="zh-TW" dirty="0" smtClean="0"/>
              <a:t>Instructions per Cycle Comparisons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圖表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31596481"/>
              </p:ext>
            </p:extLst>
          </p:nvPr>
        </p:nvGraphicFramePr>
        <p:xfrm>
          <a:off x="0" y="1248508"/>
          <a:ext cx="9144000" cy="5609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28</a:t>
            </a:fld>
            <a:endParaRPr lang="en-US" altLang="zh-TW" dirty="0" smtClean="0"/>
          </a:p>
        </p:txBody>
      </p:sp>
      <p:sp>
        <p:nvSpPr>
          <p:cNvPr id="7" name="矩形 6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DA outperforms </a:t>
            </a: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conventional memory by 60%</a:t>
            </a:r>
          </a:p>
        </p:txBody>
      </p:sp>
    </p:spTree>
    <p:extLst>
      <p:ext uri="{BB962C8B-B14F-4D97-AF65-F5344CB8AC3E}">
        <p14:creationId xmlns="" xmlns:p14="http://schemas.microsoft.com/office/powerpoint/2010/main" val="1342054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075" y="533400"/>
            <a:ext cx="8166100" cy="854075"/>
          </a:xfrm>
        </p:spPr>
        <p:txBody>
          <a:bodyPr/>
          <a:lstStyle/>
          <a:p>
            <a:r>
              <a:rPr lang="en-US" altLang="zh-TW" dirty="0"/>
              <a:t>L2 Cache Hit </a:t>
            </a:r>
            <a:r>
              <a:rPr lang="en-US" altLang="zh-TW" dirty="0" smtClean="0"/>
              <a:t>Rate Comparisons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6" name="圖表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27043444"/>
              </p:ext>
            </p:extLst>
          </p:nvPr>
        </p:nvGraphicFramePr>
        <p:xfrm>
          <a:off x="0" y="1248508"/>
          <a:ext cx="9144000" cy="5609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29</a:t>
            </a:fld>
            <a:endParaRPr lang="en-US" altLang="zh-TW" dirty="0" smtClean="0"/>
          </a:p>
        </p:txBody>
      </p:sp>
      <p:sp>
        <p:nvSpPr>
          <p:cNvPr id="7" name="矩形 6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Prevent from accessing memory</a:t>
            </a:r>
          </a:p>
        </p:txBody>
      </p:sp>
    </p:spTree>
    <p:extLst>
      <p:ext uri="{BB962C8B-B14F-4D97-AF65-F5344CB8AC3E}">
        <p14:creationId xmlns="" xmlns:p14="http://schemas.microsoft.com/office/powerpoint/2010/main" val="4140614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Conventional </a:t>
            </a:r>
            <a:r>
              <a:rPr lang="en-US" altLang="zh-TW" dirty="0" smtClean="0"/>
              <a:t>DRAM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Two-dimensional decoding scheme results in one-dimensional data locality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351476" y="2699740"/>
            <a:ext cx="2371725" cy="2371725"/>
          </a:xfrm>
          <a:prstGeom prst="rect">
            <a:avLst/>
          </a:prstGeom>
          <a:solidFill>
            <a:srgbClr val="00B0F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5" name="直線接點 4"/>
          <p:cNvCxnSpPr/>
          <p:nvPr/>
        </p:nvCxnSpPr>
        <p:spPr bwMode="auto">
          <a:xfrm>
            <a:off x="2022864" y="2996205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直線接點 5"/>
          <p:cNvCxnSpPr/>
          <p:nvPr/>
        </p:nvCxnSpPr>
        <p:spPr bwMode="auto">
          <a:xfrm>
            <a:off x="2022864" y="3292670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線接點 6"/>
          <p:cNvCxnSpPr/>
          <p:nvPr/>
        </p:nvCxnSpPr>
        <p:spPr bwMode="auto">
          <a:xfrm>
            <a:off x="2022864" y="3589135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接點 7"/>
          <p:cNvCxnSpPr>
            <a:stCxn id="19" idx="3"/>
          </p:cNvCxnSpPr>
          <p:nvPr/>
        </p:nvCxnSpPr>
        <p:spPr bwMode="auto">
          <a:xfrm flipV="1">
            <a:off x="2022864" y="3885601"/>
            <a:ext cx="2700337" cy="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接點 8"/>
          <p:cNvCxnSpPr/>
          <p:nvPr/>
        </p:nvCxnSpPr>
        <p:spPr bwMode="auto">
          <a:xfrm>
            <a:off x="2022864" y="4182065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接點 9"/>
          <p:cNvCxnSpPr/>
          <p:nvPr/>
        </p:nvCxnSpPr>
        <p:spPr bwMode="auto">
          <a:xfrm>
            <a:off x="2022864" y="4478530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接點 10"/>
          <p:cNvCxnSpPr/>
          <p:nvPr/>
        </p:nvCxnSpPr>
        <p:spPr bwMode="auto">
          <a:xfrm>
            <a:off x="2022864" y="4774995"/>
            <a:ext cx="2700337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接點 11"/>
          <p:cNvCxnSpPr/>
          <p:nvPr/>
        </p:nvCxnSpPr>
        <p:spPr bwMode="auto">
          <a:xfrm flipV="1">
            <a:off x="2647942" y="2699741"/>
            <a:ext cx="0" cy="342899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接點 12"/>
          <p:cNvCxnSpPr/>
          <p:nvPr/>
        </p:nvCxnSpPr>
        <p:spPr bwMode="auto">
          <a:xfrm flipV="1">
            <a:off x="2944407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接點 13"/>
          <p:cNvCxnSpPr/>
          <p:nvPr/>
        </p:nvCxnSpPr>
        <p:spPr bwMode="auto">
          <a:xfrm flipV="1">
            <a:off x="3240872" y="2699741"/>
            <a:ext cx="0" cy="342899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接點 14"/>
          <p:cNvCxnSpPr>
            <a:stCxn id="20" idx="0"/>
          </p:cNvCxnSpPr>
          <p:nvPr/>
        </p:nvCxnSpPr>
        <p:spPr bwMode="auto">
          <a:xfrm flipV="1">
            <a:off x="3537338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接點 15"/>
          <p:cNvCxnSpPr/>
          <p:nvPr/>
        </p:nvCxnSpPr>
        <p:spPr bwMode="auto">
          <a:xfrm flipV="1">
            <a:off x="3833802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接點 16"/>
          <p:cNvCxnSpPr/>
          <p:nvPr/>
        </p:nvCxnSpPr>
        <p:spPr bwMode="auto">
          <a:xfrm flipV="1">
            <a:off x="4130267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接點 17"/>
          <p:cNvCxnSpPr/>
          <p:nvPr/>
        </p:nvCxnSpPr>
        <p:spPr bwMode="auto">
          <a:xfrm flipV="1">
            <a:off x="4426732" y="2699741"/>
            <a:ext cx="0" cy="34194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矩形 18"/>
          <p:cNvSpPr/>
          <p:nvPr/>
        </p:nvSpPr>
        <p:spPr bwMode="auto">
          <a:xfrm>
            <a:off x="1433229" y="2699741"/>
            <a:ext cx="589635" cy="2371724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Row decoder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2351476" y="6119215"/>
            <a:ext cx="2371723" cy="55245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b="0" dirty="0" smtClean="0">
                <a:solidFill>
                  <a:schemeClr val="bg1"/>
                </a:solidFill>
                <a:ea typeface="新細明體" pitchFamily="18" charset="-120"/>
              </a:rPr>
              <a:t>Column d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新細明體" pitchFamily="18" charset="-120"/>
              </a:rPr>
              <a:t>ecoder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新細明體" pitchFamily="18" charset="-120"/>
            </a:endParaRPr>
          </a:p>
        </p:txBody>
      </p:sp>
      <p:sp>
        <p:nvSpPr>
          <p:cNvPr id="21" name="圓角矩形 20"/>
          <p:cNvSpPr/>
          <p:nvPr/>
        </p:nvSpPr>
        <p:spPr bwMode="auto">
          <a:xfrm>
            <a:off x="2351476" y="5271490"/>
            <a:ext cx="2371723" cy="70819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Sense amplifier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向右箭號 21"/>
          <p:cNvSpPr/>
          <p:nvPr/>
        </p:nvSpPr>
        <p:spPr bwMode="auto">
          <a:xfrm>
            <a:off x="1019063" y="6257925"/>
            <a:ext cx="1284786" cy="275030"/>
          </a:xfrm>
          <a:prstGeom prst="rightArrow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向上箭號 22"/>
          <p:cNvSpPr/>
          <p:nvPr/>
        </p:nvSpPr>
        <p:spPr bwMode="auto">
          <a:xfrm>
            <a:off x="1601383" y="5133975"/>
            <a:ext cx="323850" cy="1298370"/>
          </a:xfrm>
          <a:prstGeom prst="upArrow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597582" y="591401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Address</a:t>
            </a:r>
            <a:endParaRPr lang="zh-TW" altLang="en-US" sz="1800" dirty="0"/>
          </a:p>
        </p:txBody>
      </p:sp>
      <p:sp>
        <p:nvSpPr>
          <p:cNvPr id="25" name="向右箭號 24"/>
          <p:cNvSpPr/>
          <p:nvPr/>
        </p:nvSpPr>
        <p:spPr bwMode="auto">
          <a:xfrm>
            <a:off x="4797319" y="5433415"/>
            <a:ext cx="1135558" cy="342900"/>
          </a:xfrm>
          <a:prstGeom prst="rightArrow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691256" y="579501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Data</a:t>
            </a:r>
            <a:endParaRPr lang="zh-TW" altLang="en-US" sz="1800" dirty="0"/>
          </a:p>
        </p:txBody>
      </p:sp>
      <p:sp>
        <p:nvSpPr>
          <p:cNvPr id="28" name="投影片編號版面配置區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</a:t>
            </a:fld>
            <a:endParaRPr lang="en-US" altLang="zh-TW" dirty="0" smtClean="0"/>
          </a:p>
        </p:txBody>
      </p:sp>
      <p:grpSp>
        <p:nvGrpSpPr>
          <p:cNvPr id="130" name="群組 129"/>
          <p:cNvGrpSpPr/>
          <p:nvPr/>
        </p:nvGrpSpPr>
        <p:grpSpPr>
          <a:xfrm>
            <a:off x="5751545" y="2163504"/>
            <a:ext cx="3143359" cy="3143359"/>
            <a:chOff x="5326581" y="1428641"/>
            <a:chExt cx="3143359" cy="3143359"/>
          </a:xfrm>
        </p:grpSpPr>
        <p:sp>
          <p:nvSpPr>
            <p:cNvPr id="131" name="橢圓 130"/>
            <p:cNvSpPr/>
            <p:nvPr/>
          </p:nvSpPr>
          <p:spPr bwMode="auto">
            <a:xfrm>
              <a:off x="5326581" y="1428641"/>
              <a:ext cx="3143359" cy="3143359"/>
            </a:xfrm>
            <a:prstGeom prst="ellipse">
              <a:avLst/>
            </a:prstGeom>
            <a:solidFill>
              <a:schemeClr val="bg2">
                <a:lumMod val="85000"/>
                <a:lumOff val="15000"/>
              </a:schemeClr>
            </a:solidFill>
            <a:ln w="38100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132" name="直線接點 131"/>
            <p:cNvCxnSpPr/>
            <p:nvPr/>
          </p:nvCxnSpPr>
          <p:spPr bwMode="auto">
            <a:xfrm>
              <a:off x="5652728" y="2163646"/>
              <a:ext cx="2455177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直線接點 132"/>
            <p:cNvCxnSpPr/>
            <p:nvPr/>
          </p:nvCxnSpPr>
          <p:spPr bwMode="auto">
            <a:xfrm>
              <a:off x="6065983" y="1739616"/>
              <a:ext cx="0" cy="230247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直線接點 133"/>
            <p:cNvCxnSpPr/>
            <p:nvPr/>
          </p:nvCxnSpPr>
          <p:spPr bwMode="auto">
            <a:xfrm>
              <a:off x="6647008" y="2763355"/>
              <a:ext cx="58102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直線接點 134"/>
            <p:cNvCxnSpPr/>
            <p:nvPr/>
          </p:nvCxnSpPr>
          <p:spPr bwMode="auto">
            <a:xfrm>
              <a:off x="6647008" y="2872893"/>
              <a:ext cx="58102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直線接點 135"/>
            <p:cNvCxnSpPr/>
            <p:nvPr/>
          </p:nvCxnSpPr>
          <p:spPr bwMode="auto">
            <a:xfrm>
              <a:off x="6065983" y="3206268"/>
              <a:ext cx="58102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直線接點 136"/>
            <p:cNvCxnSpPr/>
            <p:nvPr/>
          </p:nvCxnSpPr>
          <p:spPr bwMode="auto">
            <a:xfrm>
              <a:off x="7228033" y="3206268"/>
              <a:ext cx="5976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直線接點 137"/>
            <p:cNvCxnSpPr/>
            <p:nvPr/>
          </p:nvCxnSpPr>
          <p:spPr bwMode="auto">
            <a:xfrm>
              <a:off x="6647008" y="2872893"/>
              <a:ext cx="0" cy="3333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直線接點 138"/>
            <p:cNvCxnSpPr/>
            <p:nvPr/>
          </p:nvCxnSpPr>
          <p:spPr bwMode="auto">
            <a:xfrm>
              <a:off x="7228033" y="2872893"/>
              <a:ext cx="0" cy="3333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直線接點 139"/>
            <p:cNvCxnSpPr/>
            <p:nvPr/>
          </p:nvCxnSpPr>
          <p:spPr bwMode="auto">
            <a:xfrm>
              <a:off x="7825727" y="3206268"/>
              <a:ext cx="0" cy="3333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直線接點 140"/>
            <p:cNvCxnSpPr/>
            <p:nvPr/>
          </p:nvCxnSpPr>
          <p:spPr bwMode="auto">
            <a:xfrm>
              <a:off x="7526880" y="3546787"/>
              <a:ext cx="58102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2" name="弧形 141"/>
            <p:cNvSpPr/>
            <p:nvPr/>
          </p:nvSpPr>
          <p:spPr bwMode="auto">
            <a:xfrm>
              <a:off x="7263752" y="3520593"/>
              <a:ext cx="732234" cy="732234"/>
            </a:xfrm>
            <a:prstGeom prst="arc">
              <a:avLst>
                <a:gd name="adj1" fmla="val 16200000"/>
                <a:gd name="adj2" fmla="val 21555769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2700000"/>
              </a:camera>
              <a:lightRig rig="threePt" dir="t"/>
            </a:scene3d>
          </p:spPr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  <p:cxnSp>
          <p:nvCxnSpPr>
            <p:cNvPr id="143" name="直線接點 142"/>
            <p:cNvCxnSpPr/>
            <p:nvPr/>
          </p:nvCxnSpPr>
          <p:spPr bwMode="auto">
            <a:xfrm>
              <a:off x="7823346" y="3599174"/>
              <a:ext cx="0" cy="3333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4" name="流程圖: 合併 143"/>
            <p:cNvSpPr/>
            <p:nvPr/>
          </p:nvSpPr>
          <p:spPr bwMode="auto">
            <a:xfrm>
              <a:off x="7701902" y="3932549"/>
              <a:ext cx="247650" cy="219075"/>
            </a:xfrm>
            <a:prstGeom prst="flowChartMerg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145" name="直線接點 144"/>
            <p:cNvCxnSpPr/>
            <p:nvPr/>
          </p:nvCxnSpPr>
          <p:spPr bwMode="auto">
            <a:xfrm>
              <a:off x="6935140" y="2163646"/>
              <a:ext cx="0" cy="59970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6" name="文字方塊 145"/>
            <p:cNvSpPr txBox="1"/>
            <p:nvPr/>
          </p:nvSpPr>
          <p:spPr>
            <a:xfrm>
              <a:off x="6904284" y="1837140"/>
              <a:ext cx="1232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>
                  <a:solidFill>
                    <a:schemeClr val="accent1"/>
                  </a:solidFill>
                </a:rPr>
                <a:t>Word line</a:t>
              </a:r>
              <a:endParaRPr lang="zh-TW" altLang="en-US" sz="1800" dirty="0">
                <a:solidFill>
                  <a:schemeClr val="accent1"/>
                </a:solidFill>
              </a:endParaRPr>
            </a:p>
          </p:txBody>
        </p:sp>
        <p:sp>
          <p:nvSpPr>
            <p:cNvPr id="147" name="文字方塊 146"/>
            <p:cNvSpPr txBox="1"/>
            <p:nvPr/>
          </p:nvSpPr>
          <p:spPr>
            <a:xfrm>
              <a:off x="5532441" y="2509428"/>
              <a:ext cx="5822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>
                  <a:solidFill>
                    <a:schemeClr val="accent1"/>
                  </a:solidFill>
                </a:rPr>
                <a:t>Bit </a:t>
              </a:r>
              <a:br>
                <a:rPr lang="en-US" altLang="zh-TW" sz="1800" dirty="0" smtClean="0">
                  <a:solidFill>
                    <a:schemeClr val="accent1"/>
                  </a:solidFill>
                </a:rPr>
              </a:br>
              <a:r>
                <a:rPr lang="en-US" altLang="zh-TW" sz="1800" dirty="0" smtClean="0">
                  <a:solidFill>
                    <a:schemeClr val="accent1"/>
                  </a:solidFill>
                </a:rPr>
                <a:t>line</a:t>
              </a:r>
              <a:endParaRPr lang="zh-TW" altLang="en-US" sz="1800" dirty="0">
                <a:solidFill>
                  <a:schemeClr val="accent1"/>
                </a:solidFill>
              </a:endParaRPr>
            </a:p>
          </p:txBody>
        </p:sp>
        <p:sp>
          <p:nvSpPr>
            <p:cNvPr id="148" name="文字方塊 147"/>
            <p:cNvSpPr txBox="1"/>
            <p:nvPr/>
          </p:nvSpPr>
          <p:spPr>
            <a:xfrm>
              <a:off x="6362776" y="3475349"/>
              <a:ext cx="1249060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>
                  <a:solidFill>
                    <a:schemeClr val="accent1"/>
                  </a:solidFill>
                </a:rPr>
                <a:t>Capacitor</a:t>
              </a:r>
              <a:endParaRPr lang="zh-TW" altLang="en-US" sz="1800" dirty="0">
                <a:solidFill>
                  <a:schemeClr val="accent1"/>
                </a:solidFill>
              </a:endParaRPr>
            </a:p>
          </p:txBody>
        </p:sp>
        <p:sp>
          <p:nvSpPr>
            <p:cNvPr id="149" name="橢圓 148"/>
            <p:cNvSpPr/>
            <p:nvPr/>
          </p:nvSpPr>
          <p:spPr bwMode="auto">
            <a:xfrm>
              <a:off x="6026417" y="3166702"/>
              <a:ext cx="79131" cy="79131"/>
            </a:xfrm>
            <a:prstGeom prst="ellipse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0" name="橢圓 149"/>
            <p:cNvSpPr/>
            <p:nvPr/>
          </p:nvSpPr>
          <p:spPr bwMode="auto">
            <a:xfrm>
              <a:off x="6897954" y="2134368"/>
              <a:ext cx="79131" cy="79131"/>
            </a:xfrm>
            <a:prstGeom prst="ellipse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1" name="橢圓 150"/>
            <p:cNvSpPr/>
            <p:nvPr/>
          </p:nvSpPr>
          <p:spPr bwMode="auto">
            <a:xfrm>
              <a:off x="7787019" y="3161604"/>
              <a:ext cx="79131" cy="79131"/>
            </a:xfrm>
            <a:prstGeom prst="ellipse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2" name="文字方塊 151"/>
            <p:cNvSpPr txBox="1"/>
            <p:nvPr/>
          </p:nvSpPr>
          <p:spPr>
            <a:xfrm>
              <a:off x="7143668" y="2505764"/>
              <a:ext cx="13004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>
                  <a:solidFill>
                    <a:schemeClr val="accent1"/>
                  </a:solidFill>
                </a:rPr>
                <a:t>Transistor</a:t>
              </a:r>
              <a:endParaRPr lang="zh-TW" altLang="en-US" sz="18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7" name="橢圓 26"/>
          <p:cNvSpPr/>
          <p:nvPr/>
        </p:nvSpPr>
        <p:spPr bwMode="auto">
          <a:xfrm>
            <a:off x="2874601" y="4116594"/>
            <a:ext cx="315824" cy="315824"/>
          </a:xfrm>
          <a:prstGeom prst="ellipse">
            <a:avLst/>
          </a:prstGeom>
          <a:solidFill>
            <a:schemeClr val="bg2">
              <a:lumMod val="75000"/>
              <a:lumOff val="25000"/>
              <a:alpha val="70000"/>
            </a:schemeClr>
          </a:solidFill>
          <a:ln w="381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30" name="直線接點 29"/>
          <p:cNvCxnSpPr>
            <a:stCxn id="27" idx="4"/>
          </p:cNvCxnSpPr>
          <p:nvPr/>
        </p:nvCxnSpPr>
        <p:spPr bwMode="auto">
          <a:xfrm>
            <a:off x="3032513" y="4432418"/>
            <a:ext cx="3927431" cy="8310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接點 31"/>
          <p:cNvCxnSpPr/>
          <p:nvPr/>
        </p:nvCxnSpPr>
        <p:spPr bwMode="auto">
          <a:xfrm flipV="1">
            <a:off x="2946518" y="2368469"/>
            <a:ext cx="3580742" cy="17725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2186222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-0.47014 0.07708 " pathEditMode="relative" rAng="0" ptsTypes="AA">
                                      <p:cBhvr>
                                        <p:cTn id="13" dur="1000" spd="-100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07" y="384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8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8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Cache Utilization</a:t>
            </a:r>
            <a:endParaRPr lang="zh-TW" alt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i="1" dirty="0" smtClean="0"/>
                  <a:t>A</a:t>
                </a:r>
                <a:r>
                  <a:rPr lang="en-US" altLang="zh-TW" dirty="0" smtClean="0"/>
                  <a:t> : the number of data sets being accessed within a cache block</a:t>
                </a:r>
              </a:p>
              <a:p>
                <a:r>
                  <a:rPr lang="en-US" altLang="zh-TW" i="1" dirty="0" smtClean="0"/>
                  <a:t>S</a:t>
                </a:r>
                <a:r>
                  <a:rPr lang="en-US" altLang="zh-TW" dirty="0" smtClean="0"/>
                  <a:t> : the total number of data sets within a cache block</a:t>
                </a:r>
              </a:p>
              <a:p>
                <a:r>
                  <a:rPr lang="en-US" altLang="zh-TW" i="1" dirty="0" err="1" smtClean="0"/>
                  <a:t>U</a:t>
                </a:r>
                <a:r>
                  <a:rPr lang="en-US" altLang="zh-TW" i="1" baseline="-25000" dirty="0" err="1" smtClean="0"/>
                  <a:t>cb</a:t>
                </a:r>
                <a:r>
                  <a:rPr lang="en-US" altLang="zh-TW" dirty="0" smtClean="0"/>
                  <a:t> : cache block utilization</a:t>
                </a:r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3600" b="1" i="1" smtClean="0"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altLang="zh-TW" sz="3600" b="1" i="1" smtClean="0">
                              <a:latin typeface="Cambria Math"/>
                            </a:rPr>
                            <m:t>𝒄𝒃</m:t>
                          </m:r>
                        </m:sub>
                      </m:sSub>
                      <m:r>
                        <a:rPr lang="en-US" altLang="zh-TW" sz="3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sz="3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3600" b="1" i="1" smtClean="0">
                              <a:latin typeface="Cambria Math"/>
                            </a:rPr>
                            <m:t>𝑨</m:t>
                          </m:r>
                        </m:num>
                        <m:den>
                          <m:r>
                            <a:rPr lang="en-US" altLang="zh-TW" sz="3600" b="1" i="1" smtClean="0">
                              <a:latin typeface="Cambria Math"/>
                            </a:rPr>
                            <m:t>𝑺</m:t>
                          </m:r>
                        </m:den>
                      </m:f>
                    </m:oMath>
                  </m:oMathPara>
                </a14:m>
                <a:endParaRPr lang="en-US" altLang="zh-TW" sz="3600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098" t="-866" r="-21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30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17721395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Average Cache Utilization</a:t>
            </a:r>
            <a:endParaRPr lang="zh-TW" alt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i="1" dirty="0" smtClean="0"/>
                  <a:t>A</a:t>
                </a:r>
                <a:r>
                  <a:rPr lang="en-US" altLang="zh-TW" i="1" baseline="-25000" dirty="0" smtClean="0"/>
                  <a:t>i</a:t>
                </a:r>
                <a:r>
                  <a:rPr lang="en-US" altLang="zh-TW" dirty="0" smtClean="0"/>
                  <a:t> : the number of data sets being accessed within the </a:t>
                </a:r>
                <a:r>
                  <a:rPr lang="en-US" altLang="zh-TW" i="1" dirty="0" err="1" smtClean="0"/>
                  <a:t>i</a:t>
                </a:r>
                <a:r>
                  <a:rPr lang="en-US" altLang="zh-TW" dirty="0" err="1" smtClean="0"/>
                  <a:t>-th</a:t>
                </a:r>
                <a:r>
                  <a:rPr lang="en-US" altLang="zh-TW" dirty="0" smtClean="0"/>
                  <a:t> cache block transfer from memory</a:t>
                </a:r>
              </a:p>
              <a:p>
                <a:r>
                  <a:rPr lang="en-US" altLang="zh-TW" i="1" dirty="0" smtClean="0"/>
                  <a:t>N</a:t>
                </a:r>
                <a:r>
                  <a:rPr lang="en-US" altLang="zh-TW" dirty="0" smtClean="0"/>
                  <a:t> : the total number of cache block transfers due to cache misses</a:t>
                </a:r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b="1" i="1" smtClean="0">
                          <a:latin typeface="Cambria Math"/>
                        </a:rPr>
                        <m:t>𝑨𝒗𝒆𝒓𝒂𝒈𝒆</m:t>
                      </m:r>
                      <m:r>
                        <a:rPr lang="en-US" altLang="zh-TW" sz="3600" b="1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zh-TW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3600" b="1" i="1" smtClean="0"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altLang="zh-TW" sz="3600" b="1" i="1" smtClean="0">
                              <a:latin typeface="Cambria Math"/>
                            </a:rPr>
                            <m:t>𝒄𝒃</m:t>
                          </m:r>
                        </m:sub>
                      </m:sSub>
                      <m:r>
                        <a:rPr lang="en-US" altLang="zh-TW" sz="3600" b="1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US" altLang="zh-TW" sz="3600" b="1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altLang="zh-TW" sz="3600" b="1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3600" b="1" i="1" smtClean="0"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altLang="zh-TW" sz="3600" b="1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altLang="zh-TW" sz="36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altLang="zh-TW" sz="3600" b="1" i="1" smtClean="0">
                                  <a:latin typeface="Cambria Math"/>
                                </a:rPr>
                                <m:t>𝑵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altLang="zh-TW" sz="36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TW" sz="3600" b="1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3600" b="1" i="1" smtClean="0">
                                          <a:latin typeface="Cambria Math"/>
                                        </a:rPr>
                                        <m:t>𝑨</m:t>
                                      </m:r>
                                    </m:e>
                                    <m:sub>
                                      <m:r>
                                        <a:rPr lang="en-US" altLang="zh-TW" sz="3600" b="1" i="1" smtClean="0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altLang="zh-TW" sz="3600" b="1" i="1" smtClean="0">
                                      <a:latin typeface="Cambria Math"/>
                                    </a:rPr>
                                    <m:t>𝑺</m:t>
                                  </m:r>
                                </m:den>
                              </m:f>
                            </m:e>
                          </m:nary>
                        </m:num>
                        <m:den>
                          <m:r>
                            <a:rPr lang="en-US" altLang="zh-TW" sz="3600" b="1" i="1" smtClean="0">
                              <a:latin typeface="Cambria Math"/>
                            </a:rPr>
                            <m:t>𝑵</m:t>
                          </m:r>
                        </m:den>
                      </m:f>
                      <m:r>
                        <a:rPr lang="en-US" altLang="zh-TW" sz="3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sz="3600" b="1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altLang="zh-TW" sz="3600" b="1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3600" b="1" i="1" smtClean="0"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altLang="zh-TW" sz="3600" b="1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altLang="zh-TW" sz="36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altLang="zh-TW" sz="3600" b="1" i="1" smtClean="0">
                                  <a:latin typeface="Cambria Math"/>
                                </a:rPr>
                                <m:t>𝑵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36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3600" b="1" i="1" smtClean="0">
                                      <a:latin typeface="Cambria Math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altLang="zh-TW" sz="3600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en-US" altLang="zh-TW" sz="3600" b="1" i="1" smtClean="0">
                              <a:latin typeface="Cambria Math"/>
                            </a:rPr>
                            <m:t>𝑵</m:t>
                          </m:r>
                          <m:r>
                            <a:rPr lang="en-US" altLang="zh-TW" sz="36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altLang="zh-TW" sz="36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den>
                      </m:f>
                    </m:oMath>
                  </m:oMathPara>
                </a14:m>
                <a:endParaRPr lang="en-US" altLang="zh-TW" sz="3600" dirty="0"/>
              </a:p>
              <a:p>
                <a:endParaRPr lang="en-US" altLang="zh-TW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098" t="-866" r="-23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31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15480594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625" y="533400"/>
            <a:ext cx="8509000" cy="854075"/>
          </a:xfrm>
        </p:spPr>
        <p:txBody>
          <a:bodyPr/>
          <a:lstStyle/>
          <a:p>
            <a:r>
              <a:rPr lang="en-US" altLang="zh-TW" dirty="0"/>
              <a:t>L2 Cache </a:t>
            </a:r>
            <a:r>
              <a:rPr lang="en-US" altLang="zh-TW" dirty="0" smtClean="0"/>
              <a:t>Utilization Comparisons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圖表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05394566"/>
              </p:ext>
            </p:extLst>
          </p:nvPr>
        </p:nvGraphicFramePr>
        <p:xfrm>
          <a:off x="0" y="1257299"/>
          <a:ext cx="9144000" cy="5600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32</a:t>
            </a:fld>
            <a:endParaRPr lang="en-US" altLang="zh-TW" dirty="0" smtClean="0"/>
          </a:p>
        </p:txBody>
      </p:sp>
      <p:sp>
        <p:nvSpPr>
          <p:cNvPr id="7" name="矩形 6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Better exploiting </a:t>
            </a: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2D spatial </a:t>
            </a: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locality</a:t>
            </a:r>
          </a:p>
        </p:txBody>
      </p:sp>
    </p:spTree>
    <p:extLst>
      <p:ext uri="{BB962C8B-B14F-4D97-AF65-F5344CB8AC3E}">
        <p14:creationId xmlns="" xmlns:p14="http://schemas.microsoft.com/office/powerpoint/2010/main" val="17370376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r>
              <a:rPr lang="zh-TW" altLang="en-US" dirty="0"/>
              <a:t> － </a:t>
            </a:r>
            <a:r>
              <a:rPr lang="en-US" altLang="zh-TW" dirty="0"/>
              <a:t>DRAM</a:t>
            </a:r>
          </a:p>
          <a:p>
            <a:r>
              <a:rPr lang="en-US" altLang="zh-TW" dirty="0"/>
              <a:t>Previous work</a:t>
            </a:r>
          </a:p>
          <a:p>
            <a:pPr lvl="1"/>
            <a:r>
              <a:rPr lang="en-US" altLang="zh-TW" sz="1800" dirty="0"/>
              <a:t>Non-linear data placement [7][8]</a:t>
            </a:r>
          </a:p>
          <a:p>
            <a:pPr lvl="1"/>
            <a:r>
              <a:rPr lang="en-US" altLang="zh-TW" sz="1800" dirty="0"/>
              <a:t>Stride pre-fetching [12]</a:t>
            </a:r>
          </a:p>
          <a:p>
            <a:r>
              <a:rPr lang="en-US" altLang="zh-TW" dirty="0"/>
              <a:t>Dual-addressing (DA) memory organization</a:t>
            </a:r>
          </a:p>
          <a:p>
            <a:pPr lvl="1"/>
            <a:r>
              <a:rPr lang="en-US" altLang="zh-TW" sz="1800" dirty="0"/>
              <a:t>DA DRAM architecture</a:t>
            </a:r>
          </a:p>
          <a:p>
            <a:pPr lvl="1"/>
            <a:r>
              <a:rPr lang="en-US" altLang="zh-TW" sz="1800" dirty="0"/>
              <a:t>Full system hierarchy with DA</a:t>
            </a:r>
          </a:p>
          <a:p>
            <a:r>
              <a:rPr lang="en-US" altLang="zh-TW" dirty="0"/>
              <a:t>Cache coherence</a:t>
            </a:r>
            <a:r>
              <a:rPr lang="zh-TW" altLang="en-US" dirty="0"/>
              <a:t> －</a:t>
            </a:r>
            <a:r>
              <a:rPr lang="en-US" altLang="zh-TW" dirty="0"/>
              <a:t> WURF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DA memory </a:t>
            </a:r>
            <a:r>
              <a:rPr lang="en-US" altLang="zh-TW" dirty="0" smtClean="0"/>
              <a:t>optimizations</a:t>
            </a:r>
            <a:endParaRPr lang="en-US" altLang="zh-TW" dirty="0"/>
          </a:p>
          <a:p>
            <a:pPr lvl="1"/>
            <a:r>
              <a:rPr lang="en-US" altLang="zh-TW" sz="1800" dirty="0"/>
              <a:t>Data </a:t>
            </a:r>
            <a:r>
              <a:rPr lang="en-US" altLang="zh-TW" sz="1800" dirty="0" smtClean="0"/>
              <a:t>granularity and indexing</a:t>
            </a:r>
            <a:endParaRPr lang="en-US" altLang="zh-TW" sz="1800" dirty="0"/>
          </a:p>
          <a:p>
            <a:pPr lvl="1"/>
            <a:r>
              <a:rPr lang="en-US" altLang="zh-TW" sz="1800" dirty="0"/>
              <a:t>Virtual DA memory</a:t>
            </a:r>
          </a:p>
          <a:p>
            <a:r>
              <a:rPr lang="en-US" altLang="zh-TW" dirty="0"/>
              <a:t>Conclusions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193431" y="1239715"/>
            <a:ext cx="7877907" cy="377043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33</a:t>
            </a:fld>
            <a:endParaRPr lang="en-US" altLang="zh-TW" dirty="0" smtClean="0"/>
          </a:p>
        </p:txBody>
      </p:sp>
      <p:sp>
        <p:nvSpPr>
          <p:cNvPr id="7" name="矩形 6"/>
          <p:cNvSpPr/>
          <p:nvPr/>
        </p:nvSpPr>
        <p:spPr bwMode="auto">
          <a:xfrm>
            <a:off x="536331" y="6134100"/>
            <a:ext cx="6901961" cy="723899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30520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Granularity </a:t>
            </a:r>
            <a:r>
              <a:rPr lang="en-US" altLang="zh-TW" dirty="0" smtClean="0"/>
              <a:t>and Indexing </a:t>
            </a:r>
            <a:r>
              <a:rPr lang="en-US" altLang="zh-TW" dirty="0" smtClean="0"/>
              <a:t>(1/6)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Minimal addressable element is fixed size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34</a:t>
            </a:fld>
            <a:endParaRPr lang="en-US" altLang="zh-TW" dirty="0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4425487"/>
              </p:ext>
            </p:extLst>
          </p:nvPr>
        </p:nvGraphicFramePr>
        <p:xfrm>
          <a:off x="1440394" y="2663190"/>
          <a:ext cx="717972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1" name="文字方塊 40"/>
          <p:cNvSpPr txBox="1"/>
          <p:nvPr/>
        </p:nvSpPr>
        <p:spPr>
          <a:xfrm>
            <a:off x="2498894" y="5529739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Fixed-size addressable</a:t>
            </a:r>
            <a:br>
              <a:rPr lang="en-US" altLang="zh-TW" sz="1800" dirty="0" smtClean="0"/>
            </a:br>
            <a:r>
              <a:rPr lang="en-US" altLang="zh-TW" sz="1800" dirty="0" smtClean="0"/>
              <a:t>memory cell</a:t>
            </a:r>
            <a:endParaRPr lang="zh-TW" altLang="en-US" sz="1800" dirty="0"/>
          </a:p>
        </p:txBody>
      </p:sp>
      <p:sp>
        <p:nvSpPr>
          <p:cNvPr id="6" name="矩形 5"/>
          <p:cNvSpPr/>
          <p:nvPr/>
        </p:nvSpPr>
        <p:spPr bwMode="auto">
          <a:xfrm>
            <a:off x="1605925" y="5529739"/>
            <a:ext cx="892969" cy="6429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80634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 bwMode="auto">
          <a:xfrm>
            <a:off x="1435894" y="2672954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2331244" y="2663430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3233392" y="2663430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128742" y="2653906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1435894" y="3299224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2331244" y="3289700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3233392" y="3289700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4128742" y="3280176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1435894" y="3935018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2331244" y="3925494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3233392" y="3925494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4128742" y="3925495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1435894" y="4589862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2331244" y="4580338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3233392" y="4580338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4128742" y="4570814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5771512"/>
              </p:ext>
            </p:extLst>
          </p:nvPr>
        </p:nvGraphicFramePr>
        <p:xfrm>
          <a:off x="1440394" y="2663190"/>
          <a:ext cx="717972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Granularity </a:t>
            </a:r>
            <a:r>
              <a:rPr lang="en-US" altLang="zh-TW" dirty="0" smtClean="0"/>
              <a:t>and Indexing (2/6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 element size equals to minimal addressable element size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35</a:t>
            </a:fld>
            <a:endParaRPr lang="en-US" altLang="zh-TW" dirty="0" smtClean="0"/>
          </a:p>
        </p:txBody>
      </p:sp>
      <p:sp>
        <p:nvSpPr>
          <p:cNvPr id="54" name="矩形 53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Fit</a:t>
            </a:r>
          </a:p>
        </p:txBody>
      </p:sp>
      <p:sp>
        <p:nvSpPr>
          <p:cNvPr id="57" name="文字方塊 56"/>
          <p:cNvSpPr txBox="1"/>
          <p:nvPr/>
        </p:nvSpPr>
        <p:spPr>
          <a:xfrm>
            <a:off x="2498894" y="5529739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Fixed-size addressable</a:t>
            </a:r>
            <a:br>
              <a:rPr lang="en-US" altLang="zh-TW" sz="1800" dirty="0" smtClean="0"/>
            </a:br>
            <a:r>
              <a:rPr lang="en-US" altLang="zh-TW" sz="1800" dirty="0" smtClean="0"/>
              <a:t>memory cell</a:t>
            </a:r>
            <a:endParaRPr lang="zh-TW" altLang="en-US" sz="1800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6864893" y="5526346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User-declared</a:t>
            </a:r>
            <a:br>
              <a:rPr lang="en-US" altLang="zh-TW" sz="1800" dirty="0" smtClean="0"/>
            </a:br>
            <a:r>
              <a:rPr lang="en-US" altLang="zh-TW" sz="1800" dirty="0" smtClean="0"/>
              <a:t>data granularity</a:t>
            </a:r>
            <a:endParaRPr lang="zh-TW" altLang="en-US" sz="1800" dirty="0"/>
          </a:p>
        </p:txBody>
      </p:sp>
      <p:sp>
        <p:nvSpPr>
          <p:cNvPr id="59" name="矩形 58"/>
          <p:cNvSpPr/>
          <p:nvPr/>
        </p:nvSpPr>
        <p:spPr bwMode="auto">
          <a:xfrm>
            <a:off x="5969543" y="5526346"/>
            <a:ext cx="895350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1605925" y="5529739"/>
            <a:ext cx="892969" cy="6429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75284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8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2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7" grpId="0" animBg="1"/>
      <p:bldP spid="38" grpId="0" animBg="1"/>
      <p:bldP spid="39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 bwMode="auto">
          <a:xfrm>
            <a:off x="1457325" y="2666503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2356003" y="2676375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3248024" y="2676375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4150173" y="2666503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1443037" y="3312169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2341715" y="3322041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3233736" y="3322041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4135885" y="3312169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1443036" y="3947963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2341714" y="3957835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3233735" y="3957835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4135884" y="3947963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1443037" y="4558604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2341715" y="4568476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3233736" y="4568476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4135885" y="4558604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06529385"/>
              </p:ext>
            </p:extLst>
          </p:nvPr>
        </p:nvGraphicFramePr>
        <p:xfrm>
          <a:off x="1440394" y="2663190"/>
          <a:ext cx="717972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Granularity </a:t>
            </a:r>
            <a:r>
              <a:rPr lang="en-US" altLang="zh-TW" dirty="0" smtClean="0"/>
              <a:t>and Indexing (3/6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 element size smaller than minimal addressable element size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36</a:t>
            </a:fld>
            <a:endParaRPr lang="en-US" altLang="zh-TW" dirty="0" smtClean="0"/>
          </a:p>
        </p:txBody>
      </p:sp>
      <p:sp>
        <p:nvSpPr>
          <p:cNvPr id="55" name="矩形 54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Padding</a:t>
            </a:r>
          </a:p>
        </p:txBody>
      </p:sp>
      <p:sp>
        <p:nvSpPr>
          <p:cNvPr id="57" name="文字方塊 56"/>
          <p:cNvSpPr txBox="1"/>
          <p:nvPr/>
        </p:nvSpPr>
        <p:spPr>
          <a:xfrm>
            <a:off x="2498894" y="5529739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Fixed-size addressable</a:t>
            </a:r>
            <a:br>
              <a:rPr lang="en-US" altLang="zh-TW" sz="1800" dirty="0" smtClean="0"/>
            </a:br>
            <a:r>
              <a:rPr lang="en-US" altLang="zh-TW" sz="1800" dirty="0" smtClean="0"/>
              <a:t>memory cell</a:t>
            </a:r>
            <a:endParaRPr lang="zh-TW" altLang="en-US" sz="1800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6864893" y="5526346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User-declared</a:t>
            </a:r>
            <a:br>
              <a:rPr lang="en-US" altLang="zh-TW" sz="1800" dirty="0" smtClean="0"/>
            </a:br>
            <a:r>
              <a:rPr lang="en-US" altLang="zh-TW" sz="1800" dirty="0" smtClean="0"/>
              <a:t>data granularity</a:t>
            </a:r>
            <a:endParaRPr lang="zh-TW" altLang="en-US" sz="1800" dirty="0"/>
          </a:p>
        </p:txBody>
      </p:sp>
      <p:sp>
        <p:nvSpPr>
          <p:cNvPr id="60" name="矩形 59"/>
          <p:cNvSpPr/>
          <p:nvPr/>
        </p:nvSpPr>
        <p:spPr bwMode="auto">
          <a:xfrm>
            <a:off x="1605925" y="5529739"/>
            <a:ext cx="892969" cy="6429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1" name="矩形 60"/>
          <p:cNvSpPr/>
          <p:nvPr/>
        </p:nvSpPr>
        <p:spPr bwMode="auto">
          <a:xfrm>
            <a:off x="6193380" y="5526346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73797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8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2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7" grpId="0" animBg="1"/>
      <p:bldP spid="38" grpId="0" animBg="1"/>
      <p:bldP spid="39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 bwMode="auto">
          <a:xfrm>
            <a:off x="1449305" y="2670919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896980" y="2670919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2334572" y="2670919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2778918" y="2670919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1449305" y="3306713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1896980" y="3306713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2334572" y="3306713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2778918" y="3306713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1449305" y="3949998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1896980" y="3949998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2334572" y="3949998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2778918" y="3949998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1449305" y="4585792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1896980" y="4585792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2334572" y="4585792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2778918" y="4585792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3113881"/>
              </p:ext>
            </p:extLst>
          </p:nvPr>
        </p:nvGraphicFramePr>
        <p:xfrm>
          <a:off x="1440394" y="2663190"/>
          <a:ext cx="717972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Granularity </a:t>
            </a:r>
            <a:r>
              <a:rPr lang="en-US" altLang="zh-TW" dirty="0" smtClean="0"/>
              <a:t>and Indexing (4/6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 element size smaller than minimal addressable element size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37</a:t>
            </a:fld>
            <a:endParaRPr lang="en-US" altLang="zh-TW" dirty="0" smtClean="0"/>
          </a:p>
        </p:txBody>
      </p:sp>
      <p:sp>
        <p:nvSpPr>
          <p:cNvPr id="55" name="矩形 54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Merging</a:t>
            </a:r>
          </a:p>
        </p:txBody>
      </p:sp>
      <p:sp>
        <p:nvSpPr>
          <p:cNvPr id="58" name="文字方塊 57"/>
          <p:cNvSpPr txBox="1"/>
          <p:nvPr/>
        </p:nvSpPr>
        <p:spPr>
          <a:xfrm>
            <a:off x="2498894" y="5529739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Fixed-size addressable</a:t>
            </a:r>
            <a:br>
              <a:rPr lang="en-US" altLang="zh-TW" sz="1800" dirty="0" smtClean="0"/>
            </a:br>
            <a:r>
              <a:rPr lang="en-US" altLang="zh-TW" sz="1800" dirty="0" smtClean="0"/>
              <a:t>memory cell</a:t>
            </a:r>
            <a:endParaRPr lang="zh-TW" altLang="en-US" sz="1800" dirty="0"/>
          </a:p>
        </p:txBody>
      </p:sp>
      <p:sp>
        <p:nvSpPr>
          <p:cNvPr id="59" name="文字方塊 58"/>
          <p:cNvSpPr txBox="1"/>
          <p:nvPr/>
        </p:nvSpPr>
        <p:spPr>
          <a:xfrm>
            <a:off x="6864893" y="5526346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User-declared</a:t>
            </a:r>
            <a:br>
              <a:rPr lang="en-US" altLang="zh-TW" sz="1800" dirty="0" smtClean="0"/>
            </a:br>
            <a:r>
              <a:rPr lang="en-US" altLang="zh-TW" sz="1800" dirty="0" smtClean="0"/>
              <a:t>data granularity</a:t>
            </a:r>
            <a:endParaRPr lang="zh-TW" altLang="en-US" sz="1800" dirty="0"/>
          </a:p>
        </p:txBody>
      </p:sp>
      <p:sp>
        <p:nvSpPr>
          <p:cNvPr id="61" name="矩形 60"/>
          <p:cNvSpPr/>
          <p:nvPr/>
        </p:nvSpPr>
        <p:spPr bwMode="auto">
          <a:xfrm>
            <a:off x="1605925" y="5529739"/>
            <a:ext cx="892969" cy="6429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6193380" y="5526346"/>
            <a:ext cx="44767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31343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8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2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7" grpId="0" animBg="1"/>
      <p:bldP spid="38" grpId="0" animBg="1"/>
      <p:bldP spid="39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 bwMode="auto">
          <a:xfrm>
            <a:off x="1435893" y="267533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3233391" y="267533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5024091" y="267533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6821589" y="267533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1435893" y="3311130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3233391" y="3311130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5024091" y="3311130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6821589" y="3311130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1435892" y="3946924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3233390" y="3946924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5024090" y="3946924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6821588" y="3946924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1435891" y="455652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3233389" y="455652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5024089" y="455652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6821587" y="455652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48478754"/>
              </p:ext>
            </p:extLst>
          </p:nvPr>
        </p:nvGraphicFramePr>
        <p:xfrm>
          <a:off x="1440394" y="2663190"/>
          <a:ext cx="717972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Granularity </a:t>
            </a:r>
            <a:r>
              <a:rPr lang="en-US" altLang="zh-TW" dirty="0" smtClean="0"/>
              <a:t>and Indexing (5/6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 element size larger than minimal addressable element size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38</a:t>
            </a:fld>
            <a:endParaRPr lang="en-US" altLang="zh-TW" dirty="0" smtClean="0"/>
          </a:p>
        </p:txBody>
      </p:sp>
      <p:sp>
        <p:nvSpPr>
          <p:cNvPr id="54" name="矩形 53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Splitting</a:t>
            </a:r>
          </a:p>
        </p:txBody>
      </p:sp>
      <p:sp>
        <p:nvSpPr>
          <p:cNvPr id="35" name="文字方塊 34"/>
          <p:cNvSpPr txBox="1"/>
          <p:nvPr/>
        </p:nvSpPr>
        <p:spPr>
          <a:xfrm>
            <a:off x="2498894" y="5529739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Fixed-size addressable</a:t>
            </a:r>
            <a:br>
              <a:rPr lang="en-US" altLang="zh-TW" sz="1800" dirty="0" smtClean="0"/>
            </a:br>
            <a:r>
              <a:rPr lang="en-US" altLang="zh-TW" sz="1800" dirty="0" smtClean="0"/>
              <a:t>memory cell</a:t>
            </a:r>
            <a:endParaRPr lang="zh-TW" altLang="en-US" sz="1800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6864893" y="5526346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User-declared</a:t>
            </a:r>
            <a:br>
              <a:rPr lang="en-US" altLang="zh-TW" sz="1800" dirty="0" smtClean="0"/>
            </a:br>
            <a:r>
              <a:rPr lang="en-US" altLang="zh-TW" sz="1800" dirty="0" smtClean="0"/>
              <a:t>data granularity</a:t>
            </a:r>
            <a:endParaRPr lang="zh-TW" altLang="en-US" sz="1800" dirty="0"/>
          </a:p>
        </p:txBody>
      </p:sp>
      <p:sp>
        <p:nvSpPr>
          <p:cNvPr id="55" name="矩形 54"/>
          <p:cNvSpPr/>
          <p:nvPr/>
        </p:nvSpPr>
        <p:spPr bwMode="auto">
          <a:xfrm>
            <a:off x="1605925" y="5529739"/>
            <a:ext cx="892969" cy="6429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5521868" y="5533311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56976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8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2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7" grpId="0" animBg="1"/>
      <p:bldP spid="38" grpId="0" animBg="1"/>
      <p:bldP spid="39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 bwMode="auto">
          <a:xfrm>
            <a:off x="1435893" y="267533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2778918" y="267533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4121943" y="2655932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5464968" y="2655932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1435893" y="3311130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2778916" y="3330182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4121939" y="3330182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5464962" y="3330182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1435892" y="3946924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2778915" y="396597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4121938" y="396597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5464961" y="396597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1435891" y="4556526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2778914" y="4575578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4121937" y="4575578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5464960" y="4575578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77939831"/>
              </p:ext>
            </p:extLst>
          </p:nvPr>
        </p:nvGraphicFramePr>
        <p:xfrm>
          <a:off x="1440394" y="2663190"/>
          <a:ext cx="717972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  <a:gridCol w="8974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n-US" altLang="zh-TW" baseline="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19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18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22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26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30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24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25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26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29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23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30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27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CCFF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en-US" altLang="zh-TW" dirty="0" smtClean="0">
                          <a:solidFill>
                            <a:srgbClr val="92D050"/>
                          </a:solidFill>
                        </a:rPr>
                        <a:t>31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Granularity </a:t>
            </a:r>
            <a:r>
              <a:rPr lang="en-US" altLang="zh-TW" dirty="0" smtClean="0"/>
              <a:t>and Indexing (6/6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 element size larger than minimal addressable element size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39</a:t>
            </a:fld>
            <a:endParaRPr lang="en-US" altLang="zh-TW" dirty="0" smtClean="0"/>
          </a:p>
        </p:txBody>
      </p:sp>
      <p:sp>
        <p:nvSpPr>
          <p:cNvPr id="54" name="矩形 53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Splitting + merging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2498894" y="5529739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Fixed-size addressable</a:t>
            </a:r>
            <a:br>
              <a:rPr lang="en-US" altLang="zh-TW" sz="1800" dirty="0" smtClean="0"/>
            </a:br>
            <a:r>
              <a:rPr lang="en-US" altLang="zh-TW" sz="1800" dirty="0" smtClean="0"/>
              <a:t>memory cell</a:t>
            </a:r>
            <a:endParaRPr lang="zh-TW" altLang="en-US" sz="1800" dirty="0"/>
          </a:p>
        </p:txBody>
      </p:sp>
      <p:sp>
        <p:nvSpPr>
          <p:cNvPr id="42" name="文字方塊 41"/>
          <p:cNvSpPr txBox="1"/>
          <p:nvPr/>
        </p:nvSpPr>
        <p:spPr>
          <a:xfrm>
            <a:off x="6864893" y="5526346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User-declared</a:t>
            </a:r>
            <a:br>
              <a:rPr lang="en-US" altLang="zh-TW" sz="1800" dirty="0" smtClean="0"/>
            </a:br>
            <a:r>
              <a:rPr lang="en-US" altLang="zh-TW" sz="1800" dirty="0" smtClean="0"/>
              <a:t>data granularity</a:t>
            </a:r>
            <a:endParaRPr lang="zh-TW" altLang="en-US" sz="1800" dirty="0"/>
          </a:p>
        </p:txBody>
      </p:sp>
      <p:sp>
        <p:nvSpPr>
          <p:cNvPr id="56" name="矩形 55"/>
          <p:cNvSpPr/>
          <p:nvPr/>
        </p:nvSpPr>
        <p:spPr bwMode="auto">
          <a:xfrm>
            <a:off x="1605925" y="5529739"/>
            <a:ext cx="892969" cy="6429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5521868" y="5533311"/>
            <a:ext cx="1343025" cy="635794"/>
          </a:xfrm>
          <a:prstGeom prst="rect">
            <a:avLst/>
          </a:prstGeom>
          <a:solidFill>
            <a:schemeClr val="tx1">
              <a:alpha val="2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78371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8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2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7" grpId="0" animBg="1"/>
      <p:bldP spid="38" grpId="0" animBg="1"/>
      <p:bldP spid="39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矩形 87"/>
          <p:cNvSpPr/>
          <p:nvPr/>
        </p:nvSpPr>
        <p:spPr bwMode="auto">
          <a:xfrm>
            <a:off x="1109799" y="3825232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5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1" name="矩形 90"/>
          <p:cNvSpPr/>
          <p:nvPr/>
        </p:nvSpPr>
        <p:spPr bwMode="auto">
          <a:xfrm>
            <a:off x="1109799" y="4437295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9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2" name="矩形 91"/>
          <p:cNvSpPr/>
          <p:nvPr/>
        </p:nvSpPr>
        <p:spPr bwMode="auto">
          <a:xfrm>
            <a:off x="1109799" y="5049358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13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4" name="矩形 93"/>
          <p:cNvSpPr/>
          <p:nvPr/>
        </p:nvSpPr>
        <p:spPr bwMode="auto">
          <a:xfrm>
            <a:off x="1721862" y="5049358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14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0" name="矩形 99"/>
          <p:cNvSpPr/>
          <p:nvPr/>
        </p:nvSpPr>
        <p:spPr bwMode="auto">
          <a:xfrm>
            <a:off x="2333925" y="5049358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15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3" name="矩形 92"/>
          <p:cNvSpPr/>
          <p:nvPr/>
        </p:nvSpPr>
        <p:spPr bwMode="auto">
          <a:xfrm>
            <a:off x="1721862" y="4437295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10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Matrix transposition</a:t>
            </a:r>
          </a:p>
          <a:p>
            <a:pPr lvl="1"/>
            <a:r>
              <a:rPr lang="en-US" altLang="zh-TW" dirty="0" smtClean="0"/>
              <a:t>Column accesses result in a lot of cache misses</a:t>
            </a:r>
            <a:endParaRPr lang="zh-TW" altLang="en-US" dirty="0"/>
          </a:p>
        </p:txBody>
      </p:sp>
      <p:sp>
        <p:nvSpPr>
          <p:cNvPr id="87" name="矩形 86"/>
          <p:cNvSpPr/>
          <p:nvPr/>
        </p:nvSpPr>
        <p:spPr bwMode="auto">
          <a:xfrm>
            <a:off x="1109799" y="3213169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1721862" y="3825232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6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9" name="矩形 98"/>
          <p:cNvSpPr/>
          <p:nvPr/>
        </p:nvSpPr>
        <p:spPr bwMode="auto">
          <a:xfrm>
            <a:off x="2333925" y="4437295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11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2" name="矩形 101"/>
          <p:cNvSpPr/>
          <p:nvPr/>
        </p:nvSpPr>
        <p:spPr bwMode="auto">
          <a:xfrm>
            <a:off x="2945988" y="5049358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16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</a:t>
            </a:fld>
            <a:endParaRPr lang="en-US" altLang="zh-TW" dirty="0" smtClean="0"/>
          </a:p>
        </p:txBody>
      </p:sp>
      <p:sp>
        <p:nvSpPr>
          <p:cNvPr id="96" name="矩形 95"/>
          <p:cNvSpPr/>
          <p:nvPr/>
        </p:nvSpPr>
        <p:spPr bwMode="auto">
          <a:xfrm>
            <a:off x="2333925" y="3825232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7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1721862" y="3213169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2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5" name="矩形 94"/>
          <p:cNvSpPr/>
          <p:nvPr/>
        </p:nvSpPr>
        <p:spPr bwMode="auto">
          <a:xfrm>
            <a:off x="2333925" y="3213169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3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7" name="矩形 96"/>
          <p:cNvSpPr/>
          <p:nvPr/>
        </p:nvSpPr>
        <p:spPr bwMode="auto">
          <a:xfrm>
            <a:off x="2945988" y="3213169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4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8" name="矩形 97"/>
          <p:cNvSpPr/>
          <p:nvPr/>
        </p:nvSpPr>
        <p:spPr bwMode="auto">
          <a:xfrm>
            <a:off x="2945988" y="3825232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8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1" name="矩形 100"/>
          <p:cNvSpPr/>
          <p:nvPr/>
        </p:nvSpPr>
        <p:spPr bwMode="auto">
          <a:xfrm>
            <a:off x="2945988" y="4437295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200" dirty="0" smtClean="0">
                <a:solidFill>
                  <a:schemeClr val="bg2"/>
                </a:solidFill>
                <a:ea typeface="新細明體" pitchFamily="18" charset="-120"/>
              </a:rPr>
              <a:t>12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grpSp>
        <p:nvGrpSpPr>
          <p:cNvPr id="58" name="群組 57"/>
          <p:cNvGrpSpPr/>
          <p:nvPr/>
        </p:nvGrpSpPr>
        <p:grpSpPr>
          <a:xfrm>
            <a:off x="2161532" y="4267199"/>
            <a:ext cx="1774588" cy="1843433"/>
            <a:chOff x="2161532" y="4159047"/>
            <a:chExt cx="1774588" cy="1843433"/>
          </a:xfrm>
        </p:grpSpPr>
        <p:sp>
          <p:nvSpPr>
            <p:cNvPr id="59" name="橢圓 58"/>
            <p:cNvSpPr/>
            <p:nvPr/>
          </p:nvSpPr>
          <p:spPr bwMode="auto">
            <a:xfrm>
              <a:off x="2161534" y="5484795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0" name="橢圓 59"/>
            <p:cNvSpPr/>
            <p:nvPr/>
          </p:nvSpPr>
          <p:spPr bwMode="auto">
            <a:xfrm>
              <a:off x="3471666" y="4162437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1" name="橢圓 60"/>
            <p:cNvSpPr/>
            <p:nvPr/>
          </p:nvSpPr>
          <p:spPr bwMode="auto">
            <a:xfrm>
              <a:off x="3662166" y="4162437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2" name="橢圓 61"/>
            <p:cNvSpPr/>
            <p:nvPr/>
          </p:nvSpPr>
          <p:spPr bwMode="auto">
            <a:xfrm>
              <a:off x="3852767" y="4159047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3" name="橢圓 62"/>
            <p:cNvSpPr/>
            <p:nvPr/>
          </p:nvSpPr>
          <p:spPr bwMode="auto">
            <a:xfrm>
              <a:off x="2161533" y="5693459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4" name="橢圓 63"/>
            <p:cNvSpPr/>
            <p:nvPr/>
          </p:nvSpPr>
          <p:spPr bwMode="auto">
            <a:xfrm>
              <a:off x="2161532" y="5919127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65" name="群組 64"/>
          <p:cNvGrpSpPr/>
          <p:nvPr/>
        </p:nvGrpSpPr>
        <p:grpSpPr>
          <a:xfrm>
            <a:off x="6470919" y="4286665"/>
            <a:ext cx="1872823" cy="1867416"/>
            <a:chOff x="6470919" y="4178513"/>
            <a:chExt cx="1872823" cy="1867416"/>
          </a:xfrm>
        </p:grpSpPr>
        <p:sp>
          <p:nvSpPr>
            <p:cNvPr id="66" name="橢圓 65"/>
            <p:cNvSpPr/>
            <p:nvPr/>
          </p:nvSpPr>
          <p:spPr bwMode="auto">
            <a:xfrm>
              <a:off x="6470920" y="5588815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7" name="橢圓 66"/>
            <p:cNvSpPr/>
            <p:nvPr/>
          </p:nvSpPr>
          <p:spPr bwMode="auto">
            <a:xfrm>
              <a:off x="7866200" y="4178514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8" name="橢圓 67"/>
            <p:cNvSpPr/>
            <p:nvPr/>
          </p:nvSpPr>
          <p:spPr bwMode="auto">
            <a:xfrm>
              <a:off x="8060276" y="4178513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9" name="橢圓 68"/>
            <p:cNvSpPr/>
            <p:nvPr/>
          </p:nvSpPr>
          <p:spPr bwMode="auto">
            <a:xfrm>
              <a:off x="8260389" y="4178514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0" name="橢圓 69"/>
            <p:cNvSpPr/>
            <p:nvPr/>
          </p:nvSpPr>
          <p:spPr bwMode="auto">
            <a:xfrm>
              <a:off x="6470920" y="5767027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1" name="橢圓 70"/>
            <p:cNvSpPr/>
            <p:nvPr/>
          </p:nvSpPr>
          <p:spPr bwMode="auto">
            <a:xfrm>
              <a:off x="6470919" y="5962576"/>
              <a:ext cx="83353" cy="83353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05" name="文字方塊 104"/>
          <p:cNvSpPr txBox="1"/>
          <p:nvPr/>
        </p:nvSpPr>
        <p:spPr>
          <a:xfrm>
            <a:off x="948826" y="2514907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FFCCFF"/>
                </a:solidFill>
              </a:rPr>
              <a:t>MISS</a:t>
            </a:r>
            <a:endParaRPr lang="zh-TW" altLang="en-US" sz="1800" dirty="0">
              <a:solidFill>
                <a:srgbClr val="FFCCFF"/>
              </a:solidFill>
            </a:endParaRPr>
          </a:p>
        </p:txBody>
      </p:sp>
      <p:sp>
        <p:nvSpPr>
          <p:cNvPr id="106" name="文字方塊 105"/>
          <p:cNvSpPr txBox="1"/>
          <p:nvPr/>
        </p:nvSpPr>
        <p:spPr>
          <a:xfrm>
            <a:off x="1646649" y="2535225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33CCFF"/>
                </a:solidFill>
              </a:rPr>
              <a:t>HIT</a:t>
            </a:r>
            <a:endParaRPr lang="zh-TW" altLang="en-US" sz="1800" dirty="0">
              <a:solidFill>
                <a:srgbClr val="33CCFF"/>
              </a:solidFill>
            </a:endParaRPr>
          </a:p>
        </p:txBody>
      </p:sp>
      <p:sp>
        <p:nvSpPr>
          <p:cNvPr id="107" name="文字方塊 106"/>
          <p:cNvSpPr txBox="1"/>
          <p:nvPr/>
        </p:nvSpPr>
        <p:spPr>
          <a:xfrm>
            <a:off x="2258710" y="2534683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33CCFF"/>
                </a:solidFill>
              </a:rPr>
              <a:t>HIT</a:t>
            </a:r>
            <a:endParaRPr lang="zh-TW" altLang="en-US" sz="1800" dirty="0">
              <a:solidFill>
                <a:srgbClr val="33CCFF"/>
              </a:solidFill>
            </a:endParaRPr>
          </a:p>
        </p:txBody>
      </p:sp>
      <p:sp>
        <p:nvSpPr>
          <p:cNvPr id="108" name="文字方塊 107"/>
          <p:cNvSpPr txBox="1"/>
          <p:nvPr/>
        </p:nvSpPr>
        <p:spPr>
          <a:xfrm>
            <a:off x="2870775" y="2535225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33CCFF"/>
                </a:solidFill>
              </a:rPr>
              <a:t>HIT</a:t>
            </a:r>
            <a:endParaRPr lang="zh-TW" altLang="en-US" sz="1800" dirty="0">
              <a:solidFill>
                <a:srgbClr val="33CCFF"/>
              </a:solidFill>
            </a:endParaRPr>
          </a:p>
        </p:txBody>
      </p:sp>
      <p:sp>
        <p:nvSpPr>
          <p:cNvPr id="118" name="圓角矩形 117"/>
          <p:cNvSpPr/>
          <p:nvPr/>
        </p:nvSpPr>
        <p:spPr bwMode="auto">
          <a:xfrm>
            <a:off x="1023754" y="3153559"/>
            <a:ext cx="2361906" cy="483679"/>
          </a:xfrm>
          <a:prstGeom prst="roundRect">
            <a:avLst/>
          </a:prstGeom>
          <a:noFill/>
          <a:ln w="381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4" name="向右箭號 103"/>
          <p:cNvSpPr/>
          <p:nvPr/>
        </p:nvSpPr>
        <p:spPr bwMode="auto">
          <a:xfrm>
            <a:off x="1109799" y="2807294"/>
            <a:ext cx="2200649" cy="364460"/>
          </a:xfrm>
          <a:prstGeom prst="rightArrow">
            <a:avLst/>
          </a:prstGeom>
          <a:solidFill>
            <a:srgbClr val="7030A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1109799" y="3213169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1721862" y="3213169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2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2333925" y="3213169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3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2945988" y="3213169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4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109799" y="3825232"/>
            <a:ext cx="2200649" cy="1588586"/>
            <a:chOff x="1109799" y="3717080"/>
            <a:chExt cx="2200649" cy="1588586"/>
          </a:xfrm>
        </p:grpSpPr>
        <p:sp>
          <p:nvSpPr>
            <p:cNvPr id="43" name="矩形 42"/>
            <p:cNvSpPr/>
            <p:nvPr/>
          </p:nvSpPr>
          <p:spPr bwMode="auto">
            <a:xfrm>
              <a:off x="1109799" y="3717080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5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5" name="矩形 44"/>
            <p:cNvSpPr/>
            <p:nvPr/>
          </p:nvSpPr>
          <p:spPr bwMode="auto">
            <a:xfrm>
              <a:off x="1721862" y="3717080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6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6" name="矩形 45"/>
            <p:cNvSpPr/>
            <p:nvPr/>
          </p:nvSpPr>
          <p:spPr bwMode="auto">
            <a:xfrm>
              <a:off x="1109799" y="4329143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9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7" name="矩形 46"/>
            <p:cNvSpPr/>
            <p:nvPr/>
          </p:nvSpPr>
          <p:spPr bwMode="auto">
            <a:xfrm>
              <a:off x="1109799" y="4941206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13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1721862" y="4329143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10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1721862" y="4941206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14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1" name="矩形 50"/>
            <p:cNvSpPr/>
            <p:nvPr/>
          </p:nvSpPr>
          <p:spPr bwMode="auto">
            <a:xfrm>
              <a:off x="2333925" y="3717080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7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3" name="矩形 52"/>
            <p:cNvSpPr/>
            <p:nvPr/>
          </p:nvSpPr>
          <p:spPr bwMode="auto">
            <a:xfrm>
              <a:off x="2945988" y="3717080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8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4" name="矩形 53"/>
            <p:cNvSpPr/>
            <p:nvPr/>
          </p:nvSpPr>
          <p:spPr bwMode="auto">
            <a:xfrm>
              <a:off x="2333925" y="4329143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11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5" name="矩形 54"/>
            <p:cNvSpPr/>
            <p:nvPr/>
          </p:nvSpPr>
          <p:spPr bwMode="auto">
            <a:xfrm>
              <a:off x="2333925" y="4941206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15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6" name="矩形 55"/>
            <p:cNvSpPr/>
            <p:nvPr/>
          </p:nvSpPr>
          <p:spPr bwMode="auto">
            <a:xfrm>
              <a:off x="2945988" y="4329143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1200" dirty="0" smtClean="0">
                  <a:solidFill>
                    <a:schemeClr val="bg2"/>
                  </a:solidFill>
                  <a:ea typeface="新細明體" pitchFamily="18" charset="-120"/>
                </a:rPr>
                <a:t>12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57" name="矩形 56"/>
            <p:cNvSpPr/>
            <p:nvPr/>
          </p:nvSpPr>
          <p:spPr bwMode="auto">
            <a:xfrm>
              <a:off x="2945988" y="4941206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16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21" name="矩形 20"/>
          <p:cNvSpPr/>
          <p:nvPr/>
        </p:nvSpPr>
        <p:spPr bwMode="auto">
          <a:xfrm>
            <a:off x="5415031" y="3221542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415031" y="3833605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2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5415031" y="4445668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3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415031" y="5057731"/>
            <a:ext cx="364460" cy="36446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4</a:t>
            </a:r>
            <a:endParaRPr kumimoji="0" lang="zh-TW" altLang="en-US" sz="12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6027094" y="3221542"/>
            <a:ext cx="1588586" cy="2200649"/>
            <a:chOff x="6027094" y="3113390"/>
            <a:chExt cx="1588586" cy="2200649"/>
          </a:xfrm>
        </p:grpSpPr>
        <p:sp>
          <p:nvSpPr>
            <p:cNvPr id="23" name="矩形 22"/>
            <p:cNvSpPr/>
            <p:nvPr/>
          </p:nvSpPr>
          <p:spPr bwMode="auto">
            <a:xfrm>
              <a:off x="6027094" y="3113390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5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6027094" y="3725453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6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6027094" y="4337516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7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6027094" y="4949579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8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9" name="矩形 28"/>
            <p:cNvSpPr/>
            <p:nvPr/>
          </p:nvSpPr>
          <p:spPr bwMode="auto">
            <a:xfrm>
              <a:off x="6639157" y="3113390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9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6639157" y="3725453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10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1" name="矩形 30"/>
            <p:cNvSpPr/>
            <p:nvPr/>
          </p:nvSpPr>
          <p:spPr bwMode="auto">
            <a:xfrm>
              <a:off x="7251220" y="3113390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13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7251220" y="3725453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14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6639157" y="4337516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11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4" name="矩形 33"/>
            <p:cNvSpPr/>
            <p:nvPr/>
          </p:nvSpPr>
          <p:spPr bwMode="auto">
            <a:xfrm>
              <a:off x="6639157" y="4949579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12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5" name="矩形 34"/>
            <p:cNvSpPr/>
            <p:nvPr/>
          </p:nvSpPr>
          <p:spPr bwMode="auto">
            <a:xfrm>
              <a:off x="7251220" y="4337516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15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6" name="矩形 35"/>
            <p:cNvSpPr/>
            <p:nvPr/>
          </p:nvSpPr>
          <p:spPr bwMode="auto">
            <a:xfrm>
              <a:off x="7251220" y="4949579"/>
              <a:ext cx="364460" cy="36446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16</a:t>
              </a:r>
              <a:endParaRPr kumimoji="0" lang="zh-TW" altLang="en-US" sz="12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09" name="文字方塊 108"/>
          <p:cNvSpPr txBox="1"/>
          <p:nvPr/>
        </p:nvSpPr>
        <p:spPr>
          <a:xfrm>
            <a:off x="4320292" y="3234495"/>
            <a:ext cx="748923" cy="369332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FFCCFF"/>
                </a:solidFill>
              </a:rPr>
              <a:t>MISS</a:t>
            </a:r>
            <a:endParaRPr lang="zh-TW" altLang="en-US" sz="1800" dirty="0">
              <a:solidFill>
                <a:srgbClr val="FFCCFF"/>
              </a:solidFill>
            </a:endParaRPr>
          </a:p>
        </p:txBody>
      </p:sp>
      <p:sp>
        <p:nvSpPr>
          <p:cNvPr id="110" name="文字方塊 109"/>
          <p:cNvSpPr txBox="1"/>
          <p:nvPr/>
        </p:nvSpPr>
        <p:spPr>
          <a:xfrm>
            <a:off x="4320292" y="3846557"/>
            <a:ext cx="748923" cy="369332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FFCCFF"/>
                </a:solidFill>
              </a:rPr>
              <a:t>MISS</a:t>
            </a:r>
            <a:endParaRPr lang="zh-TW" altLang="en-US" sz="1800" dirty="0">
              <a:solidFill>
                <a:srgbClr val="FFCCFF"/>
              </a:solidFill>
            </a:endParaRPr>
          </a:p>
        </p:txBody>
      </p:sp>
      <p:sp>
        <p:nvSpPr>
          <p:cNvPr id="111" name="文字方塊 110"/>
          <p:cNvSpPr txBox="1"/>
          <p:nvPr/>
        </p:nvSpPr>
        <p:spPr>
          <a:xfrm>
            <a:off x="4320292" y="4458619"/>
            <a:ext cx="748923" cy="369332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FFCCFF"/>
                </a:solidFill>
              </a:rPr>
              <a:t>MISS</a:t>
            </a:r>
            <a:endParaRPr lang="zh-TW" altLang="en-US" sz="1800" dirty="0">
              <a:solidFill>
                <a:srgbClr val="FFCCFF"/>
              </a:solidFill>
            </a:endParaRPr>
          </a:p>
        </p:txBody>
      </p:sp>
      <p:sp>
        <p:nvSpPr>
          <p:cNvPr id="112" name="文字方塊 111"/>
          <p:cNvSpPr txBox="1"/>
          <p:nvPr/>
        </p:nvSpPr>
        <p:spPr>
          <a:xfrm>
            <a:off x="4320292" y="5070684"/>
            <a:ext cx="748923" cy="369332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>
                <a:solidFill>
                  <a:srgbClr val="FFCCFF"/>
                </a:solidFill>
              </a:rPr>
              <a:t>MISS</a:t>
            </a:r>
            <a:endParaRPr lang="zh-TW" altLang="en-US" sz="1800" dirty="0">
              <a:solidFill>
                <a:srgbClr val="FFCCFF"/>
              </a:solidFill>
            </a:endParaRPr>
          </a:p>
        </p:txBody>
      </p:sp>
      <p:sp>
        <p:nvSpPr>
          <p:cNvPr id="114" name="圓角矩形 113"/>
          <p:cNvSpPr/>
          <p:nvPr/>
        </p:nvSpPr>
        <p:spPr bwMode="auto">
          <a:xfrm>
            <a:off x="5331644" y="3159338"/>
            <a:ext cx="2361906" cy="483679"/>
          </a:xfrm>
          <a:prstGeom prst="roundRect">
            <a:avLst/>
          </a:prstGeom>
          <a:noFill/>
          <a:ln w="381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5" name="圓角矩形 114"/>
          <p:cNvSpPr/>
          <p:nvPr/>
        </p:nvSpPr>
        <p:spPr bwMode="auto">
          <a:xfrm>
            <a:off x="5331644" y="3773995"/>
            <a:ext cx="2361906" cy="483679"/>
          </a:xfrm>
          <a:prstGeom prst="roundRect">
            <a:avLst/>
          </a:prstGeom>
          <a:noFill/>
          <a:ln w="381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6" name="圓角矩形 115"/>
          <p:cNvSpPr/>
          <p:nvPr/>
        </p:nvSpPr>
        <p:spPr bwMode="auto">
          <a:xfrm>
            <a:off x="5331644" y="4386058"/>
            <a:ext cx="2361906" cy="483679"/>
          </a:xfrm>
          <a:prstGeom prst="roundRect">
            <a:avLst/>
          </a:prstGeom>
          <a:noFill/>
          <a:ln w="381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7" name="圓角矩形 116"/>
          <p:cNvSpPr/>
          <p:nvPr/>
        </p:nvSpPr>
        <p:spPr bwMode="auto">
          <a:xfrm>
            <a:off x="5331644" y="4998121"/>
            <a:ext cx="2361906" cy="483679"/>
          </a:xfrm>
          <a:prstGeom prst="roundRect">
            <a:avLst/>
          </a:prstGeom>
          <a:noFill/>
          <a:ln w="381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3" name="向下箭號 112"/>
          <p:cNvSpPr/>
          <p:nvPr/>
        </p:nvSpPr>
        <p:spPr bwMode="auto">
          <a:xfrm>
            <a:off x="4965000" y="3234495"/>
            <a:ext cx="385550" cy="2187696"/>
          </a:xfrm>
          <a:prstGeom prst="downArrow">
            <a:avLst/>
          </a:prstGeom>
          <a:solidFill>
            <a:srgbClr val="7030A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79365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L 0.06719 -0.089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1" y="-449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46 L -0.06736 0.0900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5" y="451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-0.13385 0.178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1" y="893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023 L 0.1342 -0.17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-893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23 L 0.06736 -0.0888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1" y="-444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046 L -0.06632 0.0895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444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-0.20104 0.2682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52" y="1340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-0.06666 0.0891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444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23 L 0.06684 -0.089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1" y="-444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0.13403 -0.1777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-888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46 L 0.2007 -0.2678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1338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7 L -0.1342 0.1784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888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0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0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0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0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0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4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4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4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4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4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4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-0.47118 -1.85185E-6 " pathEditMode="relative" rAng="0" ptsTypes="AA">
                                      <p:cBhvr>
                                        <p:cTn id="172" dur="2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59" y="0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44444E-6 L -0.471 4.44444E-6 " pathEditMode="relative" rAng="0" ptsTypes="AA">
                                      <p:cBhvr>
                                        <p:cTn id="174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59" y="0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0115 L -0.47084 -0.00115 " pathEditMode="relative" rAng="0" ptsTypes="AA">
                                      <p:cBhvr>
                                        <p:cTn id="176" dur="2000" spd="-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07" y="0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92 L -0.47083 -0.00092 " pathEditMode="relative" rAng="0" ptsTypes="AA">
                                      <p:cBhvr>
                                        <p:cTn id="178" dur="2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24" y="0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0162 L -0.471 -0.00162 " pathEditMode="relative" rAng="0" ptsTypes="AA">
                                      <p:cBhvr>
                                        <p:cTn id="180" dur="20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000"/>
                            </p:stCondLst>
                            <p:childTnLst>
                              <p:par>
                                <p:cTn id="1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000"/>
                            </p:stCondLst>
                            <p:childTnLst>
                              <p:par>
                                <p:cTn id="190" presetID="7" presetClass="emph" presetSubtype="2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0" presetID="7" presetClass="emph" presetSubtype="2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6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000"/>
                            </p:stCondLst>
                            <p:childTnLst>
                              <p:par>
                                <p:cTn id="209" presetID="7" presetClass="emph" presetSubtype="2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7000"/>
                            </p:stCondLst>
                            <p:childTnLst>
                              <p:par>
                                <p:cTn id="216" presetID="7" presetClass="emph" presetSubtype="2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25" presetID="7" presetClass="emph" presetSubtype="2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9000"/>
                            </p:stCondLst>
                            <p:childTnLst>
                              <p:par>
                                <p:cTn id="232" presetID="7" presetClass="emph" presetSubtype="2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1" presetID="7" presetClass="emph" presetSubtype="2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8" presetID="7" presetClass="emph" presetSubtype="2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8" grpId="1" animBg="1"/>
      <p:bldP spid="88" grpId="2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4" grpId="0" animBg="1"/>
      <p:bldP spid="94" grpId="1" animBg="1"/>
      <p:bldP spid="94" grpId="2" animBg="1"/>
      <p:bldP spid="100" grpId="0" animBg="1"/>
      <p:bldP spid="100" grpId="1" animBg="1"/>
      <p:bldP spid="100" grpId="2" animBg="1"/>
      <p:bldP spid="93" grpId="0" animBg="1"/>
      <p:bldP spid="93" grpId="1" animBg="1"/>
      <p:bldP spid="93" grpId="2" animBg="1"/>
      <p:bldP spid="96" grpId="0" animBg="1"/>
      <p:bldP spid="96" grpId="1" animBg="1"/>
      <p:bldP spid="96" grpId="2" animBg="1"/>
      <p:bldP spid="89" grpId="0" animBg="1"/>
      <p:bldP spid="89" grpId="1" animBg="1"/>
      <p:bldP spid="89" grpId="2" animBg="1"/>
      <p:bldP spid="95" grpId="0" animBg="1"/>
      <p:bldP spid="95" grpId="1" animBg="1"/>
      <p:bldP spid="95" grpId="2" animBg="1"/>
      <p:bldP spid="97" grpId="0" animBg="1"/>
      <p:bldP spid="97" grpId="1" animBg="1"/>
      <p:bldP spid="97" grpId="2" animBg="1"/>
      <p:bldP spid="98" grpId="0" animBg="1"/>
      <p:bldP spid="98" grpId="1" animBg="1"/>
      <p:bldP spid="98" grpId="2" animBg="1"/>
      <p:bldP spid="101" grpId="0" animBg="1"/>
      <p:bldP spid="101" grpId="1" animBg="1"/>
      <p:bldP spid="101" grpId="2" animBg="1"/>
      <p:bldP spid="105" grpId="0"/>
      <p:bldP spid="106" grpId="0"/>
      <p:bldP spid="107" grpId="0"/>
      <p:bldP spid="108" grpId="0"/>
      <p:bldP spid="118" grpId="0" animBg="1"/>
      <p:bldP spid="104" grpId="0" animBg="1"/>
      <p:bldP spid="42" grpId="0" animBg="1"/>
      <p:bldP spid="44" grpId="0" animBg="1"/>
      <p:bldP spid="50" grpId="0" animBg="1"/>
      <p:bldP spid="52" grpId="0" animBg="1"/>
      <p:bldP spid="21" grpId="0" animBg="1"/>
      <p:bldP spid="21" grpId="1" animBg="1"/>
      <p:bldP spid="22" grpId="0" animBg="1"/>
      <p:bldP spid="22" grpId="1" animBg="1"/>
      <p:bldP spid="25" grpId="0" animBg="1"/>
      <p:bldP spid="25" grpId="1" animBg="1"/>
      <p:bldP spid="26" grpId="0" animBg="1"/>
      <p:bldP spid="26" grpId="1" animBg="1"/>
      <p:bldP spid="109" grpId="0" animBg="1"/>
      <p:bldP spid="110" grpId="0" animBg="1"/>
      <p:bldP spid="111" grpId="0" animBg="1"/>
      <p:bldP spid="112" grpId="0" animBg="1"/>
      <p:bldP spid="114" grpId="0" animBg="1"/>
      <p:bldP spid="115" grpId="0" animBg="1"/>
      <p:bldP spid="116" grpId="0" animBg="1"/>
      <p:bldP spid="117" grpId="0" animBg="1"/>
      <p:bldP spid="1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矩形 55"/>
          <p:cNvSpPr/>
          <p:nvPr/>
        </p:nvSpPr>
        <p:spPr bwMode="auto">
          <a:xfrm>
            <a:off x="405169" y="1558415"/>
            <a:ext cx="1257306" cy="808892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A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[100][150]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1" y="533400"/>
            <a:ext cx="8147048" cy="854075"/>
          </a:xfrm>
        </p:spPr>
        <p:txBody>
          <a:bodyPr/>
          <a:lstStyle/>
          <a:p>
            <a:r>
              <a:rPr lang="en-US" altLang="zh-TW" dirty="0" smtClean="0"/>
              <a:t>Sequential Memory Allocation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81125" cy="493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381125" cy="493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 bwMode="auto">
          <a:xfrm>
            <a:off x="2488216" y="2875061"/>
            <a:ext cx="4185139" cy="221566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40</a:t>
            </a:fld>
            <a:endParaRPr lang="en-US" altLang="zh-TW" dirty="0" smtClean="0"/>
          </a:p>
        </p:txBody>
      </p:sp>
      <p:sp>
        <p:nvSpPr>
          <p:cNvPr id="16" name="向下箭號 15"/>
          <p:cNvSpPr/>
          <p:nvPr/>
        </p:nvSpPr>
        <p:spPr bwMode="auto">
          <a:xfrm>
            <a:off x="1828800" y="2447925"/>
            <a:ext cx="428625" cy="379511"/>
          </a:xfrm>
          <a:prstGeom prst="down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3675176" y="250692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Dual-addressing memory</a:t>
            </a:r>
            <a:endParaRPr lang="zh-TW" altLang="en-US" sz="18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326042" y="1190625"/>
            <a:ext cx="1986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User defined array</a:t>
            </a:r>
            <a:endParaRPr lang="zh-TW" altLang="en-US" dirty="0"/>
          </a:p>
        </p:txBody>
      </p:sp>
      <p:grpSp>
        <p:nvGrpSpPr>
          <p:cNvPr id="59" name="群組 58"/>
          <p:cNvGrpSpPr/>
          <p:nvPr/>
        </p:nvGrpSpPr>
        <p:grpSpPr>
          <a:xfrm>
            <a:off x="2488215" y="2875055"/>
            <a:ext cx="4185139" cy="404452"/>
            <a:chOff x="2488215" y="2875055"/>
            <a:chExt cx="4185139" cy="404452"/>
          </a:xfrm>
        </p:grpSpPr>
        <p:sp>
          <p:nvSpPr>
            <p:cNvPr id="60" name="矩形 59"/>
            <p:cNvSpPr/>
            <p:nvPr/>
          </p:nvSpPr>
          <p:spPr bwMode="auto">
            <a:xfrm>
              <a:off x="2488215" y="2875055"/>
              <a:ext cx="593481" cy="404452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1" name="矩形 60"/>
            <p:cNvSpPr/>
            <p:nvPr/>
          </p:nvSpPr>
          <p:spPr bwMode="auto">
            <a:xfrm>
              <a:off x="2488215" y="2875055"/>
              <a:ext cx="4185139" cy="202229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2" name="矩形 61"/>
            <p:cNvSpPr/>
            <p:nvPr/>
          </p:nvSpPr>
          <p:spPr bwMode="auto">
            <a:xfrm>
              <a:off x="2507456" y="2955131"/>
              <a:ext cx="554832" cy="24765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58" name="矩形 57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Destroy inherent user data locality</a:t>
            </a:r>
          </a:p>
        </p:txBody>
      </p:sp>
    </p:spTree>
    <p:extLst>
      <p:ext uri="{BB962C8B-B14F-4D97-AF65-F5344CB8AC3E}">
        <p14:creationId xmlns="" xmlns:p14="http://schemas.microsoft.com/office/powerpoint/2010/main" val="1533462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向下箭號 32"/>
          <p:cNvSpPr/>
          <p:nvPr/>
        </p:nvSpPr>
        <p:spPr bwMode="auto">
          <a:xfrm>
            <a:off x="1828800" y="2447925"/>
            <a:ext cx="428625" cy="379511"/>
          </a:xfrm>
          <a:prstGeom prst="down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488216" y="2875061"/>
            <a:ext cx="4185139" cy="221566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405169" y="1558415"/>
            <a:ext cx="1257306" cy="808892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A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[100][150]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488216" y="2875061"/>
            <a:ext cx="1257306" cy="808892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A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[100][150]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1" y="533400"/>
            <a:ext cx="8147048" cy="854075"/>
          </a:xfrm>
        </p:spPr>
        <p:txBody>
          <a:bodyPr/>
          <a:lstStyle/>
          <a:p>
            <a:r>
              <a:rPr lang="en-US" altLang="zh-TW" dirty="0" smtClean="0"/>
              <a:t>Two-dimensional Memory Allocation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81125" cy="493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381125" cy="493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 bwMode="auto">
          <a:xfrm>
            <a:off x="3745522" y="2875061"/>
            <a:ext cx="1327640" cy="597899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B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[60][160]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745523" y="3472960"/>
            <a:ext cx="2092567" cy="782516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[160][320]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838090" y="2875061"/>
            <a:ext cx="751736" cy="110783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D</a:t>
            </a:r>
            <a:b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</a:b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[150][70]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2488216" y="4378569"/>
            <a:ext cx="1389192" cy="71215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E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[100][200]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41</a:t>
            </a:fld>
            <a:endParaRPr lang="en-US" altLang="zh-TW" dirty="0" smtClean="0"/>
          </a:p>
        </p:txBody>
      </p:sp>
      <p:sp>
        <p:nvSpPr>
          <p:cNvPr id="12" name="矩形 11"/>
          <p:cNvSpPr/>
          <p:nvPr/>
        </p:nvSpPr>
        <p:spPr bwMode="auto">
          <a:xfrm>
            <a:off x="3877407" y="4255476"/>
            <a:ext cx="1275095" cy="835245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F</a:t>
            </a:r>
            <a:b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</a:b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[120][140]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17" name="群組 16"/>
          <p:cNvGrpSpPr/>
          <p:nvPr/>
        </p:nvGrpSpPr>
        <p:grpSpPr>
          <a:xfrm>
            <a:off x="675914" y="1991433"/>
            <a:ext cx="4762861" cy="2053029"/>
            <a:chOff x="675914" y="1991433"/>
            <a:chExt cx="4762861" cy="2053029"/>
          </a:xfrm>
        </p:grpSpPr>
        <p:cxnSp>
          <p:nvCxnSpPr>
            <p:cNvPr id="15" name="直線單箭頭接點 14"/>
            <p:cNvCxnSpPr/>
            <p:nvPr/>
          </p:nvCxnSpPr>
          <p:spPr bwMode="auto">
            <a:xfrm>
              <a:off x="2934615" y="2329987"/>
              <a:ext cx="2504160" cy="85723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CC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直線單箭頭接點 17"/>
            <p:cNvCxnSpPr/>
            <p:nvPr/>
          </p:nvCxnSpPr>
          <p:spPr bwMode="auto">
            <a:xfrm>
              <a:off x="2699238" y="2329987"/>
              <a:ext cx="470755" cy="171447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CC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5" name="文字方塊 24"/>
            <p:cNvSpPr txBox="1"/>
            <p:nvPr/>
          </p:nvSpPr>
          <p:spPr>
            <a:xfrm>
              <a:off x="675914" y="1991433"/>
              <a:ext cx="26981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External fragmentation</a:t>
              </a:r>
              <a:endParaRPr lang="zh-TW" altLang="en-US" sz="1800" dirty="0"/>
            </a:p>
          </p:txBody>
        </p:sp>
      </p:grpSp>
      <p:sp>
        <p:nvSpPr>
          <p:cNvPr id="29" name="矩形 28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EDA floorplanning problem results in fragmentations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3675176" y="250692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Dual-addressing memory</a:t>
            </a:r>
            <a:endParaRPr lang="zh-TW" alt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51584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7 L -0.23125 -0.18889 " pathEditMode="relative" rAng="0" ptsTypes="AA">
                                      <p:cBhvr>
                                        <p:cTn id="8" dur="1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-944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-0.3625 -0.16806 " pathEditMode="relative" rAng="0" ptsTypes="AA">
                                      <p:cBhvr>
                                        <p:cTn id="20" dur="5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25" y="-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625 -0.2625 " pathEditMode="relative" rAng="0" ptsTypes="AA">
                                      <p:cBhvr>
                                        <p:cTn id="25" dur="5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25" y="-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58125 -0.19028 " pathEditMode="relative" rAng="0" ptsTypes="AA">
                                      <p:cBhvr>
                                        <p:cTn id="30" dur="5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63" y="-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-0.24167 -0.39444 " pathEditMode="relative" rAng="0" ptsTypes="AA">
                                      <p:cBhvr>
                                        <p:cTn id="35" dur="5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83" y="-1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-0.38021 -0.38889 " pathEditMode="relative" rAng="0" ptsTypes="AA">
                                      <p:cBhvr>
                                        <p:cTn id="40" dur="5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10" y="-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23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12" grpId="0" animBg="1"/>
      <p:bldP spid="12" grpId="1" animBg="1"/>
      <p:bldP spid="2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Virtual Dual-addressing Memory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42</a:t>
            </a:fld>
            <a:endParaRPr lang="en-US" altLang="zh-TW" dirty="0" smtClean="0"/>
          </a:p>
        </p:txBody>
      </p:sp>
      <p:grpSp>
        <p:nvGrpSpPr>
          <p:cNvPr id="12" name="群組 11"/>
          <p:cNvGrpSpPr/>
          <p:nvPr/>
        </p:nvGrpSpPr>
        <p:grpSpPr>
          <a:xfrm>
            <a:off x="2488216" y="2506929"/>
            <a:ext cx="4185139" cy="2583793"/>
            <a:chOff x="2488216" y="2506929"/>
            <a:chExt cx="4185139" cy="2583793"/>
          </a:xfrm>
        </p:grpSpPr>
        <p:sp>
          <p:nvSpPr>
            <p:cNvPr id="13" name="矩形 12"/>
            <p:cNvSpPr/>
            <p:nvPr/>
          </p:nvSpPr>
          <p:spPr bwMode="auto">
            <a:xfrm>
              <a:off x="2488216" y="2875061"/>
              <a:ext cx="4185139" cy="2215661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675176" y="2506929"/>
              <a:ext cx="2954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Dual-addressing memory</a:t>
              </a:r>
              <a:endParaRPr lang="zh-TW" altLang="en-US" sz="1800" dirty="0"/>
            </a:p>
          </p:txBody>
        </p:sp>
      </p:grpSp>
      <p:sp>
        <p:nvSpPr>
          <p:cNvPr id="15" name="矩形 14"/>
          <p:cNvSpPr/>
          <p:nvPr/>
        </p:nvSpPr>
        <p:spPr bwMode="auto">
          <a:xfrm>
            <a:off x="3745522" y="2875061"/>
            <a:ext cx="1327640" cy="597899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B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745523" y="3472960"/>
            <a:ext cx="2092567" cy="782516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838090" y="2875061"/>
            <a:ext cx="751736" cy="110783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rPr>
              <a:t>D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2488216" y="4378569"/>
            <a:ext cx="1389192" cy="71215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877407" y="4255476"/>
            <a:ext cx="1275095" cy="835245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F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2488216" y="2875061"/>
            <a:ext cx="1257306" cy="808892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A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39" name="群組 38"/>
          <p:cNvGrpSpPr/>
          <p:nvPr/>
        </p:nvGrpSpPr>
        <p:grpSpPr>
          <a:xfrm>
            <a:off x="218107" y="1488487"/>
            <a:ext cx="8859218" cy="4949206"/>
            <a:chOff x="218107" y="1488487"/>
            <a:chExt cx="8859218" cy="4949206"/>
          </a:xfrm>
        </p:grpSpPr>
        <p:graphicFrame>
          <p:nvGraphicFramePr>
            <p:cNvPr id="40" name="內容版面配置區 5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1974698488"/>
                </p:ext>
              </p:extLst>
            </p:nvPr>
          </p:nvGraphicFramePr>
          <p:xfrm>
            <a:off x="218107" y="1488487"/>
            <a:ext cx="1317600" cy="878400"/>
          </p:xfrm>
          <a:graphic>
            <a:graphicData uri="http://schemas.openxmlformats.org/drawingml/2006/table">
              <a:tbl>
                <a:tblPr/>
                <a:tblGrid>
                  <a:gridCol w="219600"/>
                  <a:gridCol w="219600"/>
                  <a:gridCol w="219600"/>
                  <a:gridCol w="219600"/>
                  <a:gridCol w="219600"/>
                  <a:gridCol w="219600"/>
                </a:tblGrid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graphicFrame>
          <p:nvGraphicFramePr>
            <p:cNvPr id="41" name="內容版面配置區 5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853113333"/>
                </p:ext>
              </p:extLst>
            </p:nvPr>
          </p:nvGraphicFramePr>
          <p:xfrm>
            <a:off x="221265" y="2501095"/>
            <a:ext cx="1537200" cy="658800"/>
          </p:xfrm>
          <a:graphic>
            <a:graphicData uri="http://schemas.openxmlformats.org/drawingml/2006/table">
              <a:tbl>
                <a:tblPr/>
                <a:tblGrid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</a:tblGrid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graphicFrame>
          <p:nvGraphicFramePr>
            <p:cNvPr id="42" name="內容版面配置區 5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1956845619"/>
                </p:ext>
              </p:extLst>
            </p:nvPr>
          </p:nvGraphicFramePr>
          <p:xfrm>
            <a:off x="218107" y="3355374"/>
            <a:ext cx="2196000" cy="878400"/>
          </p:xfrm>
          <a:graphic>
            <a:graphicData uri="http://schemas.openxmlformats.org/drawingml/2006/table">
              <a:tbl>
                <a:tblPr/>
                <a:tblGrid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</a:tblGrid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graphicFrame>
          <p:nvGraphicFramePr>
            <p:cNvPr id="43" name="內容版面配置區 5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2726626671"/>
                </p:ext>
              </p:extLst>
            </p:nvPr>
          </p:nvGraphicFramePr>
          <p:xfrm>
            <a:off x="218107" y="4775237"/>
            <a:ext cx="878400" cy="1317600"/>
          </p:xfrm>
          <a:graphic>
            <a:graphicData uri="http://schemas.openxmlformats.org/drawingml/2006/table">
              <a:tbl>
                <a:tblPr/>
                <a:tblGrid>
                  <a:gridCol w="219600"/>
                  <a:gridCol w="219600"/>
                  <a:gridCol w="219600"/>
                  <a:gridCol w="219600"/>
                </a:tblGrid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graphicFrame>
          <p:nvGraphicFramePr>
            <p:cNvPr id="44" name="內容版面配置區 5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2735955601"/>
                </p:ext>
              </p:extLst>
            </p:nvPr>
          </p:nvGraphicFramePr>
          <p:xfrm>
            <a:off x="1190625" y="4432032"/>
            <a:ext cx="1317600" cy="878400"/>
          </p:xfrm>
          <a:graphic>
            <a:graphicData uri="http://schemas.openxmlformats.org/drawingml/2006/table">
              <a:tbl>
                <a:tblPr/>
                <a:tblGrid>
                  <a:gridCol w="219600"/>
                  <a:gridCol w="219600"/>
                  <a:gridCol w="219600"/>
                  <a:gridCol w="219600"/>
                  <a:gridCol w="219600"/>
                  <a:gridCol w="219600"/>
                </a:tblGrid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graphicFrame>
          <p:nvGraphicFramePr>
            <p:cNvPr id="45" name="內容版面配置區 5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1541468932"/>
                </p:ext>
              </p:extLst>
            </p:nvPr>
          </p:nvGraphicFramePr>
          <p:xfrm>
            <a:off x="1190625" y="5559293"/>
            <a:ext cx="1537200" cy="878400"/>
          </p:xfrm>
          <a:graphic>
            <a:graphicData uri="http://schemas.openxmlformats.org/drawingml/2006/table">
              <a:tbl>
                <a:tblPr/>
                <a:tblGrid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</a:tblGrid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graphicFrame>
          <p:nvGraphicFramePr>
            <p:cNvPr id="46" name="內容版面配置區 5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361539033"/>
                </p:ext>
              </p:extLst>
            </p:nvPr>
          </p:nvGraphicFramePr>
          <p:xfrm>
            <a:off x="4789542" y="2879433"/>
            <a:ext cx="4172400" cy="2196000"/>
          </p:xfrm>
          <a:graphic>
            <a:graphicData uri="http://schemas.openxmlformats.org/drawingml/2006/table">
              <a:tbl>
                <a:tblPr/>
                <a:tblGrid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  <a:gridCol w="219600"/>
                </a:tblGrid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19600"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zh-TW" altLang="en-US" sz="800" dirty="0">
                          <a:ln>
                            <a:solidFill>
                              <a:srgbClr val="00FF00"/>
                            </a:solidFill>
                          </a:ln>
                        </a:endParaRPr>
                      </a:p>
                    </a:txBody>
                    <a:tcPr>
                      <a:lnL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solidFill>
                          <a:srgbClr val="D5EAFD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sp>
          <p:nvSpPr>
            <p:cNvPr id="47" name="矩形 46"/>
            <p:cNvSpPr/>
            <p:nvPr/>
          </p:nvSpPr>
          <p:spPr bwMode="auto">
            <a:xfrm>
              <a:off x="221266" y="2510620"/>
              <a:ext cx="1327640" cy="597899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B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221265" y="3355680"/>
              <a:ext cx="2092567" cy="782516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C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221266" y="4784457"/>
              <a:ext cx="751736" cy="110783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rPr>
                <a:t>D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endParaRPr>
            </a:p>
          </p:txBody>
        </p:sp>
        <p:sp>
          <p:nvSpPr>
            <p:cNvPr id="50" name="矩形 49"/>
            <p:cNvSpPr/>
            <p:nvPr/>
          </p:nvSpPr>
          <p:spPr bwMode="auto">
            <a:xfrm>
              <a:off x="1191350" y="5559293"/>
              <a:ext cx="1389192" cy="712153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E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1" name="矩形 50"/>
            <p:cNvSpPr/>
            <p:nvPr/>
          </p:nvSpPr>
          <p:spPr bwMode="auto">
            <a:xfrm>
              <a:off x="1190625" y="4432032"/>
              <a:ext cx="1275095" cy="83524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F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2" name="矩形 51"/>
            <p:cNvSpPr/>
            <p:nvPr/>
          </p:nvSpPr>
          <p:spPr bwMode="auto">
            <a:xfrm>
              <a:off x="221990" y="1488487"/>
              <a:ext cx="1257306" cy="808892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1650913" y="1488487"/>
              <a:ext cx="1629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Virtual pages</a:t>
              </a:r>
              <a:endParaRPr lang="zh-TW" altLang="en-US" sz="1800" dirty="0"/>
            </a:p>
          </p:txBody>
        </p:sp>
        <p:grpSp>
          <p:nvGrpSpPr>
            <p:cNvPr id="54" name="群組 53"/>
            <p:cNvGrpSpPr/>
            <p:nvPr/>
          </p:nvGrpSpPr>
          <p:grpSpPr>
            <a:xfrm>
              <a:off x="4724400" y="2279879"/>
              <a:ext cx="4352925" cy="558265"/>
              <a:chOff x="4724400" y="2279879"/>
              <a:chExt cx="4352925" cy="558265"/>
            </a:xfrm>
          </p:grpSpPr>
          <p:sp>
            <p:nvSpPr>
              <p:cNvPr id="55" name="矩形 54"/>
              <p:cNvSpPr/>
              <p:nvPr/>
            </p:nvSpPr>
            <p:spPr bwMode="auto">
              <a:xfrm>
                <a:off x="5668563" y="2279879"/>
                <a:ext cx="3408762" cy="558265"/>
              </a:xfrm>
              <a:prstGeom prst="rect">
                <a:avLst/>
              </a:prstGeom>
              <a:solidFill>
                <a:schemeClr val="bg2"/>
              </a:solidFill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6" name="文字方塊 55"/>
              <p:cNvSpPr txBox="1"/>
              <p:nvPr/>
            </p:nvSpPr>
            <p:spPr>
              <a:xfrm>
                <a:off x="4724400" y="2337601"/>
                <a:ext cx="19415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800" dirty="0" smtClean="0"/>
                  <a:t>Physical frames</a:t>
                </a:r>
                <a:endParaRPr lang="zh-TW" altLang="en-US" sz="1800" dirty="0"/>
              </a:p>
            </p:txBody>
          </p:sp>
        </p:grpSp>
      </p:grpSp>
      <p:sp>
        <p:nvSpPr>
          <p:cNvPr id="60" name="矩形 59"/>
          <p:cNvSpPr/>
          <p:nvPr/>
        </p:nvSpPr>
        <p:spPr bwMode="auto">
          <a:xfrm>
            <a:off x="1098945" y="1933390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1" name="矩形 60"/>
          <p:cNvSpPr/>
          <p:nvPr/>
        </p:nvSpPr>
        <p:spPr bwMode="auto">
          <a:xfrm>
            <a:off x="436895" y="1488487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438081" y="2144539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3" name="矩形 62"/>
          <p:cNvSpPr/>
          <p:nvPr/>
        </p:nvSpPr>
        <p:spPr bwMode="auto">
          <a:xfrm>
            <a:off x="1320401" y="2944639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1098945" y="2944639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5" name="矩形 64"/>
          <p:cNvSpPr/>
          <p:nvPr/>
        </p:nvSpPr>
        <p:spPr bwMode="auto">
          <a:xfrm>
            <a:off x="438081" y="2724597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6" name="矩形 65"/>
          <p:cNvSpPr/>
          <p:nvPr/>
        </p:nvSpPr>
        <p:spPr bwMode="auto">
          <a:xfrm>
            <a:off x="1756170" y="3575670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7" name="矩形 66"/>
          <p:cNvSpPr/>
          <p:nvPr/>
        </p:nvSpPr>
        <p:spPr bwMode="auto">
          <a:xfrm>
            <a:off x="1534714" y="4011439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8" name="矩形 67"/>
          <p:cNvSpPr/>
          <p:nvPr/>
        </p:nvSpPr>
        <p:spPr bwMode="auto">
          <a:xfrm>
            <a:off x="877489" y="3575670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438081" y="3796942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1977626" y="3796942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1" name="矩形 70"/>
          <p:cNvSpPr/>
          <p:nvPr/>
        </p:nvSpPr>
        <p:spPr bwMode="auto">
          <a:xfrm>
            <a:off x="2072874" y="4433055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1625202" y="5090722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1408504" y="5785522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4" name="矩形 73"/>
          <p:cNvSpPr/>
          <p:nvPr/>
        </p:nvSpPr>
        <p:spPr bwMode="auto">
          <a:xfrm>
            <a:off x="436893" y="5002616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75" name="群組 74"/>
          <p:cNvGrpSpPr/>
          <p:nvPr/>
        </p:nvGrpSpPr>
        <p:grpSpPr>
          <a:xfrm>
            <a:off x="3038475" y="3714750"/>
            <a:ext cx="1304925" cy="1156871"/>
            <a:chOff x="3038475" y="3714750"/>
            <a:chExt cx="1304925" cy="1156871"/>
          </a:xfrm>
        </p:grpSpPr>
        <p:sp>
          <p:nvSpPr>
            <p:cNvPr id="76" name="矩形 75"/>
            <p:cNvSpPr/>
            <p:nvPr/>
          </p:nvSpPr>
          <p:spPr bwMode="auto">
            <a:xfrm>
              <a:off x="3143250" y="3714750"/>
              <a:ext cx="990600" cy="877741"/>
            </a:xfrm>
            <a:prstGeom prst="rect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Page table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7" name="向右箭號 76"/>
            <p:cNvSpPr/>
            <p:nvPr/>
          </p:nvSpPr>
          <p:spPr bwMode="auto">
            <a:xfrm>
              <a:off x="3038475" y="4276725"/>
              <a:ext cx="1304925" cy="59489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57" name="矩形 56"/>
          <p:cNvSpPr/>
          <p:nvPr/>
        </p:nvSpPr>
        <p:spPr bwMode="auto">
          <a:xfrm>
            <a:off x="3282503" y="1595252"/>
            <a:ext cx="221456" cy="213530"/>
          </a:xfrm>
          <a:prstGeom prst="rect">
            <a:avLst/>
          </a:prstGeom>
          <a:solidFill>
            <a:srgbClr val="D5EAFD"/>
          </a:solidFill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9" name="矩形 58"/>
          <p:cNvSpPr/>
          <p:nvPr/>
        </p:nvSpPr>
        <p:spPr bwMode="auto">
          <a:xfrm>
            <a:off x="6642247" y="2406487"/>
            <a:ext cx="221456" cy="213530"/>
          </a:xfrm>
          <a:prstGeom prst="rect">
            <a:avLst/>
          </a:prstGeom>
          <a:noFill/>
          <a:ln w="38100" cap="flat" cmpd="sng" algn="ctr">
            <a:solidFill>
              <a:srgbClr val="D5EAF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58" name="群組 57"/>
          <p:cNvGrpSpPr/>
          <p:nvPr/>
        </p:nvGrpSpPr>
        <p:grpSpPr>
          <a:xfrm>
            <a:off x="1685925" y="2305758"/>
            <a:ext cx="2685213" cy="3352092"/>
            <a:chOff x="-704850" y="-1008942"/>
            <a:chExt cx="2685213" cy="3352092"/>
          </a:xfrm>
        </p:grpSpPr>
        <p:cxnSp>
          <p:nvCxnSpPr>
            <p:cNvPr id="78" name="直線單箭頭接點 77"/>
            <p:cNvCxnSpPr>
              <a:stCxn id="80" idx="1"/>
            </p:cNvCxnSpPr>
            <p:nvPr/>
          </p:nvCxnSpPr>
          <p:spPr bwMode="auto">
            <a:xfrm flipH="1">
              <a:off x="-704850" y="-685776"/>
              <a:ext cx="961664" cy="36192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CC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9" name="直線單箭頭接點 78"/>
            <p:cNvCxnSpPr/>
            <p:nvPr/>
          </p:nvCxnSpPr>
          <p:spPr bwMode="auto">
            <a:xfrm flipH="1">
              <a:off x="285750" y="-390525"/>
              <a:ext cx="1000126" cy="273367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CC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0" name="文字方塊 79"/>
            <p:cNvSpPr txBox="1"/>
            <p:nvPr/>
          </p:nvSpPr>
          <p:spPr>
            <a:xfrm>
              <a:off x="256814" y="-1008942"/>
              <a:ext cx="172354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Internal</a:t>
              </a:r>
              <a:br>
                <a:rPr lang="en-US" altLang="zh-TW" sz="1800" dirty="0" smtClean="0"/>
              </a:br>
              <a:r>
                <a:rPr lang="en-US" altLang="zh-TW" sz="1800" dirty="0" smtClean="0"/>
                <a:t>fragmentation</a:t>
              </a:r>
              <a:endParaRPr lang="zh-TW" altLang="en-US" sz="18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6407939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741E-7 L -0.24844 -0.2023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31" y="-101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-0.38542 -0.0525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1" y="-263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38577 -0.017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88" y="-85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 L -0.61423 0.278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12" y="1393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14167 0.1729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863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-0.29427 0.0261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22" y="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0.59514 0.23334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57" y="11667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0.57222 0.2671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11" y="1335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0.5 0.2027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0" y="1013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59259E-6 L 0.64375 0.1513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88" y="7569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59618 0.2145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09" y="10718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0.59652 0.18426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6" y="9213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69166 0.12245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83" y="6111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0.64462 -0.0696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22" y="-3495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0.64357 -0.06875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70" y="-3449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5243 0.05787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15" y="2894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96296E-6 L 0.69219 0.02709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01" y="1343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70572 -0.162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78" y="-8125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0.68246 -0.06643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15" y="-3333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65833 -0.2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17" y="-1000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0.57257 -0.02199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28" y="-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57" grpId="0" animBg="1"/>
      <p:bldP spid="5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矩形 129"/>
          <p:cNvSpPr/>
          <p:nvPr/>
        </p:nvSpPr>
        <p:spPr bwMode="auto">
          <a:xfrm>
            <a:off x="3118356" y="3849284"/>
            <a:ext cx="4221639" cy="38110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Page Table for Dual-addressing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43</a:t>
            </a:fld>
            <a:endParaRPr lang="en-US" altLang="zh-TW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1003914" y="1547119"/>
            <a:ext cx="88998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latin typeface="Times New Roman" pitchFamily="18" charset="0"/>
                <a:ea typeface="新細明體"/>
                <a:cs typeface="Times New Roman" pitchFamily="18" charset="0"/>
              </a:rPr>
              <a:t>Logical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latin typeface="Times New Roman" pitchFamily="18" charset="0"/>
                <a:ea typeface="新細明體"/>
                <a:cs typeface="Times New Roman" pitchFamily="18" charset="0"/>
              </a:rPr>
              <a:t>address</a:t>
            </a:r>
            <a:endParaRPr lang="zh-TW" altLang="en-US" sz="1800" b="0" dirty="0">
              <a:latin typeface="Times New Roman" pitchFamily="18" charset="0"/>
              <a:ea typeface="新細明體"/>
              <a:cs typeface="Times New Roman" pitchFamily="18" charset="0"/>
            </a:endParaRPr>
          </a:p>
        </p:txBody>
      </p:sp>
      <p:sp>
        <p:nvSpPr>
          <p:cNvPr id="10" name="流程圖: 磁碟 9"/>
          <p:cNvSpPr/>
          <p:nvPr/>
        </p:nvSpPr>
        <p:spPr>
          <a:xfrm>
            <a:off x="7596336" y="5589240"/>
            <a:ext cx="1239700" cy="1008112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storage</a:t>
            </a:r>
            <a:endParaRPr lang="zh-TW" altLang="en-US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459071" y="3134171"/>
            <a:ext cx="10054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latin typeface="Times New Roman" pitchFamily="18" charset="0"/>
                <a:ea typeface="新細明體"/>
                <a:cs typeface="Times New Roman" pitchFamily="18" charset="0"/>
              </a:rPr>
              <a:t>Physical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latin typeface="Times New Roman" pitchFamily="18" charset="0"/>
                <a:ea typeface="新細明體"/>
                <a:cs typeface="Times New Roman" pitchFamily="18" charset="0"/>
              </a:rPr>
              <a:t>address</a:t>
            </a:r>
            <a:endParaRPr lang="zh-TW" altLang="en-US" sz="1800" b="0" dirty="0">
              <a:latin typeface="Times New Roman" pitchFamily="18" charset="0"/>
              <a:ea typeface="新細明體"/>
              <a:cs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79644" y="2208567"/>
            <a:ext cx="1289187" cy="369093"/>
          </a:xfrm>
          <a:prstGeom prst="rect">
            <a:avLst/>
          </a:prstGeom>
          <a:solidFill>
            <a:srgbClr val="D5EAF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Row offset</a:t>
            </a:r>
            <a:endParaRPr lang="zh-TW" altLang="en-US" sz="1800" b="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1015670" y="3088004"/>
            <a:ext cx="1140055" cy="36933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latin typeface="Times New Roman" pitchFamily="18" charset="0"/>
                <a:ea typeface="新細明體"/>
                <a:cs typeface="Times New Roman" pitchFamily="18" charset="0"/>
              </a:rPr>
              <a:t>Page table</a:t>
            </a:r>
            <a:endParaRPr lang="zh-TW" altLang="en-US" sz="1800" b="0" dirty="0">
              <a:latin typeface="Times New Roman" pitchFamily="18" charset="0"/>
              <a:ea typeface="新細明體"/>
              <a:cs typeface="Times New Roman" pitchFamily="18" charset="0"/>
            </a:endParaRPr>
          </a:p>
        </p:txBody>
      </p:sp>
      <p:sp>
        <p:nvSpPr>
          <p:cNvPr id="63" name="上-下雙向箭號 62"/>
          <p:cNvSpPr/>
          <p:nvPr/>
        </p:nvSpPr>
        <p:spPr>
          <a:xfrm>
            <a:off x="8100392" y="4725144"/>
            <a:ext cx="216024" cy="792088"/>
          </a:xfrm>
          <a:prstGeom prst="upDownArrow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TW" altLang="en-US" sz="1800" b="0">
              <a:solidFill>
                <a:schemeClr val="tx1"/>
              </a:solidFill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8244408" y="4931876"/>
            <a:ext cx="7650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latin typeface="Times New Roman" pitchFamily="18" charset="0"/>
                <a:ea typeface="新細明體"/>
                <a:cs typeface="Times New Roman" pitchFamily="18" charset="0"/>
              </a:rPr>
              <a:t>swap</a:t>
            </a:r>
            <a:endParaRPr lang="zh-TW" altLang="en-US" sz="1800" b="0" dirty="0">
              <a:latin typeface="Times New Roman" pitchFamily="18" charset="0"/>
              <a:ea typeface="新細明體"/>
              <a:cs typeface="Times New Roman" pitchFamily="18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2368831" y="2208567"/>
            <a:ext cx="1289187" cy="36909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Col offset</a:t>
            </a:r>
            <a:endParaRPr lang="zh-TW" altLang="en-US" sz="1800" b="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9" name="表格 7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9752317"/>
              </p:ext>
            </p:extLst>
          </p:nvPr>
        </p:nvGraphicFramePr>
        <p:xfrm>
          <a:off x="585508" y="3476458"/>
          <a:ext cx="239271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9834"/>
                <a:gridCol w="16628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Valid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Frame</a:t>
                      </a:r>
                      <a:r>
                        <a:rPr lang="en-US" altLang="zh-TW" baseline="0" dirty="0" smtClean="0"/>
                        <a:t> no.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1" name="直線接點 80"/>
          <p:cNvCxnSpPr/>
          <p:nvPr/>
        </p:nvCxnSpPr>
        <p:spPr bwMode="auto">
          <a:xfrm>
            <a:off x="2155725" y="3960488"/>
            <a:ext cx="0" cy="23152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群組 5"/>
          <p:cNvGrpSpPr/>
          <p:nvPr/>
        </p:nvGrpSpPr>
        <p:grpSpPr>
          <a:xfrm>
            <a:off x="211612" y="2724429"/>
            <a:ext cx="252453" cy="2806908"/>
            <a:chOff x="211612" y="2724429"/>
            <a:chExt cx="252453" cy="2806908"/>
          </a:xfrm>
        </p:grpSpPr>
        <p:cxnSp>
          <p:nvCxnSpPr>
            <p:cNvPr id="88" name="直線接點 87"/>
            <p:cNvCxnSpPr/>
            <p:nvPr/>
          </p:nvCxnSpPr>
          <p:spPr bwMode="auto">
            <a:xfrm>
              <a:off x="211612" y="2724429"/>
              <a:ext cx="0" cy="28069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直線單箭頭接點 89"/>
            <p:cNvCxnSpPr/>
            <p:nvPr/>
          </p:nvCxnSpPr>
          <p:spPr bwMode="auto">
            <a:xfrm>
              <a:off x="225822" y="5531337"/>
              <a:ext cx="238243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91" name="矩形 90"/>
          <p:cNvSpPr/>
          <p:nvPr/>
        </p:nvSpPr>
        <p:spPr bwMode="auto">
          <a:xfrm>
            <a:off x="7644444" y="3088003"/>
            <a:ext cx="1127919" cy="1522563"/>
          </a:xfrm>
          <a:prstGeom prst="rect">
            <a:avLst/>
          </a:prstGeom>
          <a:solidFill>
            <a:schemeClr val="bg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Physical</a:t>
            </a:r>
            <a:r>
              <a:rPr kumimoji="0" lang="en-US" altLang="zh-TW" sz="18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 DA memory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127145" y="2208567"/>
            <a:ext cx="952499" cy="3690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Page no.</a:t>
            </a:r>
            <a:endParaRPr lang="zh-TW" altLang="en-US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矩形 95"/>
          <p:cNvSpPr/>
          <p:nvPr/>
        </p:nvSpPr>
        <p:spPr bwMode="auto">
          <a:xfrm>
            <a:off x="2155724" y="5329974"/>
            <a:ext cx="801789" cy="369093"/>
          </a:xfrm>
          <a:prstGeom prst="rect">
            <a:avLst/>
          </a:prstGeom>
          <a:solidFill>
            <a:srgbClr val="00B0F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7" name="矩形 96"/>
          <p:cNvSpPr/>
          <p:nvPr/>
        </p:nvSpPr>
        <p:spPr bwMode="auto">
          <a:xfrm>
            <a:off x="1314249" y="5329975"/>
            <a:ext cx="841476" cy="369093"/>
          </a:xfrm>
          <a:prstGeom prst="rect">
            <a:avLst/>
          </a:prstGeom>
          <a:solidFill>
            <a:srgbClr val="FFCC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dirty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1" name="矩形 100"/>
          <p:cNvSpPr/>
          <p:nvPr/>
        </p:nvSpPr>
        <p:spPr bwMode="auto">
          <a:xfrm>
            <a:off x="3118356" y="3861300"/>
            <a:ext cx="841476" cy="369093"/>
          </a:xfrm>
          <a:prstGeom prst="rect">
            <a:avLst/>
          </a:prstGeom>
          <a:solidFill>
            <a:srgbClr val="FFCC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3959832" y="3861301"/>
            <a:ext cx="1289187" cy="369093"/>
          </a:xfrm>
          <a:prstGeom prst="rect">
            <a:avLst/>
          </a:prstGeom>
          <a:solidFill>
            <a:srgbClr val="D5EAF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Row offset</a:t>
            </a:r>
            <a:endParaRPr lang="zh-TW" altLang="en-US" sz="1800" b="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6050808" y="3861303"/>
            <a:ext cx="1289187" cy="36909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Col offset</a:t>
            </a:r>
            <a:endParaRPr lang="zh-TW" altLang="en-US" sz="1800" b="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直線單箭頭接點 10"/>
          <p:cNvCxnSpPr/>
          <p:nvPr/>
        </p:nvCxnSpPr>
        <p:spPr>
          <a:xfrm>
            <a:off x="7376426" y="4045850"/>
            <a:ext cx="22405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矩形 109"/>
          <p:cNvSpPr/>
          <p:nvPr/>
        </p:nvSpPr>
        <p:spPr bwMode="auto">
          <a:xfrm>
            <a:off x="5249019" y="3861303"/>
            <a:ext cx="801789" cy="369093"/>
          </a:xfrm>
          <a:prstGeom prst="rect">
            <a:avLst/>
          </a:prstGeom>
          <a:solidFill>
            <a:srgbClr val="00B0F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12" name="直線單箭頭接點 111"/>
          <p:cNvCxnSpPr/>
          <p:nvPr/>
        </p:nvCxnSpPr>
        <p:spPr bwMode="auto">
          <a:xfrm>
            <a:off x="3118356" y="6248400"/>
            <a:ext cx="43700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3" name="文字方塊 112"/>
          <p:cNvSpPr txBox="1"/>
          <p:nvPr/>
        </p:nvSpPr>
        <p:spPr>
          <a:xfrm>
            <a:off x="4839976" y="5896296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0" dirty="0" smtClean="0"/>
              <a:t>OS trap</a:t>
            </a:r>
            <a:endParaRPr lang="zh-TW" altLang="en-US" b="0" dirty="0"/>
          </a:p>
        </p:txBody>
      </p:sp>
      <p:grpSp>
        <p:nvGrpSpPr>
          <p:cNvPr id="31" name="群組 30"/>
          <p:cNvGrpSpPr/>
          <p:nvPr/>
        </p:nvGrpSpPr>
        <p:grpSpPr>
          <a:xfrm>
            <a:off x="211612" y="2724429"/>
            <a:ext cx="252453" cy="3538071"/>
            <a:chOff x="211612" y="1993266"/>
            <a:chExt cx="252453" cy="3538071"/>
          </a:xfrm>
        </p:grpSpPr>
        <p:cxnSp>
          <p:nvCxnSpPr>
            <p:cNvPr id="32" name="直線接點 31"/>
            <p:cNvCxnSpPr/>
            <p:nvPr/>
          </p:nvCxnSpPr>
          <p:spPr bwMode="auto">
            <a:xfrm>
              <a:off x="211612" y="1993266"/>
              <a:ext cx="0" cy="353807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單箭頭接點 32"/>
            <p:cNvCxnSpPr/>
            <p:nvPr/>
          </p:nvCxnSpPr>
          <p:spPr bwMode="auto">
            <a:xfrm>
              <a:off x="225822" y="5531337"/>
              <a:ext cx="238243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" name="文字方塊 12"/>
          <p:cNvSpPr txBox="1"/>
          <p:nvPr/>
        </p:nvSpPr>
        <p:spPr>
          <a:xfrm>
            <a:off x="797683" y="6219498"/>
            <a:ext cx="1178528" cy="369332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 smtClean="0">
                <a:solidFill>
                  <a:srgbClr val="FFCCFF"/>
                </a:solidFill>
                <a:latin typeface="Times New Roman" pitchFamily="18" charset="0"/>
                <a:ea typeface="新細明體"/>
                <a:cs typeface="Times New Roman" pitchFamily="18" charset="0"/>
              </a:rPr>
              <a:t>Page fault</a:t>
            </a:r>
            <a:endParaRPr lang="zh-TW" altLang="en-US" sz="1800" dirty="0">
              <a:solidFill>
                <a:srgbClr val="FFCCFF"/>
              </a:solidFill>
              <a:latin typeface="Times New Roman" pitchFamily="18" charset="0"/>
              <a:ea typeface="新細明體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84868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-0.20139 -4.81481E-6 C -0.29201 -4.81481E-6 -0.40278 -0.06689 -0.40278 -0.12083 L -0.40278 -0.24166 " pathEditMode="relative" rAng="0" ptsTypes="FfFF">
                                      <p:cBhvr>
                                        <p:cTn id="20" dur="2000" spd="-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39" y="-1208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-0.15798 -4.81481E-6 C -0.22847 -4.81481E-6 -0.3151 -0.06689 -0.3151 -0.1206 L -0.3151 -0.24074 " pathEditMode="relative" rAng="0" ptsTypes="FfFF">
                                      <p:cBhvr>
                                        <p:cTn id="22" dur="2000" spd="-100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64" y="-1203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-0.16892 -4.81481E-6 C -0.24496 -4.81481E-6 -0.33785 0.05903 -0.33785 0.10718 L -0.33785 0.21459 " pathEditMode="relative" rAng="0" ptsTypes="FfFF">
                                      <p:cBhvr>
                                        <p:cTn id="24" dur="2000" spd="-100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92" y="1071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-0.09861 -4.81481E-6 C -0.14288 -4.81481E-6 -0.19705 0.0588 -0.19705 0.10695 L -0.19705 0.21413 " pathEditMode="relative" rAng="0" ptsTypes="FfFF">
                                      <p:cBhvr>
                                        <p:cTn id="26" dur="2000" spd="-10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61" y="1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3" grpId="0" animBg="1"/>
      <p:bldP spid="64" grpId="0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10" grpId="0" animBg="1"/>
      <p:bldP spid="110" grpId="1" animBg="1"/>
      <p:bldP spid="113" grpId="0"/>
      <p:bldP spid="1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r>
              <a:rPr lang="zh-TW" altLang="en-US" dirty="0"/>
              <a:t> － </a:t>
            </a:r>
            <a:r>
              <a:rPr lang="en-US" altLang="zh-TW" dirty="0"/>
              <a:t>DRAM</a:t>
            </a:r>
          </a:p>
          <a:p>
            <a:r>
              <a:rPr lang="en-US" altLang="zh-TW" dirty="0"/>
              <a:t>Previous work</a:t>
            </a:r>
          </a:p>
          <a:p>
            <a:pPr lvl="1"/>
            <a:r>
              <a:rPr lang="en-US" altLang="zh-TW" sz="1800" dirty="0"/>
              <a:t>Non-linear data placement [7][8]</a:t>
            </a:r>
          </a:p>
          <a:p>
            <a:pPr lvl="1"/>
            <a:r>
              <a:rPr lang="en-US" altLang="zh-TW" sz="1800" dirty="0"/>
              <a:t>Stride pre-fetching [12]</a:t>
            </a:r>
          </a:p>
          <a:p>
            <a:r>
              <a:rPr lang="en-US" altLang="zh-TW" dirty="0"/>
              <a:t>Dual-addressing (DA) memory organization</a:t>
            </a:r>
          </a:p>
          <a:p>
            <a:pPr lvl="1"/>
            <a:r>
              <a:rPr lang="en-US" altLang="zh-TW" sz="1800" dirty="0"/>
              <a:t>DA DRAM architecture</a:t>
            </a:r>
          </a:p>
          <a:p>
            <a:pPr lvl="1"/>
            <a:r>
              <a:rPr lang="en-US" altLang="zh-TW" sz="1800" dirty="0"/>
              <a:t>Full system hierarchy with DA</a:t>
            </a:r>
          </a:p>
          <a:p>
            <a:r>
              <a:rPr lang="en-US" altLang="zh-TW" dirty="0"/>
              <a:t>Cache coherence</a:t>
            </a:r>
            <a:r>
              <a:rPr lang="zh-TW" altLang="en-US" dirty="0"/>
              <a:t> －</a:t>
            </a:r>
            <a:r>
              <a:rPr lang="en-US" altLang="zh-TW" dirty="0"/>
              <a:t> WURF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DA memory </a:t>
            </a:r>
            <a:r>
              <a:rPr lang="en-US" altLang="zh-TW" dirty="0" smtClean="0"/>
              <a:t>optimizations</a:t>
            </a:r>
            <a:endParaRPr lang="en-US" altLang="zh-TW" dirty="0"/>
          </a:p>
          <a:p>
            <a:pPr lvl="1"/>
            <a:r>
              <a:rPr lang="en-US" altLang="zh-TW" sz="1800" dirty="0"/>
              <a:t>Data </a:t>
            </a:r>
            <a:r>
              <a:rPr lang="en-US" altLang="zh-TW" sz="1800" dirty="0" smtClean="0"/>
              <a:t>granularity and indexing</a:t>
            </a:r>
            <a:endParaRPr lang="en-US" altLang="zh-TW" sz="1800" dirty="0"/>
          </a:p>
          <a:p>
            <a:pPr lvl="1"/>
            <a:r>
              <a:rPr lang="en-US" altLang="zh-TW" sz="1800" dirty="0"/>
              <a:t>Virtual DA memory</a:t>
            </a:r>
          </a:p>
          <a:p>
            <a:r>
              <a:rPr lang="en-US" altLang="zh-TW" dirty="0"/>
              <a:t>Conclusions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193431" y="1239715"/>
            <a:ext cx="7877907" cy="495153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44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28827035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</a:t>
            </a:r>
            <a:r>
              <a:rPr lang="en-US" altLang="zh-TW" dirty="0" smtClean="0"/>
              <a:t>ual-addressing memory supports two-dimensional memory access patterns</a:t>
            </a:r>
          </a:p>
          <a:p>
            <a:r>
              <a:rPr lang="en-US" altLang="zh-TW" dirty="0" smtClean="0"/>
              <a:t>Coherence protocol, WURF, maintains DA cache coherence</a:t>
            </a:r>
          </a:p>
          <a:p>
            <a:r>
              <a:rPr lang="en-US" altLang="zh-TW" dirty="0" smtClean="0"/>
              <a:t>Granularity policy provides good trade off between memory utilization and access latency</a:t>
            </a:r>
          </a:p>
          <a:p>
            <a:r>
              <a:rPr lang="en-US" altLang="zh-TW" dirty="0" smtClean="0"/>
              <a:t>Virtual DA memory system avoid external fragmentations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45</a:t>
            </a:fld>
            <a:endParaRPr lang="en-US" altLang="zh-TW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Backup Slides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46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19607484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Last Level Row Cache Protocol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47</a:t>
            </a:fld>
            <a:endParaRPr lang="en-US" altLang="zh-TW" dirty="0" smtClean="0"/>
          </a:p>
        </p:txBody>
      </p:sp>
      <p:sp>
        <p:nvSpPr>
          <p:cNvPr id="5" name="橢圓 4"/>
          <p:cNvSpPr/>
          <p:nvPr/>
        </p:nvSpPr>
        <p:spPr bwMode="auto">
          <a:xfrm>
            <a:off x="3800474" y="3581399"/>
            <a:ext cx="1533525" cy="8858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Ready</a:t>
            </a:r>
            <a:r>
              <a:rPr kumimoji="0" lang="en-US" altLang="zh-TW" sz="14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4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66948" y="193357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r>
              <a:rPr kumimoji="0" lang="en-US" altLang="zh-TW" sz="18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r>
              <a:rPr kumimoji="0" lang="en-US" altLang="zh-TW" sz="1800" i="0" u="none" strike="noStrike" cap="none" normalizeH="0" baseline="-25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5744319" y="234389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r>
              <a:rPr kumimoji="0" lang="en-US" altLang="zh-TW" sz="1800" i="0" u="none" strike="noStrike" cap="none" normalizeH="0" baseline="-25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1856628" y="481890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F</a:t>
            </a:r>
            <a:r>
              <a:rPr kumimoji="0" lang="en-US" altLang="zh-TW" sz="18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r>
              <a:rPr kumimoji="0" lang="en-US" altLang="zh-TW" sz="1800" i="0" u="none" strike="noStrike" cap="none" normalizeH="0" baseline="-25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5333999" y="522922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W</a:t>
            </a:r>
            <a:r>
              <a:rPr kumimoji="0" lang="en-US" altLang="zh-TW" sz="18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r>
              <a:rPr kumimoji="0" lang="en-US" altLang="zh-TW" sz="1800" i="0" u="none" strike="noStrike" cap="none" normalizeH="0" baseline="-25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/>
          <p:cNvSpPr/>
          <p:nvPr/>
        </p:nvSpPr>
        <p:spPr bwMode="auto">
          <a:xfrm>
            <a:off x="3024184" y="5829299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Data forward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橢圓 14"/>
          <p:cNvSpPr/>
          <p:nvPr/>
        </p:nvSpPr>
        <p:spPr bwMode="auto">
          <a:xfrm>
            <a:off x="7343774" y="4551831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MEM</a:t>
            </a:r>
            <a:r>
              <a:rPr kumimoji="0" lang="en-US" altLang="zh-TW" sz="1800" i="0" u="none" strike="noStrike" cap="none" normalizeH="0" baseline="-25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橢圓 18"/>
          <p:cNvSpPr/>
          <p:nvPr/>
        </p:nvSpPr>
        <p:spPr bwMode="auto">
          <a:xfrm>
            <a:off x="257173" y="2610966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bg2"/>
                </a:solidFill>
                <a:ea typeface="新細明體" pitchFamily="18" charset="-120"/>
              </a:rPr>
              <a:t>F</a:t>
            </a:r>
            <a:r>
              <a:rPr lang="en-US" altLang="zh-TW" sz="1800" baseline="30000" dirty="0" err="1" smtClean="0">
                <a:solidFill>
                  <a:schemeClr val="bg2"/>
                </a:solidFill>
                <a:ea typeface="新細明體" pitchFamily="18" charset="-120"/>
              </a:rPr>
              <a:t>LLC</a:t>
            </a:r>
            <a:r>
              <a:rPr lang="en-US" altLang="zh-TW" sz="1800" baseline="-25000" dirty="0" err="1" smtClean="0">
                <a:solidFill>
                  <a:schemeClr val="bg2"/>
                </a:solidFill>
                <a:ea typeface="新細明體" pitchFamily="18" charset="-120"/>
              </a:rPr>
              <a:t>c</a:t>
            </a: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 </a:t>
            </a:r>
            <a:r>
              <a:rPr lang="en-US" altLang="zh-TW" sz="1800" dirty="0" err="1" smtClean="0">
                <a:solidFill>
                  <a:schemeClr val="bg2"/>
                </a:solidFill>
                <a:ea typeface="新細明體" pitchFamily="18" charset="-120"/>
              </a:rPr>
              <a:t>MEM</a:t>
            </a:r>
            <a:r>
              <a:rPr lang="en-US" altLang="zh-TW" sz="1800" baseline="-25000" dirty="0" err="1" smtClean="0">
                <a:solidFill>
                  <a:schemeClr val="bg2"/>
                </a:solidFill>
                <a:ea typeface="新細明體" pitchFamily="18" charset="-120"/>
              </a:rPr>
              <a:t>r</a:t>
            </a:r>
            <a:endParaRPr kumimoji="0" lang="en-US" altLang="zh-TW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cxnSp>
        <p:nvCxnSpPr>
          <p:cNvPr id="42" name="直線單箭頭接點 41"/>
          <p:cNvCxnSpPr>
            <a:stCxn id="6" idx="2"/>
            <a:endCxn id="19" idx="7"/>
          </p:cNvCxnSpPr>
          <p:nvPr/>
        </p:nvCxnSpPr>
        <p:spPr bwMode="auto">
          <a:xfrm flipH="1">
            <a:off x="1566118" y="2376487"/>
            <a:ext cx="700830" cy="36420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直線單箭頭接點 43"/>
          <p:cNvCxnSpPr>
            <a:stCxn id="8" idx="4"/>
            <a:endCxn id="14" idx="1"/>
          </p:cNvCxnSpPr>
          <p:nvPr/>
        </p:nvCxnSpPr>
        <p:spPr bwMode="auto">
          <a:xfrm>
            <a:off x="2623391" y="5704729"/>
            <a:ext cx="625373" cy="2542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單箭頭接點 45"/>
          <p:cNvCxnSpPr>
            <a:stCxn id="9" idx="6"/>
            <a:endCxn id="15" idx="3"/>
          </p:cNvCxnSpPr>
          <p:nvPr/>
        </p:nvCxnSpPr>
        <p:spPr bwMode="auto">
          <a:xfrm flipV="1">
            <a:off x="6867524" y="5307930"/>
            <a:ext cx="700830" cy="3642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直線單箭頭接點 51"/>
          <p:cNvCxnSpPr>
            <a:stCxn id="14" idx="7"/>
            <a:endCxn id="5" idx="4"/>
          </p:cNvCxnSpPr>
          <p:nvPr/>
        </p:nvCxnSpPr>
        <p:spPr bwMode="auto">
          <a:xfrm flipV="1">
            <a:off x="4333129" y="4467224"/>
            <a:ext cx="234108" cy="14918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直線單箭頭接點 48"/>
          <p:cNvCxnSpPr>
            <a:stCxn id="5" idx="1"/>
            <a:endCxn id="6" idx="5"/>
          </p:cNvCxnSpPr>
          <p:nvPr/>
        </p:nvCxnSpPr>
        <p:spPr bwMode="auto">
          <a:xfrm flipH="1" flipV="1">
            <a:off x="3575893" y="2689673"/>
            <a:ext cx="449161" cy="10214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直線單箭頭接點 56"/>
          <p:cNvCxnSpPr>
            <a:stCxn id="5" idx="3"/>
            <a:endCxn id="8" idx="7"/>
          </p:cNvCxnSpPr>
          <p:nvPr/>
        </p:nvCxnSpPr>
        <p:spPr bwMode="auto">
          <a:xfrm flipH="1">
            <a:off x="3165573" y="4337498"/>
            <a:ext cx="859481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單箭頭接點 58"/>
          <p:cNvCxnSpPr/>
          <p:nvPr/>
        </p:nvCxnSpPr>
        <p:spPr bwMode="auto">
          <a:xfrm flipV="1">
            <a:off x="3262285" y="4399042"/>
            <a:ext cx="859481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直線單箭頭接點 60"/>
          <p:cNvCxnSpPr>
            <a:stCxn id="5" idx="5"/>
            <a:endCxn id="9" idx="1"/>
          </p:cNvCxnSpPr>
          <p:nvPr/>
        </p:nvCxnSpPr>
        <p:spPr bwMode="auto">
          <a:xfrm>
            <a:off x="5109419" y="4337498"/>
            <a:ext cx="449160" cy="10214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直線單箭頭接點 64"/>
          <p:cNvCxnSpPr>
            <a:stCxn id="5" idx="7"/>
            <a:endCxn id="7" idx="3"/>
          </p:cNvCxnSpPr>
          <p:nvPr/>
        </p:nvCxnSpPr>
        <p:spPr bwMode="auto">
          <a:xfrm flipV="1">
            <a:off x="5109419" y="3099993"/>
            <a:ext cx="859480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單箭頭接點 66"/>
          <p:cNvCxnSpPr/>
          <p:nvPr/>
        </p:nvCxnSpPr>
        <p:spPr bwMode="auto">
          <a:xfrm flipH="1">
            <a:off x="5019907" y="3036789"/>
            <a:ext cx="859480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文字方塊 74"/>
          <p:cNvSpPr txBox="1"/>
          <p:nvPr/>
        </p:nvSpPr>
        <p:spPr>
          <a:xfrm>
            <a:off x="1452196" y="219916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7" name="文字方塊 76"/>
          <p:cNvSpPr txBox="1"/>
          <p:nvPr/>
        </p:nvSpPr>
        <p:spPr>
          <a:xfrm>
            <a:off x="6815701" y="558531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8" name="文字方塊 77"/>
          <p:cNvSpPr txBox="1"/>
          <p:nvPr/>
        </p:nvSpPr>
        <p:spPr>
          <a:xfrm>
            <a:off x="2840173" y="287402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0" name="文字方塊 79"/>
          <p:cNvSpPr txBox="1"/>
          <p:nvPr/>
        </p:nvSpPr>
        <p:spPr>
          <a:xfrm>
            <a:off x="5802908" y="480789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1" name="文字方塊 80"/>
          <p:cNvSpPr txBox="1"/>
          <p:nvPr/>
        </p:nvSpPr>
        <p:spPr>
          <a:xfrm>
            <a:off x="2452252" y="5725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6" name="文字方塊 85"/>
          <p:cNvSpPr txBox="1"/>
          <p:nvPr/>
        </p:nvSpPr>
        <p:spPr>
          <a:xfrm>
            <a:off x="3292827" y="485917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88" name="文字方塊 87"/>
          <p:cNvSpPr txBox="1"/>
          <p:nvPr/>
        </p:nvSpPr>
        <p:spPr>
          <a:xfrm>
            <a:off x="3840422" y="317741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err="1" smtClean="0"/>
              <a:t>R</a:t>
            </a:r>
            <a:r>
              <a:rPr lang="en-US" altLang="zh-TW" sz="1800" baseline="30000" dirty="0" err="1" smtClean="0"/>
              <a:t>LLC</a:t>
            </a:r>
            <a:r>
              <a:rPr lang="en-US" altLang="zh-TW" sz="1800" baseline="-25000" dirty="0" err="1" smtClean="0"/>
              <a:t>r</a:t>
            </a:r>
            <a:endParaRPr lang="zh-TW" altLang="en-US" sz="1800" baseline="-25000" dirty="0"/>
          </a:p>
        </p:txBody>
      </p:sp>
      <p:sp>
        <p:nvSpPr>
          <p:cNvPr id="89" name="文字方塊 88"/>
          <p:cNvSpPr txBox="1"/>
          <p:nvPr/>
        </p:nvSpPr>
        <p:spPr>
          <a:xfrm>
            <a:off x="5377959" y="338687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err="1" smtClean="0"/>
              <a:t>U</a:t>
            </a:r>
            <a:r>
              <a:rPr lang="en-US" altLang="zh-TW" sz="1800" baseline="30000" dirty="0" err="1" smtClean="0"/>
              <a:t>LLC</a:t>
            </a:r>
            <a:r>
              <a:rPr lang="en-US" altLang="zh-TW" sz="1800" baseline="-25000" dirty="0" err="1" smtClean="0"/>
              <a:t>r</a:t>
            </a:r>
            <a:endParaRPr lang="zh-TW" altLang="en-US" sz="1800" baseline="-25000" dirty="0"/>
          </a:p>
        </p:txBody>
      </p:sp>
      <p:sp>
        <p:nvSpPr>
          <p:cNvPr id="90" name="文字方塊 89"/>
          <p:cNvSpPr txBox="1"/>
          <p:nvPr/>
        </p:nvSpPr>
        <p:spPr>
          <a:xfrm>
            <a:off x="3025851" y="428972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err="1" smtClean="0"/>
              <a:t>F</a:t>
            </a:r>
            <a:r>
              <a:rPr lang="en-US" altLang="zh-TW" sz="1800" baseline="30000" dirty="0" err="1" smtClean="0"/>
              <a:t>LLC</a:t>
            </a:r>
            <a:r>
              <a:rPr lang="en-US" altLang="zh-TW" sz="1800" baseline="-25000" dirty="0" err="1" smtClean="0"/>
              <a:t>r</a:t>
            </a:r>
            <a:endParaRPr lang="zh-TW" altLang="en-US" sz="1800" baseline="-25000" dirty="0"/>
          </a:p>
        </p:txBody>
      </p:sp>
      <p:sp>
        <p:nvSpPr>
          <p:cNvPr id="91" name="文字方塊 90"/>
          <p:cNvSpPr txBox="1"/>
          <p:nvPr/>
        </p:nvSpPr>
        <p:spPr>
          <a:xfrm>
            <a:off x="4658652" y="47113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err="1" smtClean="0"/>
              <a:t>W</a:t>
            </a:r>
            <a:r>
              <a:rPr lang="en-US" altLang="zh-TW" sz="1800" baseline="30000" dirty="0" err="1" smtClean="0"/>
              <a:t>LLC</a:t>
            </a:r>
            <a:r>
              <a:rPr lang="en-US" altLang="zh-TW" sz="1800" baseline="-25000" dirty="0" err="1" smtClean="0"/>
              <a:t>r</a:t>
            </a:r>
            <a:endParaRPr lang="zh-TW" altLang="en-US" sz="1800" baseline="-25000" dirty="0"/>
          </a:p>
        </p:txBody>
      </p:sp>
      <p:sp>
        <p:nvSpPr>
          <p:cNvPr id="43" name="橢圓 42"/>
          <p:cNvSpPr/>
          <p:nvPr/>
        </p:nvSpPr>
        <p:spPr bwMode="auto">
          <a:xfrm>
            <a:off x="7080014" y="3229954"/>
            <a:ext cx="1533525" cy="8858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Signal LLC-1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橢圓 44"/>
          <p:cNvSpPr/>
          <p:nvPr/>
        </p:nvSpPr>
        <p:spPr bwMode="auto">
          <a:xfrm>
            <a:off x="520932" y="3963265"/>
            <a:ext cx="1533525" cy="8858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Signal LLC-1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22" name="直線單箭頭接點 21"/>
          <p:cNvCxnSpPr>
            <a:stCxn id="15" idx="1"/>
          </p:cNvCxnSpPr>
          <p:nvPr/>
        </p:nvCxnSpPr>
        <p:spPr bwMode="auto">
          <a:xfrm flipV="1">
            <a:off x="7568354" y="4115779"/>
            <a:ext cx="0" cy="5657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直線單箭頭接點 23"/>
          <p:cNvCxnSpPr>
            <a:stCxn id="19" idx="5"/>
          </p:cNvCxnSpPr>
          <p:nvPr/>
        </p:nvCxnSpPr>
        <p:spPr bwMode="auto">
          <a:xfrm>
            <a:off x="1566118" y="3367065"/>
            <a:ext cx="0" cy="6572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單箭頭接點 25"/>
          <p:cNvCxnSpPr>
            <a:stCxn id="45" idx="6"/>
            <a:endCxn id="5" idx="2"/>
          </p:cNvCxnSpPr>
          <p:nvPr/>
        </p:nvCxnSpPr>
        <p:spPr bwMode="auto">
          <a:xfrm flipV="1">
            <a:off x="2054457" y="4024312"/>
            <a:ext cx="1746017" cy="3818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線單箭頭接點 27"/>
          <p:cNvCxnSpPr>
            <a:stCxn id="43" idx="2"/>
            <a:endCxn id="5" idx="6"/>
          </p:cNvCxnSpPr>
          <p:nvPr/>
        </p:nvCxnSpPr>
        <p:spPr bwMode="auto">
          <a:xfrm flipH="1">
            <a:off x="5333999" y="3672867"/>
            <a:ext cx="1746015" cy="35144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線單箭頭接點 29"/>
          <p:cNvCxnSpPr>
            <a:stCxn id="6" idx="4"/>
            <a:endCxn id="45" idx="7"/>
          </p:cNvCxnSpPr>
          <p:nvPr/>
        </p:nvCxnSpPr>
        <p:spPr bwMode="auto">
          <a:xfrm flipH="1">
            <a:off x="1829877" y="2819399"/>
            <a:ext cx="1203834" cy="127359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單箭頭接點 31"/>
          <p:cNvCxnSpPr>
            <a:stCxn id="9" idx="0"/>
            <a:endCxn id="43" idx="3"/>
          </p:cNvCxnSpPr>
          <p:nvPr/>
        </p:nvCxnSpPr>
        <p:spPr bwMode="auto">
          <a:xfrm flipV="1">
            <a:off x="6100762" y="3986053"/>
            <a:ext cx="1203832" cy="12431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文字方塊 65"/>
          <p:cNvSpPr txBox="1"/>
          <p:nvPr/>
        </p:nvSpPr>
        <p:spPr>
          <a:xfrm>
            <a:off x="0" y="3511988"/>
            <a:ext cx="163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Wait for MEM</a:t>
            </a:r>
            <a:endParaRPr lang="zh-TW" altLang="en-US" sz="1800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7506809" y="4238851"/>
            <a:ext cx="163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Wait for MEM</a:t>
            </a:r>
            <a:endParaRPr lang="zh-TW" alt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65217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Level 1 Column Cache Protocol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48</a:t>
            </a:fld>
            <a:endParaRPr lang="en-US" altLang="zh-TW" dirty="0" smtClean="0"/>
          </a:p>
        </p:txBody>
      </p:sp>
      <p:sp>
        <p:nvSpPr>
          <p:cNvPr id="5" name="橢圓 4"/>
          <p:cNvSpPr/>
          <p:nvPr/>
        </p:nvSpPr>
        <p:spPr bwMode="auto">
          <a:xfrm>
            <a:off x="3800474" y="3581399"/>
            <a:ext cx="1533525" cy="8858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Ready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kumimoji="0" lang="en-US" altLang="zh-TW" sz="1800" i="0" u="none" strike="noStrike" cap="none" normalizeH="0" baseline="-25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66948" y="193357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lang="en-US" altLang="zh-TW" sz="1800" baseline="-25000" dirty="0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5744319" y="234389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lang="en-US" altLang="zh-TW" sz="1800" baseline="-25000" dirty="0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1856628" y="481890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F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lang="en-US" altLang="zh-TW" sz="1800" baseline="-25000" dirty="0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5333999" y="522922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W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1</a:t>
            </a:r>
            <a:r>
              <a:rPr lang="en-US" altLang="zh-TW" sz="1800" baseline="-25000" dirty="0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4567237" y="1333499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2</a:t>
            </a:r>
            <a:r>
              <a:rPr lang="en-US" altLang="zh-TW" sz="1800" baseline="-25000" dirty="0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/>
          <p:cNvSpPr/>
          <p:nvPr/>
        </p:nvSpPr>
        <p:spPr bwMode="auto">
          <a:xfrm>
            <a:off x="3024184" y="5829299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Data forward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橢圓 14"/>
          <p:cNvSpPr/>
          <p:nvPr/>
        </p:nvSpPr>
        <p:spPr bwMode="auto">
          <a:xfrm>
            <a:off x="7343774" y="4551831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W</a:t>
            </a:r>
            <a:r>
              <a:rPr kumimoji="0" lang="en-US" altLang="zh-TW" sz="1800" i="0" u="none" strike="noStrike" cap="none" normalizeH="0" baseline="3000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2</a:t>
            </a:r>
            <a:r>
              <a:rPr lang="en-US" altLang="zh-TW" sz="1800" baseline="-25000" dirty="0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橢圓 18"/>
          <p:cNvSpPr/>
          <p:nvPr/>
        </p:nvSpPr>
        <p:spPr bwMode="auto">
          <a:xfrm>
            <a:off x="257173" y="2610966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F</a:t>
            </a:r>
            <a:r>
              <a:rPr lang="en-US" altLang="zh-TW" sz="1800" baseline="30000" dirty="0" smtClean="0">
                <a:solidFill>
                  <a:schemeClr val="bg2"/>
                </a:solidFill>
                <a:ea typeface="新細明體" pitchFamily="18" charset="-120"/>
              </a:rPr>
              <a:t>1</a:t>
            </a:r>
            <a:r>
              <a:rPr lang="en-US" altLang="zh-TW" sz="1800" baseline="-25000" dirty="0" smtClean="0">
                <a:solidFill>
                  <a:schemeClr val="bg2"/>
                </a:solidFill>
                <a:ea typeface="新細明體" pitchFamily="18" charset="-120"/>
              </a:rPr>
              <a:t>r</a:t>
            </a: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 R</a:t>
            </a:r>
            <a:r>
              <a:rPr lang="en-US" altLang="zh-TW" sz="1800" baseline="30000" dirty="0" smtClean="0">
                <a:solidFill>
                  <a:schemeClr val="bg2"/>
                </a:solidFill>
                <a:ea typeface="新細明體" pitchFamily="18" charset="-120"/>
              </a:rPr>
              <a:t>2</a:t>
            </a:r>
            <a:r>
              <a:rPr lang="en-US" altLang="zh-TW" sz="1800" baseline="-25000" dirty="0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en-US" altLang="zh-TW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cxnSp>
        <p:nvCxnSpPr>
          <p:cNvPr id="42" name="直線單箭頭接點 41"/>
          <p:cNvCxnSpPr>
            <a:stCxn id="6" idx="2"/>
            <a:endCxn id="19" idx="7"/>
          </p:cNvCxnSpPr>
          <p:nvPr/>
        </p:nvCxnSpPr>
        <p:spPr bwMode="auto">
          <a:xfrm flipH="1">
            <a:off x="1566118" y="2376487"/>
            <a:ext cx="700830" cy="36420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直線單箭頭接點 43"/>
          <p:cNvCxnSpPr>
            <a:stCxn id="8" idx="4"/>
            <a:endCxn id="14" idx="1"/>
          </p:cNvCxnSpPr>
          <p:nvPr/>
        </p:nvCxnSpPr>
        <p:spPr bwMode="auto">
          <a:xfrm>
            <a:off x="2623391" y="5704729"/>
            <a:ext cx="625373" cy="2542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單箭頭接點 45"/>
          <p:cNvCxnSpPr>
            <a:stCxn id="9" idx="6"/>
            <a:endCxn id="15" idx="3"/>
          </p:cNvCxnSpPr>
          <p:nvPr/>
        </p:nvCxnSpPr>
        <p:spPr bwMode="auto">
          <a:xfrm flipV="1">
            <a:off x="6867524" y="5307930"/>
            <a:ext cx="700830" cy="3642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直線單箭頭接點 47"/>
          <p:cNvCxnSpPr>
            <a:stCxn id="7" idx="0"/>
            <a:endCxn id="10" idx="5"/>
          </p:cNvCxnSpPr>
          <p:nvPr/>
        </p:nvCxnSpPr>
        <p:spPr bwMode="auto">
          <a:xfrm flipH="1" flipV="1">
            <a:off x="5876182" y="2089598"/>
            <a:ext cx="634900" cy="2542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直線單箭頭接點 49"/>
          <p:cNvCxnSpPr>
            <a:stCxn id="19" idx="6"/>
            <a:endCxn id="5" idx="2"/>
          </p:cNvCxnSpPr>
          <p:nvPr/>
        </p:nvCxnSpPr>
        <p:spPr bwMode="auto">
          <a:xfrm>
            <a:off x="1790698" y="3053879"/>
            <a:ext cx="2009776" cy="9704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直線單箭頭接點 51"/>
          <p:cNvCxnSpPr>
            <a:stCxn id="14" idx="7"/>
            <a:endCxn id="5" idx="4"/>
          </p:cNvCxnSpPr>
          <p:nvPr/>
        </p:nvCxnSpPr>
        <p:spPr bwMode="auto">
          <a:xfrm flipV="1">
            <a:off x="4333129" y="4467224"/>
            <a:ext cx="234108" cy="14918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直線單箭頭接點 53"/>
          <p:cNvCxnSpPr>
            <a:stCxn id="15" idx="2"/>
            <a:endCxn id="5" idx="6"/>
          </p:cNvCxnSpPr>
          <p:nvPr/>
        </p:nvCxnSpPr>
        <p:spPr bwMode="auto">
          <a:xfrm flipH="1" flipV="1">
            <a:off x="5333999" y="4024312"/>
            <a:ext cx="2009775" cy="9704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直線單箭頭接點 55"/>
          <p:cNvCxnSpPr>
            <a:stCxn id="10" idx="3"/>
            <a:endCxn id="5" idx="0"/>
          </p:cNvCxnSpPr>
          <p:nvPr/>
        </p:nvCxnSpPr>
        <p:spPr bwMode="auto">
          <a:xfrm flipH="1">
            <a:off x="4567237" y="2089598"/>
            <a:ext cx="224580" cy="14918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直線單箭頭接點 48"/>
          <p:cNvCxnSpPr>
            <a:stCxn id="5" idx="1"/>
            <a:endCxn id="6" idx="5"/>
          </p:cNvCxnSpPr>
          <p:nvPr/>
        </p:nvCxnSpPr>
        <p:spPr bwMode="auto">
          <a:xfrm flipH="1" flipV="1">
            <a:off x="3575893" y="2689673"/>
            <a:ext cx="449161" cy="10214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直線單箭頭接點 52"/>
          <p:cNvCxnSpPr/>
          <p:nvPr/>
        </p:nvCxnSpPr>
        <p:spPr bwMode="auto">
          <a:xfrm>
            <a:off x="3474243" y="2767013"/>
            <a:ext cx="440532" cy="10072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直線單箭頭接點 56"/>
          <p:cNvCxnSpPr>
            <a:stCxn id="5" idx="3"/>
            <a:endCxn id="8" idx="7"/>
          </p:cNvCxnSpPr>
          <p:nvPr/>
        </p:nvCxnSpPr>
        <p:spPr bwMode="auto">
          <a:xfrm flipH="1">
            <a:off x="3165573" y="4337498"/>
            <a:ext cx="859481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單箭頭接點 58"/>
          <p:cNvCxnSpPr/>
          <p:nvPr/>
        </p:nvCxnSpPr>
        <p:spPr bwMode="auto">
          <a:xfrm flipV="1">
            <a:off x="3262285" y="4399042"/>
            <a:ext cx="859481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直線單箭頭接點 60"/>
          <p:cNvCxnSpPr>
            <a:stCxn id="5" idx="5"/>
            <a:endCxn id="9" idx="1"/>
          </p:cNvCxnSpPr>
          <p:nvPr/>
        </p:nvCxnSpPr>
        <p:spPr bwMode="auto">
          <a:xfrm>
            <a:off x="5109419" y="4337498"/>
            <a:ext cx="449160" cy="10214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單箭頭接點 62"/>
          <p:cNvCxnSpPr/>
          <p:nvPr/>
        </p:nvCxnSpPr>
        <p:spPr bwMode="auto">
          <a:xfrm flipH="1" flipV="1">
            <a:off x="5212556" y="4281488"/>
            <a:ext cx="444103" cy="94773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直線單箭頭接點 64"/>
          <p:cNvCxnSpPr>
            <a:stCxn id="5" idx="7"/>
            <a:endCxn id="7" idx="3"/>
          </p:cNvCxnSpPr>
          <p:nvPr/>
        </p:nvCxnSpPr>
        <p:spPr bwMode="auto">
          <a:xfrm flipV="1">
            <a:off x="5109419" y="3099993"/>
            <a:ext cx="859480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單箭頭接點 66"/>
          <p:cNvCxnSpPr/>
          <p:nvPr/>
        </p:nvCxnSpPr>
        <p:spPr bwMode="auto">
          <a:xfrm flipH="1">
            <a:off x="5019907" y="3036789"/>
            <a:ext cx="859480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文字方塊 74"/>
          <p:cNvSpPr txBox="1"/>
          <p:nvPr/>
        </p:nvSpPr>
        <p:spPr>
          <a:xfrm>
            <a:off x="1452196" y="219916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6" name="文字方塊 75"/>
          <p:cNvSpPr txBox="1"/>
          <p:nvPr/>
        </p:nvSpPr>
        <p:spPr>
          <a:xfrm>
            <a:off x="6007668" y="189826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7" name="文字方塊 76"/>
          <p:cNvSpPr txBox="1"/>
          <p:nvPr/>
        </p:nvSpPr>
        <p:spPr>
          <a:xfrm>
            <a:off x="6815701" y="558531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8" name="文字方塊 77"/>
          <p:cNvSpPr txBox="1"/>
          <p:nvPr/>
        </p:nvSpPr>
        <p:spPr>
          <a:xfrm>
            <a:off x="3121517" y="2882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79" name="文字方塊 78"/>
          <p:cNvSpPr txBox="1"/>
          <p:nvPr/>
        </p:nvSpPr>
        <p:spPr>
          <a:xfrm>
            <a:off x="5347869" y="282374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0" name="文字方塊 79"/>
          <p:cNvSpPr txBox="1"/>
          <p:nvPr/>
        </p:nvSpPr>
        <p:spPr>
          <a:xfrm>
            <a:off x="5547940" y="480789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1" name="文字方塊 80"/>
          <p:cNvSpPr txBox="1"/>
          <p:nvPr/>
        </p:nvSpPr>
        <p:spPr>
          <a:xfrm>
            <a:off x="2452252" y="5725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6" name="文字方塊 85"/>
          <p:cNvSpPr txBox="1"/>
          <p:nvPr/>
        </p:nvSpPr>
        <p:spPr>
          <a:xfrm>
            <a:off x="3292827" y="485917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88" name="文字方塊 87"/>
          <p:cNvSpPr txBox="1"/>
          <p:nvPr/>
        </p:nvSpPr>
        <p:spPr>
          <a:xfrm>
            <a:off x="3866798" y="3230164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R</a:t>
            </a:r>
            <a:r>
              <a:rPr lang="en-US" altLang="zh-TW" sz="1800" baseline="30000" dirty="0" smtClean="0"/>
              <a:t>1</a:t>
            </a:r>
            <a:r>
              <a:rPr lang="en-US" altLang="zh-TW" sz="1800" baseline="-25000" dirty="0"/>
              <a:t>c</a:t>
            </a:r>
            <a:endParaRPr lang="zh-TW" altLang="en-US" sz="1800" baseline="-25000" dirty="0"/>
          </a:p>
        </p:txBody>
      </p:sp>
      <p:sp>
        <p:nvSpPr>
          <p:cNvPr id="89" name="文字方塊 88"/>
          <p:cNvSpPr txBox="1"/>
          <p:nvPr/>
        </p:nvSpPr>
        <p:spPr>
          <a:xfrm>
            <a:off x="5210911" y="3518759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U</a:t>
            </a:r>
            <a:r>
              <a:rPr lang="en-US" altLang="zh-TW" sz="1800" baseline="30000" dirty="0" smtClean="0"/>
              <a:t>1</a:t>
            </a:r>
            <a:r>
              <a:rPr lang="en-US" altLang="zh-TW" sz="1800" baseline="-25000" dirty="0"/>
              <a:t>c</a:t>
            </a:r>
            <a:endParaRPr lang="zh-TW" altLang="en-US" sz="1800" baseline="-25000" dirty="0"/>
          </a:p>
        </p:txBody>
      </p:sp>
      <p:sp>
        <p:nvSpPr>
          <p:cNvPr id="90" name="文字方塊 89"/>
          <p:cNvSpPr txBox="1"/>
          <p:nvPr/>
        </p:nvSpPr>
        <p:spPr>
          <a:xfrm>
            <a:off x="3402441" y="4157848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F</a:t>
            </a:r>
            <a:r>
              <a:rPr lang="en-US" altLang="zh-TW" sz="1800" baseline="30000" dirty="0" smtClean="0"/>
              <a:t>1</a:t>
            </a:r>
            <a:r>
              <a:rPr lang="en-US" altLang="zh-TW" sz="1800" baseline="-25000" dirty="0"/>
              <a:t>c</a:t>
            </a:r>
            <a:endParaRPr lang="zh-TW" altLang="en-US" sz="1800" baseline="-25000" dirty="0"/>
          </a:p>
        </p:txBody>
      </p:sp>
      <p:sp>
        <p:nvSpPr>
          <p:cNvPr id="91" name="文字方塊 90"/>
          <p:cNvSpPr txBox="1"/>
          <p:nvPr/>
        </p:nvSpPr>
        <p:spPr>
          <a:xfrm>
            <a:off x="4791998" y="4516460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</a:t>
            </a:r>
            <a:r>
              <a:rPr lang="en-US" altLang="zh-TW" sz="1800" baseline="30000" dirty="0" smtClean="0"/>
              <a:t>1</a:t>
            </a:r>
            <a:r>
              <a:rPr lang="en-US" altLang="zh-TW" sz="1800" baseline="-25000" dirty="0"/>
              <a:t>c</a:t>
            </a:r>
            <a:endParaRPr lang="zh-TW" altLang="en-US" sz="1800" baseline="-25000" dirty="0"/>
          </a:p>
        </p:txBody>
      </p:sp>
      <p:sp>
        <p:nvSpPr>
          <p:cNvPr id="92" name="文字方塊 91"/>
          <p:cNvSpPr txBox="1"/>
          <p:nvPr/>
        </p:nvSpPr>
        <p:spPr>
          <a:xfrm>
            <a:off x="1353252" y="3370774"/>
            <a:ext cx="1368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Wait for L2</a:t>
            </a:r>
            <a:endParaRPr lang="zh-TW" altLang="en-US" sz="1800" dirty="0"/>
          </a:p>
        </p:txBody>
      </p:sp>
      <p:sp>
        <p:nvSpPr>
          <p:cNvPr id="93" name="文字方塊 92"/>
          <p:cNvSpPr txBox="1"/>
          <p:nvPr/>
        </p:nvSpPr>
        <p:spPr>
          <a:xfrm>
            <a:off x="6437160" y="4319877"/>
            <a:ext cx="1368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Wait for L2</a:t>
            </a:r>
            <a:endParaRPr lang="zh-TW" alt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39352951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Last Level Column Cache Protocol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49</a:t>
            </a:fld>
            <a:endParaRPr lang="en-US" altLang="zh-TW" dirty="0" smtClean="0"/>
          </a:p>
        </p:txBody>
      </p:sp>
      <p:sp>
        <p:nvSpPr>
          <p:cNvPr id="5" name="橢圓 4"/>
          <p:cNvSpPr/>
          <p:nvPr/>
        </p:nvSpPr>
        <p:spPr bwMode="auto">
          <a:xfrm>
            <a:off x="3800474" y="3581399"/>
            <a:ext cx="1533525" cy="8858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rPr>
              <a:t>Ready</a:t>
            </a:r>
            <a:r>
              <a:rPr kumimoji="0" lang="en-US" altLang="zh-TW" sz="14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ea typeface="新細明體" pitchFamily="18" charset="-120"/>
              </a:rPr>
              <a:t>LLC</a:t>
            </a:r>
            <a:r>
              <a:rPr lang="en-US" altLang="zh-TW" sz="1400" baseline="-25000" dirty="0" err="1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4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66948" y="193357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R</a:t>
            </a:r>
            <a:r>
              <a:rPr kumimoji="0" lang="en-US" altLang="zh-TW" sz="18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r>
              <a:rPr lang="en-US" altLang="zh-TW" sz="1800" baseline="-25000" dirty="0" err="1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5744319" y="234389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r>
              <a:rPr lang="en-US" altLang="zh-TW" sz="1800" baseline="-25000" dirty="0" err="1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1856628" y="481890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F</a:t>
            </a:r>
            <a:r>
              <a:rPr kumimoji="0" lang="en-US" altLang="zh-TW" sz="18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r>
              <a:rPr lang="en-US" altLang="zh-TW" sz="1800" baseline="-25000" dirty="0" err="1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5333999" y="5229224"/>
            <a:ext cx="1533525" cy="885825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W</a:t>
            </a:r>
            <a:r>
              <a:rPr kumimoji="0" lang="en-US" altLang="zh-TW" sz="1800" i="0" u="none" strike="noStrike" cap="none" normalizeH="0" baseline="3000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LLC</a:t>
            </a:r>
            <a:r>
              <a:rPr lang="en-US" altLang="zh-TW" sz="1800" baseline="-25000" dirty="0" err="1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/>
          <p:cNvSpPr/>
          <p:nvPr/>
        </p:nvSpPr>
        <p:spPr bwMode="auto">
          <a:xfrm>
            <a:off x="3024184" y="5829299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Data forward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橢圓 14"/>
          <p:cNvSpPr/>
          <p:nvPr/>
        </p:nvSpPr>
        <p:spPr bwMode="auto">
          <a:xfrm>
            <a:off x="7343774" y="4551831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MEM</a:t>
            </a:r>
            <a:r>
              <a:rPr lang="en-US" altLang="zh-TW" sz="1800" baseline="-25000" dirty="0" err="1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橢圓 18"/>
          <p:cNvSpPr/>
          <p:nvPr/>
        </p:nvSpPr>
        <p:spPr bwMode="auto">
          <a:xfrm>
            <a:off x="257173" y="2610966"/>
            <a:ext cx="1533525" cy="8858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bg2"/>
                </a:solidFill>
                <a:ea typeface="新細明體" pitchFamily="18" charset="-120"/>
              </a:rPr>
              <a:t>F</a:t>
            </a:r>
            <a:r>
              <a:rPr lang="en-US" altLang="zh-TW" sz="1800" baseline="30000" dirty="0" err="1" smtClean="0">
                <a:solidFill>
                  <a:schemeClr val="bg2"/>
                </a:solidFill>
                <a:ea typeface="新細明體" pitchFamily="18" charset="-120"/>
              </a:rPr>
              <a:t>LLC</a:t>
            </a:r>
            <a:r>
              <a:rPr lang="en-US" altLang="zh-TW" sz="1800" baseline="-25000" dirty="0" err="1" smtClean="0">
                <a:solidFill>
                  <a:schemeClr val="bg2"/>
                </a:solidFill>
                <a:ea typeface="新細明體" pitchFamily="18" charset="-120"/>
              </a:rPr>
              <a:t>r</a:t>
            </a: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 </a:t>
            </a:r>
            <a:r>
              <a:rPr lang="en-US" altLang="zh-TW" sz="1800" dirty="0" err="1" smtClean="0">
                <a:solidFill>
                  <a:schemeClr val="bg2"/>
                </a:solidFill>
                <a:ea typeface="新細明體" pitchFamily="18" charset="-120"/>
              </a:rPr>
              <a:t>MEM</a:t>
            </a:r>
            <a:r>
              <a:rPr lang="en-US" altLang="zh-TW" sz="1800" baseline="-25000" dirty="0" err="1">
                <a:solidFill>
                  <a:schemeClr val="bg2"/>
                </a:solidFill>
                <a:ea typeface="新細明體" pitchFamily="18" charset="-120"/>
              </a:rPr>
              <a:t>c</a:t>
            </a:r>
            <a:endParaRPr kumimoji="0" lang="en-US" altLang="zh-TW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cxnSp>
        <p:nvCxnSpPr>
          <p:cNvPr id="42" name="直線單箭頭接點 41"/>
          <p:cNvCxnSpPr>
            <a:stCxn id="6" idx="2"/>
            <a:endCxn id="19" idx="7"/>
          </p:cNvCxnSpPr>
          <p:nvPr/>
        </p:nvCxnSpPr>
        <p:spPr bwMode="auto">
          <a:xfrm flipH="1">
            <a:off x="1566118" y="2376487"/>
            <a:ext cx="700830" cy="36420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直線單箭頭接點 43"/>
          <p:cNvCxnSpPr>
            <a:stCxn id="8" idx="4"/>
            <a:endCxn id="14" idx="1"/>
          </p:cNvCxnSpPr>
          <p:nvPr/>
        </p:nvCxnSpPr>
        <p:spPr bwMode="auto">
          <a:xfrm>
            <a:off x="2623391" y="5704729"/>
            <a:ext cx="625373" cy="2542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單箭頭接點 45"/>
          <p:cNvCxnSpPr>
            <a:stCxn id="9" idx="6"/>
            <a:endCxn id="15" idx="3"/>
          </p:cNvCxnSpPr>
          <p:nvPr/>
        </p:nvCxnSpPr>
        <p:spPr bwMode="auto">
          <a:xfrm flipV="1">
            <a:off x="6867524" y="5307930"/>
            <a:ext cx="700830" cy="3642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直線單箭頭接點 51"/>
          <p:cNvCxnSpPr>
            <a:stCxn id="14" idx="7"/>
            <a:endCxn id="5" idx="4"/>
          </p:cNvCxnSpPr>
          <p:nvPr/>
        </p:nvCxnSpPr>
        <p:spPr bwMode="auto">
          <a:xfrm flipV="1">
            <a:off x="4333129" y="4467224"/>
            <a:ext cx="234108" cy="14918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直線單箭頭接點 48"/>
          <p:cNvCxnSpPr>
            <a:stCxn id="5" idx="1"/>
            <a:endCxn id="6" idx="5"/>
          </p:cNvCxnSpPr>
          <p:nvPr/>
        </p:nvCxnSpPr>
        <p:spPr bwMode="auto">
          <a:xfrm flipH="1" flipV="1">
            <a:off x="3575893" y="2689673"/>
            <a:ext cx="449161" cy="10214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直線單箭頭接點 56"/>
          <p:cNvCxnSpPr>
            <a:stCxn id="5" idx="3"/>
            <a:endCxn id="8" idx="7"/>
          </p:cNvCxnSpPr>
          <p:nvPr/>
        </p:nvCxnSpPr>
        <p:spPr bwMode="auto">
          <a:xfrm flipH="1">
            <a:off x="3165573" y="4337498"/>
            <a:ext cx="859481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單箭頭接點 58"/>
          <p:cNvCxnSpPr/>
          <p:nvPr/>
        </p:nvCxnSpPr>
        <p:spPr bwMode="auto">
          <a:xfrm flipV="1">
            <a:off x="3262285" y="4399042"/>
            <a:ext cx="859481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直線單箭頭接點 60"/>
          <p:cNvCxnSpPr>
            <a:stCxn id="5" idx="5"/>
            <a:endCxn id="9" idx="1"/>
          </p:cNvCxnSpPr>
          <p:nvPr/>
        </p:nvCxnSpPr>
        <p:spPr bwMode="auto">
          <a:xfrm>
            <a:off x="5109419" y="4337498"/>
            <a:ext cx="449160" cy="10214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直線單箭頭接點 64"/>
          <p:cNvCxnSpPr>
            <a:stCxn id="5" idx="7"/>
            <a:endCxn id="7" idx="3"/>
          </p:cNvCxnSpPr>
          <p:nvPr/>
        </p:nvCxnSpPr>
        <p:spPr bwMode="auto">
          <a:xfrm flipV="1">
            <a:off x="5109419" y="3099993"/>
            <a:ext cx="859480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單箭頭接點 66"/>
          <p:cNvCxnSpPr/>
          <p:nvPr/>
        </p:nvCxnSpPr>
        <p:spPr bwMode="auto">
          <a:xfrm flipH="1">
            <a:off x="5019907" y="3036789"/>
            <a:ext cx="859480" cy="611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文字方塊 74"/>
          <p:cNvSpPr txBox="1"/>
          <p:nvPr/>
        </p:nvSpPr>
        <p:spPr>
          <a:xfrm>
            <a:off x="1452196" y="219916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7" name="文字方塊 76"/>
          <p:cNvSpPr txBox="1"/>
          <p:nvPr/>
        </p:nvSpPr>
        <p:spPr>
          <a:xfrm>
            <a:off x="6815701" y="558531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78" name="文字方塊 77"/>
          <p:cNvSpPr txBox="1"/>
          <p:nvPr/>
        </p:nvSpPr>
        <p:spPr>
          <a:xfrm>
            <a:off x="2840173" y="287402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0" name="文字方塊 79"/>
          <p:cNvSpPr txBox="1"/>
          <p:nvPr/>
        </p:nvSpPr>
        <p:spPr>
          <a:xfrm>
            <a:off x="5802908" y="480789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1" name="文字方塊 80"/>
          <p:cNvSpPr txBox="1"/>
          <p:nvPr/>
        </p:nvSpPr>
        <p:spPr>
          <a:xfrm>
            <a:off x="2452252" y="5725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Hit</a:t>
            </a:r>
            <a:endParaRPr lang="zh-TW" altLang="en-US" sz="1800" dirty="0"/>
          </a:p>
        </p:txBody>
      </p:sp>
      <p:sp>
        <p:nvSpPr>
          <p:cNvPr id="86" name="文字方塊 85"/>
          <p:cNvSpPr txBox="1"/>
          <p:nvPr/>
        </p:nvSpPr>
        <p:spPr>
          <a:xfrm>
            <a:off x="3292827" y="485917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Miss</a:t>
            </a:r>
            <a:endParaRPr lang="zh-TW" altLang="en-US" sz="1800" dirty="0"/>
          </a:p>
        </p:txBody>
      </p:sp>
      <p:sp>
        <p:nvSpPr>
          <p:cNvPr id="88" name="文字方塊 87"/>
          <p:cNvSpPr txBox="1"/>
          <p:nvPr/>
        </p:nvSpPr>
        <p:spPr>
          <a:xfrm>
            <a:off x="3840422" y="317741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err="1" smtClean="0"/>
              <a:t>R</a:t>
            </a:r>
            <a:r>
              <a:rPr lang="en-US" altLang="zh-TW" sz="1800" baseline="30000" dirty="0" err="1" smtClean="0"/>
              <a:t>LLC</a:t>
            </a:r>
            <a:r>
              <a:rPr lang="en-US" altLang="zh-TW" sz="1800" baseline="-25000" dirty="0" err="1"/>
              <a:t>c</a:t>
            </a:r>
            <a:endParaRPr lang="zh-TW" altLang="en-US" sz="1800" baseline="-25000" dirty="0"/>
          </a:p>
        </p:txBody>
      </p:sp>
      <p:sp>
        <p:nvSpPr>
          <p:cNvPr id="89" name="文字方塊 88"/>
          <p:cNvSpPr txBox="1"/>
          <p:nvPr/>
        </p:nvSpPr>
        <p:spPr>
          <a:xfrm>
            <a:off x="5377959" y="338687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err="1" smtClean="0"/>
              <a:t>U</a:t>
            </a:r>
            <a:r>
              <a:rPr lang="en-US" altLang="zh-TW" sz="1800" baseline="30000" dirty="0" err="1" smtClean="0"/>
              <a:t>LLC</a:t>
            </a:r>
            <a:r>
              <a:rPr lang="en-US" altLang="zh-TW" sz="1800" baseline="-25000" dirty="0" err="1"/>
              <a:t>c</a:t>
            </a:r>
            <a:endParaRPr lang="zh-TW" altLang="en-US" sz="1800" baseline="-25000" dirty="0"/>
          </a:p>
        </p:txBody>
      </p:sp>
      <p:sp>
        <p:nvSpPr>
          <p:cNvPr id="90" name="文字方塊 89"/>
          <p:cNvSpPr txBox="1"/>
          <p:nvPr/>
        </p:nvSpPr>
        <p:spPr>
          <a:xfrm>
            <a:off x="3016326" y="4280203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err="1" smtClean="0"/>
              <a:t>F</a:t>
            </a:r>
            <a:r>
              <a:rPr lang="en-US" altLang="zh-TW" sz="1800" baseline="30000" dirty="0" err="1" smtClean="0"/>
              <a:t>LLC</a:t>
            </a:r>
            <a:r>
              <a:rPr lang="en-US" altLang="zh-TW" sz="1800" baseline="-25000" dirty="0" err="1"/>
              <a:t>c</a:t>
            </a:r>
            <a:endParaRPr lang="zh-TW" altLang="en-US" sz="1800" baseline="-25000" dirty="0"/>
          </a:p>
        </p:txBody>
      </p:sp>
      <p:sp>
        <p:nvSpPr>
          <p:cNvPr id="91" name="文字方塊 90"/>
          <p:cNvSpPr txBox="1"/>
          <p:nvPr/>
        </p:nvSpPr>
        <p:spPr>
          <a:xfrm>
            <a:off x="4658652" y="47304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err="1" smtClean="0"/>
              <a:t>W</a:t>
            </a:r>
            <a:r>
              <a:rPr lang="en-US" altLang="zh-TW" sz="1800" baseline="30000" dirty="0" err="1" smtClean="0"/>
              <a:t>LLC</a:t>
            </a:r>
            <a:r>
              <a:rPr lang="en-US" altLang="zh-TW" sz="1800" baseline="-25000" dirty="0" err="1"/>
              <a:t>c</a:t>
            </a:r>
            <a:endParaRPr lang="zh-TW" altLang="en-US" sz="1800" baseline="-25000" dirty="0"/>
          </a:p>
        </p:txBody>
      </p:sp>
      <p:sp>
        <p:nvSpPr>
          <p:cNvPr id="43" name="橢圓 42"/>
          <p:cNvSpPr/>
          <p:nvPr/>
        </p:nvSpPr>
        <p:spPr bwMode="auto">
          <a:xfrm>
            <a:off x="7080014" y="3229954"/>
            <a:ext cx="1533525" cy="8858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Signal LLC-1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橢圓 44"/>
          <p:cNvSpPr/>
          <p:nvPr/>
        </p:nvSpPr>
        <p:spPr bwMode="auto">
          <a:xfrm>
            <a:off x="520932" y="3963265"/>
            <a:ext cx="1533525" cy="8858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Signal LLC-1</a:t>
            </a:r>
            <a:endParaRPr kumimoji="0" lang="zh-TW" altLang="en-US" sz="1800" i="0" u="none" strike="noStrike" cap="none" normalizeH="0" baseline="-2500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22" name="直線單箭頭接點 21"/>
          <p:cNvCxnSpPr>
            <a:stCxn id="15" idx="1"/>
          </p:cNvCxnSpPr>
          <p:nvPr/>
        </p:nvCxnSpPr>
        <p:spPr bwMode="auto">
          <a:xfrm flipV="1">
            <a:off x="7568354" y="4115779"/>
            <a:ext cx="0" cy="5657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直線單箭頭接點 23"/>
          <p:cNvCxnSpPr>
            <a:stCxn id="19" idx="5"/>
          </p:cNvCxnSpPr>
          <p:nvPr/>
        </p:nvCxnSpPr>
        <p:spPr bwMode="auto">
          <a:xfrm>
            <a:off x="1566118" y="3367065"/>
            <a:ext cx="0" cy="6572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單箭頭接點 25"/>
          <p:cNvCxnSpPr>
            <a:stCxn id="45" idx="6"/>
            <a:endCxn id="5" idx="2"/>
          </p:cNvCxnSpPr>
          <p:nvPr/>
        </p:nvCxnSpPr>
        <p:spPr bwMode="auto">
          <a:xfrm flipV="1">
            <a:off x="2054457" y="4024312"/>
            <a:ext cx="1746017" cy="3818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線單箭頭接點 27"/>
          <p:cNvCxnSpPr>
            <a:stCxn id="43" idx="2"/>
            <a:endCxn id="5" idx="6"/>
          </p:cNvCxnSpPr>
          <p:nvPr/>
        </p:nvCxnSpPr>
        <p:spPr bwMode="auto">
          <a:xfrm flipH="1">
            <a:off x="5333999" y="3672867"/>
            <a:ext cx="1746015" cy="35144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線單箭頭接點 29"/>
          <p:cNvCxnSpPr>
            <a:stCxn id="6" idx="4"/>
            <a:endCxn id="45" idx="7"/>
          </p:cNvCxnSpPr>
          <p:nvPr/>
        </p:nvCxnSpPr>
        <p:spPr bwMode="auto">
          <a:xfrm flipH="1">
            <a:off x="1829877" y="2819399"/>
            <a:ext cx="1203834" cy="127359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單箭頭接點 31"/>
          <p:cNvCxnSpPr>
            <a:stCxn id="9" idx="0"/>
            <a:endCxn id="43" idx="3"/>
          </p:cNvCxnSpPr>
          <p:nvPr/>
        </p:nvCxnSpPr>
        <p:spPr bwMode="auto">
          <a:xfrm flipV="1">
            <a:off x="6100762" y="3986053"/>
            <a:ext cx="1203832" cy="12431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文字方塊 65"/>
          <p:cNvSpPr txBox="1"/>
          <p:nvPr/>
        </p:nvSpPr>
        <p:spPr>
          <a:xfrm>
            <a:off x="0" y="3511988"/>
            <a:ext cx="163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Wait for MEM</a:t>
            </a:r>
            <a:endParaRPr lang="zh-TW" altLang="en-US" sz="1800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7506809" y="4238851"/>
            <a:ext cx="163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Wait for MEM</a:t>
            </a:r>
            <a:endParaRPr lang="zh-TW" alt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42419151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Two-dimensional Data Locality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Design a new memory for 2D access patterns</a:t>
            </a:r>
          </a:p>
        </p:txBody>
      </p:sp>
      <p:sp>
        <p:nvSpPr>
          <p:cNvPr id="22" name="橢圓 21"/>
          <p:cNvSpPr/>
          <p:nvPr/>
        </p:nvSpPr>
        <p:spPr bwMode="auto">
          <a:xfrm>
            <a:off x="4215153" y="2191474"/>
            <a:ext cx="1143000" cy="657225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CPU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5</a:t>
            </a:fld>
            <a:endParaRPr lang="en-US" altLang="zh-TW" dirty="0" smtClean="0"/>
          </a:p>
        </p:txBody>
      </p:sp>
      <p:sp>
        <p:nvSpPr>
          <p:cNvPr id="21" name="矩形 20"/>
          <p:cNvSpPr/>
          <p:nvPr/>
        </p:nvSpPr>
        <p:spPr bwMode="auto">
          <a:xfrm>
            <a:off x="4068509" y="3919937"/>
            <a:ext cx="1410057" cy="41019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L1 cache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3466030" y="4460993"/>
            <a:ext cx="2615013" cy="495656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L2</a:t>
            </a:r>
            <a:r>
              <a:rPr kumimoji="0" lang="en-US" altLang="zh-TW" sz="18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 cache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2393533" y="5574083"/>
            <a:ext cx="4760008" cy="700755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Dynamic Random</a:t>
            </a:r>
            <a:r>
              <a:rPr kumimoji="0" lang="en-US" altLang="zh-TW" sz="18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新細明體" pitchFamily="18" charset="-120"/>
              </a:rPr>
              <a:t> Access Memory (DRAM)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1" name="橢圓 30"/>
          <p:cNvSpPr/>
          <p:nvPr/>
        </p:nvSpPr>
        <p:spPr bwMode="auto">
          <a:xfrm>
            <a:off x="4727245" y="5225485"/>
            <a:ext cx="81186" cy="8118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2" name="橢圓 31"/>
          <p:cNvSpPr/>
          <p:nvPr/>
        </p:nvSpPr>
        <p:spPr bwMode="auto">
          <a:xfrm>
            <a:off x="4732944" y="5063648"/>
            <a:ext cx="81186" cy="8118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3" name="橢圓 32"/>
          <p:cNvSpPr/>
          <p:nvPr/>
        </p:nvSpPr>
        <p:spPr bwMode="auto">
          <a:xfrm>
            <a:off x="4727245" y="5399428"/>
            <a:ext cx="81186" cy="8118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雲朵形 8"/>
          <p:cNvSpPr/>
          <p:nvPr/>
        </p:nvSpPr>
        <p:spPr bwMode="auto">
          <a:xfrm>
            <a:off x="5210175" y="4020810"/>
            <a:ext cx="3295650" cy="1042838"/>
          </a:xfrm>
          <a:prstGeom prst="cloud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Memory</a:t>
            </a:r>
            <a:r>
              <a:rPr kumimoji="0" lang="en-US" altLang="zh-TW" sz="180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 hierarchy with 2D localities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4" name="上-下雙向箭號 33"/>
          <p:cNvSpPr/>
          <p:nvPr/>
        </p:nvSpPr>
        <p:spPr bwMode="auto">
          <a:xfrm>
            <a:off x="3522349" y="2772500"/>
            <a:ext cx="276225" cy="1032207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9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5" name="上-下雙向箭號 34"/>
          <p:cNvSpPr/>
          <p:nvPr/>
        </p:nvSpPr>
        <p:spPr bwMode="auto">
          <a:xfrm>
            <a:off x="5844206" y="2768707"/>
            <a:ext cx="276225" cy="1066462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6" name="上-下雙向箭號 35"/>
          <p:cNvSpPr/>
          <p:nvPr/>
        </p:nvSpPr>
        <p:spPr bwMode="auto">
          <a:xfrm>
            <a:off x="4635424" y="2943225"/>
            <a:ext cx="276225" cy="863369"/>
          </a:xfrm>
          <a:prstGeom prst="upDownArrow">
            <a:avLst/>
          </a:prstGeom>
          <a:solidFill>
            <a:srgbClr val="33CC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5431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28" grpId="0" animBg="1"/>
      <p:bldP spid="31" grpId="0" animBg="1"/>
      <p:bldP spid="32" grpId="0" animBg="1"/>
      <p:bldP spid="33" grpId="0" animBg="1"/>
      <p:bldP spid="9" grpId="0" animBg="1"/>
      <p:bldP spid="34" grpId="0" animBg="1"/>
      <p:bldP spid="35" grpId="0" animBg="1"/>
      <p:bldP spid="3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WURF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</a:t>
            </a:r>
            <a:r>
              <a:rPr lang="en-US" altLang="zh-TW" dirty="0" smtClean="0">
                <a:solidFill>
                  <a:schemeClr val="accent1"/>
                </a:solidFill>
              </a:rPr>
              <a:t>forward</a:t>
            </a:r>
            <a:r>
              <a:rPr lang="en-US" altLang="zh-TW" dirty="0" smtClean="0"/>
              <a:t> operation, the synonym data can be forwarded to </a:t>
            </a:r>
            <a:r>
              <a:rPr lang="en-US" altLang="zh-TW" dirty="0" smtClean="0">
                <a:solidFill>
                  <a:schemeClr val="accent1"/>
                </a:solidFill>
              </a:rPr>
              <a:t>shorten cache miss latency </a:t>
            </a:r>
            <a:r>
              <a:rPr lang="en-US" altLang="zh-TW" dirty="0" smtClean="0"/>
              <a:t>on a cache hit while the present cache returns to ready state on a cache miss</a:t>
            </a:r>
          </a:p>
          <a:p>
            <a:r>
              <a:rPr lang="en-US" altLang="zh-TW" dirty="0" smtClean="0"/>
              <a:t>A write request from processor on one addressing is simultaneously accompanied with an </a:t>
            </a:r>
            <a:r>
              <a:rPr lang="en-US" altLang="zh-TW" dirty="0" smtClean="0">
                <a:solidFill>
                  <a:schemeClr val="accent1"/>
                </a:solidFill>
              </a:rPr>
              <a:t>update</a:t>
            </a:r>
            <a:r>
              <a:rPr lang="en-US" altLang="zh-TW" dirty="0" smtClean="0"/>
              <a:t> request on its orthogonal addressing throughout all cache levels to </a:t>
            </a:r>
            <a:r>
              <a:rPr lang="en-US" altLang="zh-TW" dirty="0" smtClean="0">
                <a:solidFill>
                  <a:schemeClr val="accent1"/>
                </a:solidFill>
              </a:rPr>
              <a:t>maintain the cache coherence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50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36077616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Left-looking </a:t>
            </a:r>
            <a:r>
              <a:rPr lang="en-US" altLang="zh-TW" dirty="0" err="1"/>
              <a:t>cholesky</a:t>
            </a:r>
            <a:r>
              <a:rPr lang="en-US" altLang="zh-TW" dirty="0"/>
              <a:t> </a:t>
            </a:r>
            <a:r>
              <a:rPr lang="en-US" altLang="zh-TW" dirty="0" smtClean="0"/>
              <a:t>factorization (LL-CHKY)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51</a:t>
            </a:fld>
            <a:endParaRPr lang="en-US" altLang="zh-TW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30000" contrast="6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038351"/>
            <a:ext cx="9144001" cy="336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線接點 6"/>
          <p:cNvCxnSpPr/>
          <p:nvPr/>
        </p:nvCxnSpPr>
        <p:spPr bwMode="auto">
          <a:xfrm>
            <a:off x="2209800" y="4171950"/>
            <a:ext cx="40005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接點 8"/>
          <p:cNvCxnSpPr/>
          <p:nvPr/>
        </p:nvCxnSpPr>
        <p:spPr bwMode="auto">
          <a:xfrm>
            <a:off x="2209800" y="5143500"/>
            <a:ext cx="681037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24389743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600" y="533400"/>
            <a:ext cx="8909050" cy="854075"/>
          </a:xfrm>
        </p:spPr>
        <p:txBody>
          <a:bodyPr/>
          <a:lstStyle/>
          <a:p>
            <a:r>
              <a:rPr lang="en-US" altLang="zh-TW" dirty="0" smtClean="0"/>
              <a:t>Logical to Physical Address Translation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52</a:t>
            </a:fld>
            <a:endParaRPr lang="en-US" altLang="zh-TW" dirty="0" smtClean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文字方塊 4"/>
              <p:cNvSpPr txBox="1"/>
              <p:nvPr/>
            </p:nvSpPr>
            <p:spPr>
              <a:xfrm>
                <a:off x="685800" y="1500187"/>
                <a:ext cx="8031429" cy="4524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/>
                        </a:rPr>
                        <m:t>𝑼𝒔𝒆𝒓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𝒓𝒐𝒘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𝑳𝒐𝒈𝒊𝒄𝒂𝒍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𝒂𝒅𝒅𝒓𝒆𝒔𝒔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𝑼𝒔𝒆𝒓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𝒘𝒊𝒅𝒕𝒉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/>
                        </a:rPr>
                        <m:t>𝑼𝒔𝒆𝒓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𝒄𝒐𝒍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𝑳𝒐𝒈𝒊𝒄𝒂𝒍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𝒂𝒅𝒅𝒓𝒆𝒔𝒔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%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𝑼𝒔𝒆𝒓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𝒘𝒊𝒅𝒕𝒉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𝒓𝒐𝒘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𝑼𝒔𝒆𝒓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𝒓𝒐𝒘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𝒉𝒆𝒊𝒈𝒉𝒕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𝒄𝒐𝒍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𝑼𝒔𝒆𝒓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𝒄𝒐𝒍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𝒘𝒊𝒅𝒕𝒉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𝒏𝒐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𝒓𝒐𝒘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altLang="zh-TW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𝑼𝒔𝒆𝒓</m:t>
                          </m:r>
                          <m:r>
                            <a:rPr lang="en-US" altLang="zh-TW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altLang="zh-TW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𝒘𝒊𝒅𝒕𝒉</m:t>
                          </m:r>
                          <m:r>
                            <a:rPr lang="en-US" altLang="zh-TW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÷</m:t>
                          </m:r>
                          <m:r>
                            <a:rPr lang="en-US" altLang="zh-TW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𝑷𝒂𝒈𝒆</m:t>
                          </m:r>
                          <m:r>
                            <a:rPr lang="en-US" altLang="zh-TW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altLang="zh-TW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𝒘𝒊𝒅𝒕𝒉</m:t>
                          </m:r>
                        </m:e>
                      </m:d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𝒄𝒐𝒍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𝑭𝒓𝒂𝒎𝒆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𝒏𝒐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.=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𝒕𝒂𝒃𝒍𝒆</m:t>
                      </m:r>
                      <m:d>
                        <m:dPr>
                          <m:ctrlPr>
                            <a:rPr lang="en-US" altLang="zh-TW" sz="24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TW" sz="2400" b="1" i="1" smtClean="0">
                              <a:latin typeface="Cambria Math"/>
                              <a:ea typeface="Cambria Math"/>
                            </a:rPr>
                            <m:t>𝑷𝒂𝒈𝒆</m:t>
                          </m:r>
                          <m:r>
                            <a:rPr lang="en-US" altLang="zh-TW" sz="2400" b="1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altLang="zh-TW" sz="2400" b="1" i="1" smtClean="0">
                              <a:latin typeface="Cambria Math"/>
                              <a:ea typeface="Cambria Math"/>
                            </a:rPr>
                            <m:t>𝒏𝒐</m:t>
                          </m:r>
                          <m:r>
                            <a:rPr lang="en-US" altLang="zh-TW" sz="2400" b="1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/>
                        </a:rPr>
                        <m:t>𝑹𝒐𝒘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𝒐𝒇𝒇𝒔𝒆𝒕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𝑼𝒔𝒆𝒓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</a:rPr>
                        <m:t>𝒓𝒐𝒘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%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𝒉𝒆𝒊𝒈𝒉𝒕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𝑪𝒐𝒍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𝒐𝒇𝒇𝒔𝒆𝒕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𝑼𝒔𝒆𝒓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𝒄𝒐𝒍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%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latin typeface="Cambria Math"/>
                          <a:ea typeface="Cambria Math"/>
                        </a:rPr>
                        <m:t>𝒘𝒊𝒅𝒕𝒉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𝑷𝒉𝒚𝒔𝒊𝒄𝒂𝒍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𝒂𝒅𝒅𝒓</m:t>
                      </m:r>
                    </m:oMath>
                    <m:oMath xmlns:m="http://schemas.openxmlformats.org/officeDocument/2006/math"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𝑭𝒓𝒂𝒎𝒆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𝒏𝒐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.+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𝑹𝒐𝒘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𝒐𝒇𝒇𝒔𝒆𝒕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𝑷𝒂𝒈𝒆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𝒘𝒊𝒅𝒕𝒉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𝑪𝒐𝒍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zh-TW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𝒐𝒇𝒇𝒔𝒆𝒕</m:t>
                      </m:r>
                    </m:oMath>
                  </m:oMathPara>
                </a14:m>
                <a:endParaRPr lang="en-US" altLang="zh-TW" sz="2400" b="1" dirty="0" smtClean="0">
                  <a:solidFill>
                    <a:schemeClr val="accent1"/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500187"/>
                <a:ext cx="8031429" cy="452431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2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2743275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Virtual Dual-addressing Memory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53</a:t>
            </a:fld>
            <a:endParaRPr lang="en-US" altLang="zh-TW" dirty="0" smtClean="0"/>
          </a:p>
        </p:txBody>
      </p:sp>
      <p:grpSp>
        <p:nvGrpSpPr>
          <p:cNvPr id="3" name="群組 40"/>
          <p:cNvGrpSpPr/>
          <p:nvPr/>
        </p:nvGrpSpPr>
        <p:grpSpPr>
          <a:xfrm>
            <a:off x="3435193" y="1708177"/>
            <a:ext cx="2257426" cy="2257424"/>
            <a:chOff x="4000496" y="1790699"/>
            <a:chExt cx="2257426" cy="2257424"/>
          </a:xfrm>
        </p:grpSpPr>
        <p:sp>
          <p:nvSpPr>
            <p:cNvPr id="7" name="矩形 6"/>
            <p:cNvSpPr/>
            <p:nvPr/>
          </p:nvSpPr>
          <p:spPr bwMode="auto">
            <a:xfrm>
              <a:off x="4000498" y="1790699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[0][0]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0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4752972" y="1790699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[0][1]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5505447" y="1790699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[0][2]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2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4000497" y="254317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[1][0]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4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4752971" y="254317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[1][1]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5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5505446" y="254317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[1][2]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6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1" name="矩形 20"/>
            <p:cNvSpPr/>
            <p:nvPr/>
          </p:nvSpPr>
          <p:spPr bwMode="auto">
            <a:xfrm>
              <a:off x="4000496" y="3295648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[2][0]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8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4752970" y="3295648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[2][1]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9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" name="矩形 22"/>
            <p:cNvSpPr/>
            <p:nvPr/>
          </p:nvSpPr>
          <p:spPr bwMode="auto">
            <a:xfrm>
              <a:off x="5505445" y="3295648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[2][2]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10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5" name="群組 50"/>
          <p:cNvGrpSpPr/>
          <p:nvPr/>
        </p:nvGrpSpPr>
        <p:grpSpPr>
          <a:xfrm>
            <a:off x="2973236" y="1310109"/>
            <a:ext cx="3471859" cy="4160707"/>
            <a:chOff x="2973236" y="1310109"/>
            <a:chExt cx="3471859" cy="4160707"/>
          </a:xfrm>
        </p:grpSpPr>
        <p:grpSp>
          <p:nvGrpSpPr>
            <p:cNvPr id="6" name="群組 51"/>
            <p:cNvGrpSpPr/>
            <p:nvPr/>
          </p:nvGrpSpPr>
          <p:grpSpPr>
            <a:xfrm>
              <a:off x="3435192" y="1708172"/>
              <a:ext cx="3009903" cy="3762644"/>
              <a:chOff x="3435192" y="1708172"/>
              <a:chExt cx="3009903" cy="3762644"/>
            </a:xfrm>
          </p:grpSpPr>
          <p:grpSp>
            <p:nvGrpSpPr>
              <p:cNvPr id="10" name="群組 53"/>
              <p:cNvGrpSpPr/>
              <p:nvPr/>
            </p:nvGrpSpPr>
            <p:grpSpPr>
              <a:xfrm>
                <a:off x="5692617" y="1708172"/>
                <a:ext cx="752477" cy="2257424"/>
                <a:chOff x="6257920" y="1790698"/>
                <a:chExt cx="752477" cy="2257424"/>
              </a:xfrm>
            </p:grpSpPr>
            <p:sp>
              <p:nvSpPr>
                <p:cNvPr id="65" name="矩形 64"/>
                <p:cNvSpPr/>
                <p:nvPr/>
              </p:nvSpPr>
              <p:spPr bwMode="auto">
                <a:xfrm>
                  <a:off x="6257922" y="1790698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[0][3]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3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66" name="矩形 65"/>
                <p:cNvSpPr/>
                <p:nvPr/>
              </p:nvSpPr>
              <p:spPr bwMode="auto">
                <a:xfrm>
                  <a:off x="6257921" y="2543172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[1][3]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7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67" name="矩形 66"/>
                <p:cNvSpPr/>
                <p:nvPr/>
              </p:nvSpPr>
              <p:spPr bwMode="auto">
                <a:xfrm>
                  <a:off x="6257920" y="3295647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[2][3]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11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</p:grpSp>
          <p:grpSp>
            <p:nvGrpSpPr>
              <p:cNvPr id="11" name="群組 54"/>
              <p:cNvGrpSpPr/>
              <p:nvPr/>
            </p:nvGrpSpPr>
            <p:grpSpPr>
              <a:xfrm>
                <a:off x="3435192" y="3965867"/>
                <a:ext cx="2257424" cy="1504949"/>
                <a:chOff x="4000495" y="4048122"/>
                <a:chExt cx="2257424" cy="1504949"/>
              </a:xfrm>
            </p:grpSpPr>
            <p:sp>
              <p:nvSpPr>
                <p:cNvPr id="59" name="矩形 58"/>
                <p:cNvSpPr/>
                <p:nvPr/>
              </p:nvSpPr>
              <p:spPr bwMode="auto">
                <a:xfrm>
                  <a:off x="4000495" y="4048122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[3][0]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12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60" name="矩形 59"/>
                <p:cNvSpPr/>
                <p:nvPr/>
              </p:nvSpPr>
              <p:spPr bwMode="auto">
                <a:xfrm>
                  <a:off x="4752969" y="4048122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[3][1]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13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61" name="矩形 60"/>
                <p:cNvSpPr/>
                <p:nvPr/>
              </p:nvSpPr>
              <p:spPr bwMode="auto">
                <a:xfrm>
                  <a:off x="5505444" y="4048122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[3][2]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14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62" name="矩形 61"/>
                <p:cNvSpPr/>
                <p:nvPr/>
              </p:nvSpPr>
              <p:spPr bwMode="auto">
                <a:xfrm>
                  <a:off x="4000495" y="4800596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[4][0]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16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63" name="矩形 62"/>
                <p:cNvSpPr/>
                <p:nvPr/>
              </p:nvSpPr>
              <p:spPr bwMode="auto">
                <a:xfrm>
                  <a:off x="4752969" y="4800596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[4][1]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17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64" name="矩形 63"/>
                <p:cNvSpPr/>
                <p:nvPr/>
              </p:nvSpPr>
              <p:spPr bwMode="auto">
                <a:xfrm>
                  <a:off x="5505444" y="4800596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[4][2]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18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</p:grpSp>
          <p:grpSp>
            <p:nvGrpSpPr>
              <p:cNvPr id="12" name="群組 55"/>
              <p:cNvGrpSpPr/>
              <p:nvPr/>
            </p:nvGrpSpPr>
            <p:grpSpPr>
              <a:xfrm>
                <a:off x="5692620" y="3965867"/>
                <a:ext cx="752475" cy="1504949"/>
                <a:chOff x="6257919" y="4048121"/>
                <a:chExt cx="752475" cy="1504949"/>
              </a:xfrm>
            </p:grpSpPr>
            <p:sp>
              <p:nvSpPr>
                <p:cNvPr id="57" name="矩形 56"/>
                <p:cNvSpPr/>
                <p:nvPr/>
              </p:nvSpPr>
              <p:spPr bwMode="auto">
                <a:xfrm>
                  <a:off x="6257919" y="4048121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[3][3]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15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58" name="矩形 57"/>
                <p:cNvSpPr/>
                <p:nvPr/>
              </p:nvSpPr>
              <p:spPr bwMode="auto">
                <a:xfrm>
                  <a:off x="6257919" y="4800595"/>
                  <a:ext cx="752475" cy="752475"/>
                </a:xfrm>
                <a:prstGeom prst="rect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[4][3]</a:t>
                  </a:r>
                  <a:b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</a:br>
                  <a:r>
                    <a:rPr kumimoji="0" lang="en-US" altLang="zh-TW" sz="1800" i="0" u="none" strike="noStrike" cap="none" normalizeH="0" baseline="0" dirty="0" smtClean="0">
                      <a:ln>
                        <a:noFill/>
                      </a:ln>
                      <a:effectLst/>
                      <a:latin typeface="Arial" charset="0"/>
                      <a:ea typeface="新細明體" pitchFamily="18" charset="-120"/>
                    </a:rPr>
                    <a:t>19</a:t>
                  </a:r>
                  <a:endParaRPr kumimoji="0" lang="zh-TW" altLang="en-US" sz="180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endParaRPr>
                </a:p>
              </p:txBody>
            </p:sp>
          </p:grpSp>
        </p:grpSp>
        <p:sp>
          <p:nvSpPr>
            <p:cNvPr id="53" name="文字方塊 52"/>
            <p:cNvSpPr txBox="1"/>
            <p:nvPr/>
          </p:nvSpPr>
          <p:spPr>
            <a:xfrm>
              <a:off x="2973236" y="1310109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An 5 by 4 array</a:t>
              </a:r>
              <a:endParaRPr lang="zh-TW" altLang="en-US" sz="1800" dirty="0"/>
            </a:p>
          </p:txBody>
        </p:sp>
      </p:grpSp>
      <p:grpSp>
        <p:nvGrpSpPr>
          <p:cNvPr id="13" name="群組 67"/>
          <p:cNvGrpSpPr/>
          <p:nvPr/>
        </p:nvGrpSpPr>
        <p:grpSpPr>
          <a:xfrm>
            <a:off x="6377711" y="1708174"/>
            <a:ext cx="752477" cy="2257424"/>
            <a:chOff x="6257920" y="1790698"/>
            <a:chExt cx="752477" cy="2257424"/>
          </a:xfrm>
        </p:grpSpPr>
        <p:sp>
          <p:nvSpPr>
            <p:cNvPr id="69" name="矩形 68"/>
            <p:cNvSpPr/>
            <p:nvPr/>
          </p:nvSpPr>
          <p:spPr bwMode="auto">
            <a:xfrm>
              <a:off x="6257922" y="1790698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[0][3]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3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6257921" y="2543172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[1][3]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7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6257920" y="3295647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[2][3]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11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17" name="群組 71"/>
          <p:cNvGrpSpPr/>
          <p:nvPr/>
        </p:nvGrpSpPr>
        <p:grpSpPr>
          <a:xfrm>
            <a:off x="3435196" y="4424359"/>
            <a:ext cx="2257424" cy="1504949"/>
            <a:chOff x="4000495" y="4048122"/>
            <a:chExt cx="2257424" cy="1504949"/>
          </a:xfrm>
        </p:grpSpPr>
        <p:sp>
          <p:nvSpPr>
            <p:cNvPr id="73" name="矩形 72"/>
            <p:cNvSpPr/>
            <p:nvPr/>
          </p:nvSpPr>
          <p:spPr bwMode="auto">
            <a:xfrm>
              <a:off x="4000495" y="4048122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[3][0]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12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4" name="矩形 73"/>
            <p:cNvSpPr/>
            <p:nvPr/>
          </p:nvSpPr>
          <p:spPr bwMode="auto">
            <a:xfrm>
              <a:off x="4752969" y="4048122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[3][1]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13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5" name="矩形 74"/>
            <p:cNvSpPr/>
            <p:nvPr/>
          </p:nvSpPr>
          <p:spPr bwMode="auto">
            <a:xfrm>
              <a:off x="5505444" y="4048122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[3][2]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14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6" name="矩形 75"/>
            <p:cNvSpPr/>
            <p:nvPr/>
          </p:nvSpPr>
          <p:spPr bwMode="auto">
            <a:xfrm>
              <a:off x="4000495" y="4800596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[4][0]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16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7" name="矩形 76"/>
            <p:cNvSpPr/>
            <p:nvPr/>
          </p:nvSpPr>
          <p:spPr bwMode="auto">
            <a:xfrm>
              <a:off x="4752969" y="4800596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[4][1]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17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8" name="矩形 77"/>
            <p:cNvSpPr/>
            <p:nvPr/>
          </p:nvSpPr>
          <p:spPr bwMode="auto">
            <a:xfrm>
              <a:off x="5505444" y="4800596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[4][2]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18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18" name="群組 78"/>
          <p:cNvGrpSpPr/>
          <p:nvPr/>
        </p:nvGrpSpPr>
        <p:grpSpPr>
          <a:xfrm>
            <a:off x="6377706" y="4424354"/>
            <a:ext cx="752475" cy="1504949"/>
            <a:chOff x="6257919" y="4048121"/>
            <a:chExt cx="752475" cy="1504949"/>
          </a:xfrm>
        </p:grpSpPr>
        <p:sp>
          <p:nvSpPr>
            <p:cNvPr id="80" name="矩形 79"/>
            <p:cNvSpPr/>
            <p:nvPr/>
          </p:nvSpPr>
          <p:spPr bwMode="auto">
            <a:xfrm>
              <a:off x="6257919" y="4048121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[3][3]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15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1" name="矩形 80"/>
            <p:cNvSpPr/>
            <p:nvPr/>
          </p:nvSpPr>
          <p:spPr bwMode="auto">
            <a:xfrm>
              <a:off x="6257919" y="4800595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[4][3]</a:t>
              </a:r>
              <a:b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</a:br>
              <a:r>
                <a:rPr kumimoji="0" lang="en-US" altLang="zh-TW" sz="180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19</a:t>
              </a: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19" name="群組 81"/>
          <p:cNvGrpSpPr/>
          <p:nvPr/>
        </p:nvGrpSpPr>
        <p:grpSpPr>
          <a:xfrm>
            <a:off x="3435195" y="1708173"/>
            <a:ext cx="5199940" cy="4973612"/>
            <a:chOff x="3435195" y="1708173"/>
            <a:chExt cx="5199940" cy="4973612"/>
          </a:xfrm>
        </p:grpSpPr>
        <p:sp>
          <p:nvSpPr>
            <p:cNvPr id="83" name="矩形 82"/>
            <p:cNvSpPr/>
            <p:nvPr/>
          </p:nvSpPr>
          <p:spPr bwMode="auto">
            <a:xfrm>
              <a:off x="7130183" y="4424359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4" name="矩形 83"/>
            <p:cNvSpPr/>
            <p:nvPr/>
          </p:nvSpPr>
          <p:spPr bwMode="auto">
            <a:xfrm>
              <a:off x="7882657" y="4424359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5" name="矩形 84"/>
            <p:cNvSpPr/>
            <p:nvPr/>
          </p:nvSpPr>
          <p:spPr bwMode="auto">
            <a:xfrm>
              <a:off x="7130182" y="517683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6" name="矩形 85"/>
            <p:cNvSpPr/>
            <p:nvPr/>
          </p:nvSpPr>
          <p:spPr bwMode="auto">
            <a:xfrm>
              <a:off x="7882656" y="517683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7" name="矩形 86"/>
            <p:cNvSpPr/>
            <p:nvPr/>
          </p:nvSpPr>
          <p:spPr bwMode="auto">
            <a:xfrm>
              <a:off x="7130181" y="5929308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8" name="矩形 87"/>
            <p:cNvSpPr/>
            <p:nvPr/>
          </p:nvSpPr>
          <p:spPr bwMode="auto">
            <a:xfrm>
              <a:off x="7882655" y="5929308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9" name="矩形 88"/>
            <p:cNvSpPr/>
            <p:nvPr/>
          </p:nvSpPr>
          <p:spPr bwMode="auto">
            <a:xfrm>
              <a:off x="7130186" y="170817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0" name="矩形 89"/>
            <p:cNvSpPr/>
            <p:nvPr/>
          </p:nvSpPr>
          <p:spPr bwMode="auto">
            <a:xfrm>
              <a:off x="7882660" y="170817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1" name="矩形 90"/>
            <p:cNvSpPr/>
            <p:nvPr/>
          </p:nvSpPr>
          <p:spPr bwMode="auto">
            <a:xfrm>
              <a:off x="7130185" y="2460647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2" name="矩形 91"/>
            <p:cNvSpPr/>
            <p:nvPr/>
          </p:nvSpPr>
          <p:spPr bwMode="auto">
            <a:xfrm>
              <a:off x="7882659" y="2460647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3" name="矩形 92"/>
            <p:cNvSpPr/>
            <p:nvPr/>
          </p:nvSpPr>
          <p:spPr bwMode="auto">
            <a:xfrm>
              <a:off x="7130184" y="3213122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4" name="矩形 93"/>
            <p:cNvSpPr/>
            <p:nvPr/>
          </p:nvSpPr>
          <p:spPr bwMode="auto">
            <a:xfrm>
              <a:off x="7882658" y="3213122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5" name="矩形 94"/>
            <p:cNvSpPr/>
            <p:nvPr/>
          </p:nvSpPr>
          <p:spPr bwMode="auto">
            <a:xfrm>
              <a:off x="7130183" y="4424359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6" name="矩形 95"/>
            <p:cNvSpPr/>
            <p:nvPr/>
          </p:nvSpPr>
          <p:spPr bwMode="auto">
            <a:xfrm>
              <a:off x="7882657" y="4424359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7" name="矩形 96"/>
            <p:cNvSpPr/>
            <p:nvPr/>
          </p:nvSpPr>
          <p:spPr bwMode="auto">
            <a:xfrm>
              <a:off x="7130182" y="517683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8" name="矩形 97"/>
            <p:cNvSpPr/>
            <p:nvPr/>
          </p:nvSpPr>
          <p:spPr bwMode="auto">
            <a:xfrm>
              <a:off x="7882656" y="517683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99" name="矩形 98"/>
            <p:cNvSpPr/>
            <p:nvPr/>
          </p:nvSpPr>
          <p:spPr bwMode="auto">
            <a:xfrm>
              <a:off x="7130181" y="5929308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0" name="矩形 99"/>
            <p:cNvSpPr/>
            <p:nvPr/>
          </p:nvSpPr>
          <p:spPr bwMode="auto">
            <a:xfrm>
              <a:off x="7882655" y="5929308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1" name="矩形 100"/>
            <p:cNvSpPr/>
            <p:nvPr/>
          </p:nvSpPr>
          <p:spPr bwMode="auto">
            <a:xfrm>
              <a:off x="6377702" y="592930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2" name="矩形 101"/>
            <p:cNvSpPr/>
            <p:nvPr/>
          </p:nvSpPr>
          <p:spPr bwMode="auto">
            <a:xfrm>
              <a:off x="7130186" y="170817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3" name="矩形 102"/>
            <p:cNvSpPr/>
            <p:nvPr/>
          </p:nvSpPr>
          <p:spPr bwMode="auto">
            <a:xfrm>
              <a:off x="7882660" y="1708173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4" name="矩形 103"/>
            <p:cNvSpPr/>
            <p:nvPr/>
          </p:nvSpPr>
          <p:spPr bwMode="auto">
            <a:xfrm>
              <a:off x="7130185" y="2460647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5" name="矩形 104"/>
            <p:cNvSpPr/>
            <p:nvPr/>
          </p:nvSpPr>
          <p:spPr bwMode="auto">
            <a:xfrm>
              <a:off x="7882659" y="2460647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6" name="矩形 105"/>
            <p:cNvSpPr/>
            <p:nvPr/>
          </p:nvSpPr>
          <p:spPr bwMode="auto">
            <a:xfrm>
              <a:off x="7130184" y="3213122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7" name="矩形 106"/>
            <p:cNvSpPr/>
            <p:nvPr/>
          </p:nvSpPr>
          <p:spPr bwMode="auto">
            <a:xfrm>
              <a:off x="7882658" y="3213122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8" name="矩形 107"/>
            <p:cNvSpPr/>
            <p:nvPr/>
          </p:nvSpPr>
          <p:spPr bwMode="auto">
            <a:xfrm>
              <a:off x="4187670" y="5929310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9" name="矩形 108"/>
            <p:cNvSpPr/>
            <p:nvPr/>
          </p:nvSpPr>
          <p:spPr bwMode="auto">
            <a:xfrm>
              <a:off x="4940144" y="5929310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10" name="矩形 109"/>
            <p:cNvSpPr/>
            <p:nvPr/>
          </p:nvSpPr>
          <p:spPr bwMode="auto">
            <a:xfrm>
              <a:off x="3435195" y="5929308"/>
              <a:ext cx="752475" cy="752475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20" name="群組 110"/>
          <p:cNvGrpSpPr/>
          <p:nvPr/>
        </p:nvGrpSpPr>
        <p:grpSpPr>
          <a:xfrm>
            <a:off x="4596379" y="2836885"/>
            <a:ext cx="3529714" cy="3468662"/>
            <a:chOff x="4596379" y="2836885"/>
            <a:chExt cx="3529714" cy="3468662"/>
          </a:xfrm>
        </p:grpSpPr>
        <p:sp>
          <p:nvSpPr>
            <p:cNvPr id="112" name="文字方塊 111"/>
            <p:cNvSpPr txBox="1"/>
            <p:nvPr/>
          </p:nvSpPr>
          <p:spPr>
            <a:xfrm>
              <a:off x="5504863" y="4003967"/>
              <a:ext cx="2621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>
                  <a:solidFill>
                    <a:schemeClr val="accent1"/>
                  </a:solidFill>
                </a:rPr>
                <a:t>Internal fragmentation</a:t>
              </a:r>
              <a:endParaRPr lang="zh-TW" altLang="en-US" sz="1800" dirty="0">
                <a:solidFill>
                  <a:schemeClr val="accent1"/>
                </a:solidFill>
              </a:endParaRPr>
            </a:p>
          </p:txBody>
        </p:sp>
        <p:cxnSp>
          <p:nvCxnSpPr>
            <p:cNvPr id="113" name="直線單箭頭接點 112"/>
            <p:cNvCxnSpPr>
              <a:stCxn id="112" idx="0"/>
            </p:cNvCxnSpPr>
            <p:nvPr/>
          </p:nvCxnSpPr>
          <p:spPr bwMode="auto">
            <a:xfrm flipV="1">
              <a:off x="6815478" y="2836885"/>
              <a:ext cx="1067181" cy="116708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4" name="直線單箭頭接點 113"/>
            <p:cNvCxnSpPr/>
            <p:nvPr/>
          </p:nvCxnSpPr>
          <p:spPr bwMode="auto">
            <a:xfrm flipH="1">
              <a:off x="4596379" y="4342104"/>
              <a:ext cx="975746" cy="1963443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5" name="直線單箭頭接點 114"/>
            <p:cNvCxnSpPr>
              <a:stCxn id="112" idx="2"/>
            </p:cNvCxnSpPr>
            <p:nvPr/>
          </p:nvCxnSpPr>
          <p:spPr bwMode="auto">
            <a:xfrm>
              <a:off x="6815478" y="4373299"/>
              <a:ext cx="1067178" cy="117977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群組 115"/>
          <p:cNvGrpSpPr/>
          <p:nvPr/>
        </p:nvGrpSpPr>
        <p:grpSpPr>
          <a:xfrm>
            <a:off x="3435196" y="4424359"/>
            <a:ext cx="2759764" cy="2257419"/>
            <a:chOff x="3435196" y="4424359"/>
            <a:chExt cx="2759764" cy="2257419"/>
          </a:xfrm>
        </p:grpSpPr>
        <p:cxnSp>
          <p:nvCxnSpPr>
            <p:cNvPr id="117" name="直線單箭頭接點 116"/>
            <p:cNvCxnSpPr/>
            <p:nvPr/>
          </p:nvCxnSpPr>
          <p:spPr bwMode="auto">
            <a:xfrm>
              <a:off x="5882054" y="4424359"/>
              <a:ext cx="0" cy="22574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18" name="直線單箭頭接點 117"/>
            <p:cNvCxnSpPr/>
            <p:nvPr/>
          </p:nvCxnSpPr>
          <p:spPr bwMode="auto">
            <a:xfrm>
              <a:off x="3435196" y="6543671"/>
              <a:ext cx="2257424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19" name="文字方塊 118"/>
            <p:cNvSpPr txBox="1"/>
            <p:nvPr/>
          </p:nvSpPr>
          <p:spPr>
            <a:xfrm>
              <a:off x="5882054" y="517682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>
                  <a:solidFill>
                    <a:schemeClr val="accent1"/>
                  </a:solidFill>
                </a:rPr>
                <a:t>3</a:t>
              </a:r>
              <a:endParaRPr lang="zh-TW" altLang="en-US" sz="1800" dirty="0">
                <a:solidFill>
                  <a:schemeClr val="accent1"/>
                </a:solidFill>
              </a:endParaRPr>
            </a:p>
          </p:txBody>
        </p:sp>
        <p:sp>
          <p:nvSpPr>
            <p:cNvPr id="120" name="文字方塊 119"/>
            <p:cNvSpPr txBox="1"/>
            <p:nvPr/>
          </p:nvSpPr>
          <p:spPr>
            <a:xfrm>
              <a:off x="4407451" y="618861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>
                  <a:solidFill>
                    <a:schemeClr val="accent1"/>
                  </a:solidFill>
                </a:rPr>
                <a:t>3</a:t>
              </a:r>
              <a:endParaRPr lang="zh-TW" altLang="en-US" sz="18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5" name="群組 120"/>
          <p:cNvGrpSpPr/>
          <p:nvPr/>
        </p:nvGrpSpPr>
        <p:grpSpPr>
          <a:xfrm>
            <a:off x="3231903" y="1457325"/>
            <a:ext cx="4310788" cy="3088442"/>
            <a:chOff x="3231903" y="1457325"/>
            <a:chExt cx="4310788" cy="3088442"/>
          </a:xfrm>
        </p:grpSpPr>
        <p:sp>
          <p:nvSpPr>
            <p:cNvPr id="122" name="文字方塊 121"/>
            <p:cNvSpPr txBox="1"/>
            <p:nvPr/>
          </p:nvSpPr>
          <p:spPr>
            <a:xfrm>
              <a:off x="3231903" y="1457325"/>
              <a:ext cx="1364476" cy="369332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Page [0][0]</a:t>
              </a:r>
              <a:endParaRPr lang="zh-TW" altLang="en-US" sz="1800" dirty="0"/>
            </a:p>
          </p:txBody>
        </p:sp>
        <p:sp>
          <p:nvSpPr>
            <p:cNvPr id="123" name="文字方塊 122"/>
            <p:cNvSpPr txBox="1"/>
            <p:nvPr/>
          </p:nvSpPr>
          <p:spPr>
            <a:xfrm>
              <a:off x="6178215" y="1457325"/>
              <a:ext cx="1364476" cy="369332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Page [0][1]</a:t>
              </a:r>
              <a:endParaRPr lang="zh-TW" altLang="en-US" sz="1800" dirty="0"/>
            </a:p>
          </p:txBody>
        </p:sp>
        <p:sp>
          <p:nvSpPr>
            <p:cNvPr id="124" name="文字方塊 123"/>
            <p:cNvSpPr txBox="1"/>
            <p:nvPr/>
          </p:nvSpPr>
          <p:spPr>
            <a:xfrm>
              <a:off x="3231903" y="4176435"/>
              <a:ext cx="1364476" cy="369332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Page [1][0]</a:t>
              </a:r>
              <a:endParaRPr lang="zh-TW" altLang="en-US" sz="1800" dirty="0"/>
            </a:p>
          </p:txBody>
        </p:sp>
        <p:sp>
          <p:nvSpPr>
            <p:cNvPr id="125" name="文字方塊 124"/>
            <p:cNvSpPr txBox="1"/>
            <p:nvPr/>
          </p:nvSpPr>
          <p:spPr>
            <a:xfrm>
              <a:off x="6178215" y="4176435"/>
              <a:ext cx="1364476" cy="369332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TW" sz="1800" dirty="0" smtClean="0"/>
                <a:t>Page [1][1]</a:t>
              </a:r>
              <a:endParaRPr lang="zh-TW" altLang="en-US" sz="1800" dirty="0"/>
            </a:p>
          </p:txBody>
        </p:sp>
      </p:grpSp>
      <p:sp>
        <p:nvSpPr>
          <p:cNvPr id="126" name="矩形 125"/>
          <p:cNvSpPr/>
          <p:nvPr/>
        </p:nvSpPr>
        <p:spPr bwMode="auto">
          <a:xfrm>
            <a:off x="4988719" y="4471988"/>
            <a:ext cx="657225" cy="654844"/>
          </a:xfrm>
          <a:prstGeom prst="rect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7" name="內容版面配置區 2"/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 smtClean="0"/>
              <a:t>Virtual </a:t>
            </a:r>
            <a:r>
              <a:rPr lang="en-US" altLang="zh-TW" dirty="0" err="1" smtClean="0"/>
              <a:t>addr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[3][2]</a:t>
            </a:r>
          </a:p>
          <a:p>
            <a:r>
              <a:rPr lang="en-US" altLang="zh-TW" dirty="0" smtClean="0"/>
              <a:t>Page no.</a:t>
            </a:r>
          </a:p>
          <a:p>
            <a:pPr lvl="1"/>
            <a:r>
              <a:rPr lang="en-US" altLang="zh-TW" dirty="0" smtClean="0"/>
              <a:t>[3/3][2/3]</a:t>
            </a:r>
          </a:p>
          <a:p>
            <a:pPr lvl="1"/>
            <a:r>
              <a:rPr lang="en-US" altLang="zh-TW" dirty="0" smtClean="0"/>
              <a:t>[1][0]</a:t>
            </a:r>
            <a:endParaRPr lang="en-US" altLang="zh-TW" dirty="0"/>
          </a:p>
          <a:p>
            <a:r>
              <a:rPr lang="en-US" altLang="zh-TW" dirty="0" smtClean="0"/>
              <a:t>Offset</a:t>
            </a:r>
          </a:p>
          <a:p>
            <a:pPr lvl="1"/>
            <a:r>
              <a:rPr lang="en-US" altLang="zh-TW" dirty="0" smtClean="0"/>
              <a:t>[3%3][2%3]</a:t>
            </a:r>
          </a:p>
          <a:p>
            <a:pPr lvl="1"/>
            <a:r>
              <a:rPr lang="en-US" altLang="zh-TW" dirty="0" smtClean="0"/>
              <a:t>[0][2]</a:t>
            </a:r>
          </a:p>
        </p:txBody>
      </p:sp>
      <p:sp>
        <p:nvSpPr>
          <p:cNvPr id="128" name="矩形 127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TW" sz="2400" dirty="0">
                <a:solidFill>
                  <a:schemeClr val="bg2"/>
                </a:solidFill>
                <a:ea typeface="新細明體" pitchFamily="18" charset="-120"/>
              </a:rPr>
              <a:t>Physical </a:t>
            </a:r>
            <a:r>
              <a:rPr lang="en-US" altLang="zh-TW" sz="2400" dirty="0" err="1">
                <a:solidFill>
                  <a:schemeClr val="bg2"/>
                </a:solidFill>
                <a:ea typeface="新細明體" pitchFamily="18" charset="-120"/>
              </a:rPr>
              <a:t>addr</a:t>
            </a:r>
            <a:r>
              <a:rPr lang="en-US" altLang="zh-TW" sz="2400" dirty="0">
                <a:solidFill>
                  <a:schemeClr val="bg2"/>
                </a:solidFill>
                <a:ea typeface="新細明體" pitchFamily="18" charset="-120"/>
              </a:rPr>
              <a:t> = page </a:t>
            </a: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base </a:t>
            </a:r>
            <a:r>
              <a:rPr lang="en-US" altLang="zh-TW" sz="2400" dirty="0">
                <a:solidFill>
                  <a:schemeClr val="bg2"/>
                </a:solidFill>
                <a:ea typeface="新細明體" pitchFamily="18" charset="-120"/>
              </a:rPr>
              <a:t>+ offset[0][2]</a:t>
            </a:r>
          </a:p>
        </p:txBody>
      </p:sp>
    </p:spTree>
    <p:extLst>
      <p:ext uri="{BB962C8B-B14F-4D97-AF65-F5344CB8AC3E}">
        <p14:creationId xmlns:p14="http://schemas.microsoft.com/office/powerpoint/2010/main" xmlns="" val="2644718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-0.07482 -0.00023 " pathEditMode="relative" rAng="0" ptsTypes="AA">
                                      <p:cBhvr>
                                        <p:cTn id="15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2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1.94444E-6 -0.06667 " pathEditMode="relative" rAng="0" ptsTypes="AA">
                                      <p:cBhvr>
                                        <p:cTn id="17" dur="2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3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-0.07482 -0.06713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7" grpId="0" build="p"/>
      <p:bldP spid="12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2075" y="533400"/>
            <a:ext cx="8928100" cy="854075"/>
          </a:xfrm>
        </p:spPr>
        <p:txBody>
          <a:bodyPr/>
          <a:lstStyle/>
          <a:p>
            <a:r>
              <a:rPr lang="en-US" altLang="zh-TW" dirty="0"/>
              <a:t>L1 Cache </a:t>
            </a:r>
            <a:r>
              <a:rPr lang="en-US" altLang="zh-TW" dirty="0" smtClean="0"/>
              <a:t>Utilization Comparisons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圖表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6085049"/>
              </p:ext>
            </p:extLst>
          </p:nvPr>
        </p:nvGraphicFramePr>
        <p:xfrm>
          <a:off x="0" y="1248508"/>
          <a:ext cx="9144000" cy="5609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54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34562651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675" y="533400"/>
            <a:ext cx="8470900" cy="854075"/>
          </a:xfrm>
        </p:spPr>
        <p:txBody>
          <a:bodyPr/>
          <a:lstStyle/>
          <a:p>
            <a:r>
              <a:rPr lang="en-US" altLang="zh-TW" dirty="0" smtClean="0"/>
              <a:t>L1 Cache Hit Rate Comparisons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圖表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24559607"/>
              </p:ext>
            </p:extLst>
          </p:nvPr>
        </p:nvGraphicFramePr>
        <p:xfrm>
          <a:off x="0" y="1257300"/>
          <a:ext cx="9144000" cy="560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55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29254994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r>
              <a:rPr lang="zh-TW" altLang="en-US" dirty="0"/>
              <a:t> － </a:t>
            </a:r>
            <a:r>
              <a:rPr lang="en-US" altLang="zh-TW" dirty="0"/>
              <a:t>DRAM</a:t>
            </a:r>
          </a:p>
          <a:p>
            <a:r>
              <a:rPr lang="en-US" altLang="zh-TW" dirty="0"/>
              <a:t>Previous work</a:t>
            </a:r>
          </a:p>
          <a:p>
            <a:pPr lvl="1"/>
            <a:r>
              <a:rPr lang="en-US" altLang="zh-TW" sz="1800" dirty="0"/>
              <a:t>Non-linear data placement [7][8]</a:t>
            </a:r>
          </a:p>
          <a:p>
            <a:pPr lvl="1"/>
            <a:r>
              <a:rPr lang="en-US" altLang="zh-TW" sz="1800" dirty="0"/>
              <a:t>Stride pre-fetching [12]</a:t>
            </a:r>
          </a:p>
          <a:p>
            <a:r>
              <a:rPr lang="en-US" altLang="zh-TW" dirty="0"/>
              <a:t>Dual-addressing (DA) memory organization</a:t>
            </a:r>
          </a:p>
          <a:p>
            <a:pPr lvl="1"/>
            <a:r>
              <a:rPr lang="en-US" altLang="zh-TW" sz="1800" dirty="0"/>
              <a:t>DA DRAM architecture</a:t>
            </a:r>
          </a:p>
          <a:p>
            <a:pPr lvl="1"/>
            <a:r>
              <a:rPr lang="en-US" altLang="zh-TW" sz="1800" dirty="0"/>
              <a:t>Full system hierarchy with DA</a:t>
            </a:r>
          </a:p>
          <a:p>
            <a:r>
              <a:rPr lang="en-US" altLang="zh-TW" dirty="0"/>
              <a:t>Cache coherence</a:t>
            </a:r>
            <a:r>
              <a:rPr lang="zh-TW" altLang="en-US" dirty="0"/>
              <a:t> －</a:t>
            </a:r>
            <a:r>
              <a:rPr lang="en-US" altLang="zh-TW" dirty="0"/>
              <a:t> WURF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DA memory </a:t>
            </a:r>
            <a:r>
              <a:rPr lang="en-US" altLang="zh-TW" dirty="0" smtClean="0"/>
              <a:t>optimizations</a:t>
            </a:r>
            <a:endParaRPr lang="en-US" altLang="zh-TW" dirty="0"/>
          </a:p>
          <a:p>
            <a:pPr lvl="1"/>
            <a:r>
              <a:rPr lang="en-US" altLang="zh-TW" sz="1800" dirty="0"/>
              <a:t>Data </a:t>
            </a:r>
            <a:r>
              <a:rPr lang="en-US" altLang="zh-TW" sz="1800" dirty="0" smtClean="0"/>
              <a:t>granularity and indexing</a:t>
            </a:r>
            <a:endParaRPr lang="en-US" altLang="zh-TW" sz="1800" dirty="0"/>
          </a:p>
          <a:p>
            <a:pPr lvl="1"/>
            <a:r>
              <a:rPr lang="en-US" altLang="zh-TW" sz="1800" dirty="0"/>
              <a:t>Virtual DA memory</a:t>
            </a:r>
          </a:p>
          <a:p>
            <a:r>
              <a:rPr lang="en-US" altLang="zh-TW" dirty="0"/>
              <a:t>Conclusions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105508" y="1274885"/>
            <a:ext cx="7622930" cy="70631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307731" y="3095625"/>
            <a:ext cx="7578969" cy="376237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6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42501654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978695" y="2091931"/>
            <a:ext cx="5310236" cy="2454270"/>
            <a:chOff x="978695" y="2091931"/>
            <a:chExt cx="5310236" cy="2454270"/>
          </a:xfrm>
        </p:grpSpPr>
        <p:cxnSp>
          <p:nvCxnSpPr>
            <p:cNvPr id="222" name="直線接點 221"/>
            <p:cNvCxnSpPr/>
            <p:nvPr/>
          </p:nvCxnSpPr>
          <p:spPr bwMode="auto">
            <a:xfrm flipH="1" flipV="1">
              <a:off x="2571748" y="2091931"/>
              <a:ext cx="3717183" cy="173377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直線接點 225"/>
            <p:cNvCxnSpPr/>
            <p:nvPr/>
          </p:nvCxnSpPr>
          <p:spPr bwMode="auto">
            <a:xfrm flipH="1" flipV="1">
              <a:off x="978695" y="3684984"/>
              <a:ext cx="4592887" cy="86121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Non-linear </a:t>
            </a:r>
            <a:r>
              <a:rPr lang="en-US" altLang="zh-TW" dirty="0" smtClean="0"/>
              <a:t>Data </a:t>
            </a:r>
            <a:r>
              <a:rPr lang="en-US" altLang="zh-TW" dirty="0"/>
              <a:t>Placement (Morton</a:t>
            </a:r>
            <a:r>
              <a:rPr lang="en-US" altLang="zh-TW" dirty="0" smtClean="0"/>
              <a:t>) [7][8]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7</a:t>
            </a:fld>
            <a:endParaRPr lang="en-US" altLang="zh-TW" dirty="0" smtClean="0"/>
          </a:p>
        </p:txBody>
      </p:sp>
      <p:grpSp>
        <p:nvGrpSpPr>
          <p:cNvPr id="8" name="群組 7"/>
          <p:cNvGrpSpPr/>
          <p:nvPr/>
        </p:nvGrpSpPr>
        <p:grpSpPr>
          <a:xfrm>
            <a:off x="2978945" y="2815830"/>
            <a:ext cx="4036087" cy="2450681"/>
            <a:chOff x="2978945" y="2815830"/>
            <a:chExt cx="4036087" cy="2450681"/>
          </a:xfrm>
        </p:grpSpPr>
        <p:cxnSp>
          <p:nvCxnSpPr>
            <p:cNvPr id="6" name="直線接點 5"/>
            <p:cNvCxnSpPr/>
            <p:nvPr/>
          </p:nvCxnSpPr>
          <p:spPr bwMode="auto">
            <a:xfrm flipH="1" flipV="1">
              <a:off x="5103015" y="2815830"/>
              <a:ext cx="1912017" cy="100987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直線接點 6"/>
            <p:cNvCxnSpPr/>
            <p:nvPr/>
          </p:nvCxnSpPr>
          <p:spPr bwMode="auto">
            <a:xfrm flipH="1" flipV="1">
              <a:off x="2978945" y="4939902"/>
              <a:ext cx="2592635" cy="32660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2" name="群組 231"/>
          <p:cNvGrpSpPr/>
          <p:nvPr/>
        </p:nvGrpSpPr>
        <p:grpSpPr>
          <a:xfrm>
            <a:off x="978695" y="2091930"/>
            <a:ext cx="4124321" cy="2847972"/>
            <a:chOff x="978695" y="2091930"/>
            <a:chExt cx="4124321" cy="2847972"/>
          </a:xfrm>
        </p:grpSpPr>
        <p:cxnSp>
          <p:nvCxnSpPr>
            <p:cNvPr id="188" name="直線接點 187"/>
            <p:cNvCxnSpPr/>
            <p:nvPr/>
          </p:nvCxnSpPr>
          <p:spPr bwMode="auto">
            <a:xfrm flipH="1" flipV="1">
              <a:off x="2571747" y="2091930"/>
              <a:ext cx="1469250" cy="7239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1" name="直線接點 190"/>
            <p:cNvCxnSpPr/>
            <p:nvPr/>
          </p:nvCxnSpPr>
          <p:spPr bwMode="auto">
            <a:xfrm flipH="1" flipV="1">
              <a:off x="978695" y="3684984"/>
              <a:ext cx="2000251" cy="19288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30" name="群組 229"/>
            <p:cNvGrpSpPr/>
            <p:nvPr/>
          </p:nvGrpSpPr>
          <p:grpSpPr>
            <a:xfrm>
              <a:off x="2978945" y="2815830"/>
              <a:ext cx="2124071" cy="2124072"/>
              <a:chOff x="2978945" y="2815830"/>
              <a:chExt cx="2124071" cy="2124072"/>
            </a:xfrm>
          </p:grpSpPr>
          <p:sp>
            <p:nvSpPr>
              <p:cNvPr id="136" name="矩形 135"/>
              <p:cNvSpPr/>
              <p:nvPr/>
            </p:nvSpPr>
            <p:spPr bwMode="auto">
              <a:xfrm>
                <a:off x="2978946" y="2815830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7" name="矩形 136"/>
              <p:cNvSpPr/>
              <p:nvPr/>
            </p:nvSpPr>
            <p:spPr bwMode="auto">
              <a:xfrm>
                <a:off x="3509963" y="2815830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8" name="矩形 137"/>
              <p:cNvSpPr/>
              <p:nvPr/>
            </p:nvSpPr>
            <p:spPr bwMode="auto">
              <a:xfrm>
                <a:off x="2978946" y="3346848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9" name="矩形 138"/>
              <p:cNvSpPr/>
              <p:nvPr/>
            </p:nvSpPr>
            <p:spPr bwMode="auto">
              <a:xfrm>
                <a:off x="3509963" y="3346848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4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0" name="矩形 139"/>
              <p:cNvSpPr/>
              <p:nvPr/>
            </p:nvSpPr>
            <p:spPr bwMode="auto">
              <a:xfrm>
                <a:off x="4040981" y="2815830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5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1" name="矩形 140"/>
              <p:cNvSpPr/>
              <p:nvPr/>
            </p:nvSpPr>
            <p:spPr bwMode="auto">
              <a:xfrm>
                <a:off x="4571998" y="2815830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6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2" name="矩形 141"/>
              <p:cNvSpPr/>
              <p:nvPr/>
            </p:nvSpPr>
            <p:spPr bwMode="auto">
              <a:xfrm>
                <a:off x="4040981" y="3346848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7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3" name="矩形 142"/>
              <p:cNvSpPr/>
              <p:nvPr/>
            </p:nvSpPr>
            <p:spPr bwMode="auto">
              <a:xfrm>
                <a:off x="4571998" y="3346848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8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4" name="矩形 143"/>
              <p:cNvSpPr/>
              <p:nvPr/>
            </p:nvSpPr>
            <p:spPr bwMode="auto">
              <a:xfrm>
                <a:off x="2978945" y="3877866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9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5" name="矩形 144"/>
              <p:cNvSpPr/>
              <p:nvPr/>
            </p:nvSpPr>
            <p:spPr bwMode="auto">
              <a:xfrm>
                <a:off x="3509962" y="3877866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10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6" name="矩形 145"/>
              <p:cNvSpPr/>
              <p:nvPr/>
            </p:nvSpPr>
            <p:spPr bwMode="auto">
              <a:xfrm>
                <a:off x="2978945" y="4408884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11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7" name="矩形 146"/>
              <p:cNvSpPr/>
              <p:nvPr/>
            </p:nvSpPr>
            <p:spPr bwMode="auto">
              <a:xfrm>
                <a:off x="3509962" y="4408884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12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8" name="矩形 147"/>
              <p:cNvSpPr/>
              <p:nvPr/>
            </p:nvSpPr>
            <p:spPr bwMode="auto">
              <a:xfrm>
                <a:off x="4040980" y="3877866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13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9" name="矩形 148"/>
              <p:cNvSpPr/>
              <p:nvPr/>
            </p:nvSpPr>
            <p:spPr bwMode="auto">
              <a:xfrm>
                <a:off x="4571997" y="3877866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sz="2400" dirty="0" smtClean="0">
                    <a:solidFill>
                      <a:schemeClr val="bg2"/>
                    </a:solidFill>
                    <a:ea typeface="新細明體" pitchFamily="18" charset="-120"/>
                  </a:rPr>
                  <a:t>14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ea typeface="新細明體" pitchFamily="18" charset="-120"/>
                </a:endParaRPr>
              </a:p>
            </p:txBody>
          </p:sp>
          <p:sp>
            <p:nvSpPr>
              <p:cNvPr id="150" name="矩形 149"/>
              <p:cNvSpPr/>
              <p:nvPr/>
            </p:nvSpPr>
            <p:spPr bwMode="auto">
              <a:xfrm>
                <a:off x="4040980" y="4408884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1" name="矩形 150"/>
              <p:cNvSpPr/>
              <p:nvPr/>
            </p:nvSpPr>
            <p:spPr bwMode="auto">
              <a:xfrm>
                <a:off x="4571997" y="4408884"/>
                <a:ext cx="531018" cy="531018"/>
              </a:xfrm>
              <a:prstGeom prst="rect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2400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charset="0"/>
                    <a:ea typeface="新細明體" pitchFamily="18" charset="-120"/>
                  </a:rPr>
                  <a:t>16</a:t>
                </a:r>
                <a:endParaRPr kumimoji="0" lang="zh-TW" altLang="en-US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cxnSp>
            <p:nvCxnSpPr>
              <p:cNvPr id="152" name="直線接點 151"/>
              <p:cNvCxnSpPr/>
              <p:nvPr/>
            </p:nvCxnSpPr>
            <p:spPr bwMode="auto">
              <a:xfrm>
                <a:off x="3244455" y="3081339"/>
                <a:ext cx="531016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3" name="直線接點 152"/>
              <p:cNvCxnSpPr/>
              <p:nvPr/>
            </p:nvCxnSpPr>
            <p:spPr bwMode="auto">
              <a:xfrm>
                <a:off x="4306397" y="3081355"/>
                <a:ext cx="531016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4" name="直線接點 153"/>
              <p:cNvCxnSpPr/>
              <p:nvPr/>
            </p:nvCxnSpPr>
            <p:spPr bwMode="auto">
              <a:xfrm>
                <a:off x="3244471" y="3612318"/>
                <a:ext cx="531016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5" name="直線接點 154"/>
              <p:cNvCxnSpPr/>
              <p:nvPr/>
            </p:nvCxnSpPr>
            <p:spPr bwMode="auto">
              <a:xfrm>
                <a:off x="4306413" y="3612334"/>
                <a:ext cx="531016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6" name="直線接點 155"/>
              <p:cNvCxnSpPr/>
              <p:nvPr/>
            </p:nvCxnSpPr>
            <p:spPr bwMode="auto">
              <a:xfrm>
                <a:off x="3244471" y="4143281"/>
                <a:ext cx="531016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7" name="直線接點 156"/>
              <p:cNvCxnSpPr/>
              <p:nvPr/>
            </p:nvCxnSpPr>
            <p:spPr bwMode="auto">
              <a:xfrm>
                <a:off x="4306413" y="4143297"/>
                <a:ext cx="531016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8" name="直線接點 157"/>
              <p:cNvCxnSpPr/>
              <p:nvPr/>
            </p:nvCxnSpPr>
            <p:spPr bwMode="auto">
              <a:xfrm>
                <a:off x="3244487" y="4674260"/>
                <a:ext cx="531016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9" name="直線接點 158"/>
              <p:cNvCxnSpPr/>
              <p:nvPr/>
            </p:nvCxnSpPr>
            <p:spPr bwMode="auto">
              <a:xfrm>
                <a:off x="4306429" y="4674276"/>
                <a:ext cx="531016" cy="0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0" name="直線接點 159"/>
              <p:cNvCxnSpPr/>
              <p:nvPr/>
            </p:nvCxnSpPr>
            <p:spPr bwMode="auto">
              <a:xfrm flipH="1">
                <a:off x="3244454" y="3081355"/>
                <a:ext cx="531017" cy="531002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1" name="直線接點 160"/>
              <p:cNvCxnSpPr/>
              <p:nvPr/>
            </p:nvCxnSpPr>
            <p:spPr bwMode="auto">
              <a:xfrm flipH="1">
                <a:off x="4306396" y="3081371"/>
                <a:ext cx="531017" cy="531002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2" name="直線接點 161"/>
              <p:cNvCxnSpPr/>
              <p:nvPr/>
            </p:nvCxnSpPr>
            <p:spPr bwMode="auto">
              <a:xfrm flipH="1">
                <a:off x="3244470" y="4143297"/>
                <a:ext cx="531017" cy="531002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3" name="直線接點 162"/>
              <p:cNvCxnSpPr/>
              <p:nvPr/>
            </p:nvCxnSpPr>
            <p:spPr bwMode="auto">
              <a:xfrm flipH="1">
                <a:off x="4306412" y="4143313"/>
                <a:ext cx="531017" cy="531002"/>
              </a:xfrm>
              <a:prstGeom prst="line">
                <a:avLst/>
              </a:prstGeom>
              <a:solidFill>
                <a:schemeClr val="accent1"/>
              </a:solidFill>
              <a:ln w="127000" cap="flat" cmpd="sng" algn="ctr">
                <a:solidFill>
                  <a:schemeClr val="bg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164" name="直線接點 163"/>
          <p:cNvCxnSpPr/>
          <p:nvPr/>
        </p:nvCxnSpPr>
        <p:spPr bwMode="auto">
          <a:xfrm flipH="1">
            <a:off x="3775503" y="3081339"/>
            <a:ext cx="530987" cy="531034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bg2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直線接點 164"/>
          <p:cNvCxnSpPr/>
          <p:nvPr/>
        </p:nvCxnSpPr>
        <p:spPr bwMode="auto">
          <a:xfrm flipH="1">
            <a:off x="3244487" y="3612318"/>
            <a:ext cx="1592926" cy="530963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bg2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直線接點 165"/>
          <p:cNvCxnSpPr/>
          <p:nvPr/>
        </p:nvCxnSpPr>
        <p:spPr bwMode="auto">
          <a:xfrm flipV="1">
            <a:off x="3775471" y="4143375"/>
            <a:ext cx="531019" cy="53101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bg2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5571580" y="3825708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5932443" y="3825708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571580" y="4186571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932443" y="4186571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293306" y="3825708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654169" y="3825708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6293306" y="4186571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654169" y="4186571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571580" y="4547434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32443" y="4547434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571580" y="4908297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32443" y="4908297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293306" y="4547434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6654169" y="4547434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6293306" y="4908297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6654169" y="4908297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7015032" y="3825708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7375895" y="3825708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7015032" y="4186571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7375895" y="4186571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36758" y="3825708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8097621" y="3825708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7736758" y="4186571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8097621" y="4186571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7015032" y="4547434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7375895" y="4547434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7015032" y="4908297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7375895" y="4908297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7736758" y="4547434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8097621" y="4547434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7736758" y="4908297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8097621" y="4908297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5571580" y="5269160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5932443" y="5269160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5571580" y="5630023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5932443" y="5630023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6293306" y="5269160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6654169" y="5269160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6293306" y="5630023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6654169" y="5630023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5571580" y="5990886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5932443" y="5990886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5571580" y="6351749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5932443" y="6351749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6293306" y="5990886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6654169" y="5990886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5" name="矩形 54"/>
          <p:cNvSpPr/>
          <p:nvPr/>
        </p:nvSpPr>
        <p:spPr bwMode="auto">
          <a:xfrm>
            <a:off x="6293306" y="6351749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6654169" y="6351749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7015032" y="5269160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7375895" y="5269160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9" name="矩形 58"/>
          <p:cNvSpPr/>
          <p:nvPr/>
        </p:nvSpPr>
        <p:spPr bwMode="auto">
          <a:xfrm>
            <a:off x="7015032" y="5630023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7375895" y="5630023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1" name="矩形 60"/>
          <p:cNvSpPr/>
          <p:nvPr/>
        </p:nvSpPr>
        <p:spPr bwMode="auto">
          <a:xfrm>
            <a:off x="7736758" y="5269160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8097621" y="5269160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3" name="矩形 62"/>
          <p:cNvSpPr/>
          <p:nvPr/>
        </p:nvSpPr>
        <p:spPr bwMode="auto">
          <a:xfrm>
            <a:off x="7736758" y="5630023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8097621" y="5630023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5" name="矩形 64"/>
          <p:cNvSpPr/>
          <p:nvPr/>
        </p:nvSpPr>
        <p:spPr bwMode="auto">
          <a:xfrm>
            <a:off x="7015032" y="5990886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6" name="矩形 65"/>
          <p:cNvSpPr/>
          <p:nvPr/>
        </p:nvSpPr>
        <p:spPr bwMode="auto">
          <a:xfrm>
            <a:off x="7375895" y="5990886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7" name="矩形 66"/>
          <p:cNvSpPr/>
          <p:nvPr/>
        </p:nvSpPr>
        <p:spPr bwMode="auto">
          <a:xfrm>
            <a:off x="7015032" y="6351749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8" name="矩形 67"/>
          <p:cNvSpPr/>
          <p:nvPr/>
        </p:nvSpPr>
        <p:spPr bwMode="auto">
          <a:xfrm>
            <a:off x="7375895" y="6351749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7736758" y="5990886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8097621" y="5990886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1" name="矩形 70"/>
          <p:cNvSpPr/>
          <p:nvPr/>
        </p:nvSpPr>
        <p:spPr bwMode="auto">
          <a:xfrm>
            <a:off x="7736758" y="6351749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8097621" y="6351749"/>
            <a:ext cx="360863" cy="360863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269" name="群組 268"/>
          <p:cNvGrpSpPr/>
          <p:nvPr/>
        </p:nvGrpSpPr>
        <p:grpSpPr>
          <a:xfrm>
            <a:off x="5744019" y="4006139"/>
            <a:ext cx="2534424" cy="2526041"/>
            <a:chOff x="5744019" y="4006139"/>
            <a:chExt cx="2534424" cy="2526041"/>
          </a:xfrm>
        </p:grpSpPr>
        <p:cxnSp>
          <p:nvCxnSpPr>
            <p:cNvPr id="73" name="直線接點 72"/>
            <p:cNvCxnSpPr/>
            <p:nvPr/>
          </p:nvCxnSpPr>
          <p:spPr bwMode="auto">
            <a:xfrm>
              <a:off x="5752011" y="4006139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直線接點 73"/>
            <p:cNvCxnSpPr/>
            <p:nvPr/>
          </p:nvCxnSpPr>
          <p:spPr bwMode="auto">
            <a:xfrm>
              <a:off x="6472979" y="4007451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直線接點 74"/>
            <p:cNvCxnSpPr/>
            <p:nvPr/>
          </p:nvCxnSpPr>
          <p:spPr bwMode="auto">
            <a:xfrm>
              <a:off x="7196611" y="4007451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直線接點 75"/>
            <p:cNvCxnSpPr/>
            <p:nvPr/>
          </p:nvCxnSpPr>
          <p:spPr bwMode="auto">
            <a:xfrm>
              <a:off x="7917579" y="4008763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直線接點 76"/>
            <p:cNvCxnSpPr/>
            <p:nvPr/>
          </p:nvCxnSpPr>
          <p:spPr bwMode="auto">
            <a:xfrm>
              <a:off x="5749347" y="4365291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直線接點 77"/>
            <p:cNvCxnSpPr/>
            <p:nvPr/>
          </p:nvCxnSpPr>
          <p:spPr bwMode="auto">
            <a:xfrm>
              <a:off x="6470315" y="4366603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直線接點 78"/>
            <p:cNvCxnSpPr/>
            <p:nvPr/>
          </p:nvCxnSpPr>
          <p:spPr bwMode="auto">
            <a:xfrm>
              <a:off x="7193947" y="4366603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直線接點 79"/>
            <p:cNvCxnSpPr/>
            <p:nvPr/>
          </p:nvCxnSpPr>
          <p:spPr bwMode="auto">
            <a:xfrm>
              <a:off x="7914915" y="4367915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直線接點 80"/>
            <p:cNvCxnSpPr/>
            <p:nvPr/>
          </p:nvCxnSpPr>
          <p:spPr bwMode="auto">
            <a:xfrm>
              <a:off x="5749347" y="4727107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直線接點 81"/>
            <p:cNvCxnSpPr/>
            <p:nvPr/>
          </p:nvCxnSpPr>
          <p:spPr bwMode="auto">
            <a:xfrm>
              <a:off x="6470315" y="4728419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直線接點 82"/>
            <p:cNvCxnSpPr/>
            <p:nvPr/>
          </p:nvCxnSpPr>
          <p:spPr bwMode="auto">
            <a:xfrm>
              <a:off x="7193947" y="4728419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直線接點 83"/>
            <p:cNvCxnSpPr/>
            <p:nvPr/>
          </p:nvCxnSpPr>
          <p:spPr bwMode="auto">
            <a:xfrm>
              <a:off x="7914915" y="4729731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直線接點 84"/>
            <p:cNvCxnSpPr/>
            <p:nvPr/>
          </p:nvCxnSpPr>
          <p:spPr bwMode="auto">
            <a:xfrm>
              <a:off x="5746683" y="5086259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直線接點 85"/>
            <p:cNvCxnSpPr/>
            <p:nvPr/>
          </p:nvCxnSpPr>
          <p:spPr bwMode="auto">
            <a:xfrm>
              <a:off x="6467651" y="5087571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直線接點 86"/>
            <p:cNvCxnSpPr/>
            <p:nvPr/>
          </p:nvCxnSpPr>
          <p:spPr bwMode="auto">
            <a:xfrm>
              <a:off x="7191283" y="5087571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直線接點 87"/>
            <p:cNvCxnSpPr/>
            <p:nvPr/>
          </p:nvCxnSpPr>
          <p:spPr bwMode="auto">
            <a:xfrm>
              <a:off x="7912251" y="5088883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直線接點 88"/>
            <p:cNvCxnSpPr/>
            <p:nvPr/>
          </p:nvCxnSpPr>
          <p:spPr bwMode="auto">
            <a:xfrm>
              <a:off x="5749347" y="5446763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直線接點 89"/>
            <p:cNvCxnSpPr/>
            <p:nvPr/>
          </p:nvCxnSpPr>
          <p:spPr bwMode="auto">
            <a:xfrm>
              <a:off x="6470315" y="5448075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直線接點 90"/>
            <p:cNvCxnSpPr/>
            <p:nvPr/>
          </p:nvCxnSpPr>
          <p:spPr bwMode="auto">
            <a:xfrm>
              <a:off x="7193947" y="5448075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直線接點 91"/>
            <p:cNvCxnSpPr/>
            <p:nvPr/>
          </p:nvCxnSpPr>
          <p:spPr bwMode="auto">
            <a:xfrm>
              <a:off x="7914915" y="5449387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直線接點 92"/>
            <p:cNvCxnSpPr/>
            <p:nvPr/>
          </p:nvCxnSpPr>
          <p:spPr bwMode="auto">
            <a:xfrm>
              <a:off x="5746683" y="5805915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直線接點 93"/>
            <p:cNvCxnSpPr/>
            <p:nvPr/>
          </p:nvCxnSpPr>
          <p:spPr bwMode="auto">
            <a:xfrm>
              <a:off x="6467651" y="5807227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直線接點 94"/>
            <p:cNvCxnSpPr/>
            <p:nvPr/>
          </p:nvCxnSpPr>
          <p:spPr bwMode="auto">
            <a:xfrm>
              <a:off x="7191283" y="5807227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直線接點 95"/>
            <p:cNvCxnSpPr/>
            <p:nvPr/>
          </p:nvCxnSpPr>
          <p:spPr bwMode="auto">
            <a:xfrm>
              <a:off x="7912251" y="5808539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直線接點 96"/>
            <p:cNvCxnSpPr/>
            <p:nvPr/>
          </p:nvCxnSpPr>
          <p:spPr bwMode="auto">
            <a:xfrm>
              <a:off x="5746683" y="6167731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直線接點 97"/>
            <p:cNvCxnSpPr/>
            <p:nvPr/>
          </p:nvCxnSpPr>
          <p:spPr bwMode="auto">
            <a:xfrm>
              <a:off x="6467651" y="6169043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直線接點 98"/>
            <p:cNvCxnSpPr/>
            <p:nvPr/>
          </p:nvCxnSpPr>
          <p:spPr bwMode="auto">
            <a:xfrm>
              <a:off x="7191283" y="6169043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直線接點 99"/>
            <p:cNvCxnSpPr/>
            <p:nvPr/>
          </p:nvCxnSpPr>
          <p:spPr bwMode="auto">
            <a:xfrm>
              <a:off x="7912251" y="6170355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直線接點 100"/>
            <p:cNvCxnSpPr/>
            <p:nvPr/>
          </p:nvCxnSpPr>
          <p:spPr bwMode="auto">
            <a:xfrm>
              <a:off x="5744019" y="6526883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直線接點 101"/>
            <p:cNvCxnSpPr/>
            <p:nvPr/>
          </p:nvCxnSpPr>
          <p:spPr bwMode="auto">
            <a:xfrm>
              <a:off x="6464987" y="6528195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直線接點 102"/>
            <p:cNvCxnSpPr/>
            <p:nvPr/>
          </p:nvCxnSpPr>
          <p:spPr bwMode="auto">
            <a:xfrm>
              <a:off x="7188619" y="6528195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直線接點 103"/>
            <p:cNvCxnSpPr/>
            <p:nvPr/>
          </p:nvCxnSpPr>
          <p:spPr bwMode="auto">
            <a:xfrm>
              <a:off x="7909587" y="6529507"/>
              <a:ext cx="360864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直線接點 104"/>
            <p:cNvCxnSpPr/>
            <p:nvPr/>
          </p:nvCxnSpPr>
          <p:spPr bwMode="auto">
            <a:xfrm flipH="1">
              <a:off x="5752011" y="4006139"/>
              <a:ext cx="358200" cy="359152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直線接點 105"/>
            <p:cNvCxnSpPr/>
            <p:nvPr/>
          </p:nvCxnSpPr>
          <p:spPr bwMode="auto">
            <a:xfrm flipH="1">
              <a:off x="6473737" y="4008763"/>
              <a:ext cx="357442" cy="36083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直線接點 106"/>
            <p:cNvCxnSpPr/>
            <p:nvPr/>
          </p:nvCxnSpPr>
          <p:spPr bwMode="auto">
            <a:xfrm flipH="1">
              <a:off x="7196611" y="4006139"/>
              <a:ext cx="352872" cy="361776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直線接點 107"/>
            <p:cNvCxnSpPr/>
            <p:nvPr/>
          </p:nvCxnSpPr>
          <p:spPr bwMode="auto">
            <a:xfrm flipH="1">
              <a:off x="7917579" y="4008763"/>
              <a:ext cx="352872" cy="359152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直線接點 108"/>
            <p:cNvCxnSpPr/>
            <p:nvPr/>
          </p:nvCxnSpPr>
          <p:spPr bwMode="auto">
            <a:xfrm flipH="1">
              <a:off x="5752011" y="4727107"/>
              <a:ext cx="352872" cy="361776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直線接點 109"/>
            <p:cNvCxnSpPr/>
            <p:nvPr/>
          </p:nvCxnSpPr>
          <p:spPr bwMode="auto">
            <a:xfrm flipH="1">
              <a:off x="6473737" y="4727107"/>
              <a:ext cx="352114" cy="361776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直線接點 110"/>
            <p:cNvCxnSpPr/>
            <p:nvPr/>
          </p:nvCxnSpPr>
          <p:spPr bwMode="auto">
            <a:xfrm flipH="1">
              <a:off x="7196611" y="4729731"/>
              <a:ext cx="352872" cy="35784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直線接點 111"/>
            <p:cNvCxnSpPr/>
            <p:nvPr/>
          </p:nvCxnSpPr>
          <p:spPr bwMode="auto">
            <a:xfrm flipH="1">
              <a:off x="7917579" y="4729731"/>
              <a:ext cx="352872" cy="359152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直線接點 112"/>
            <p:cNvCxnSpPr/>
            <p:nvPr/>
          </p:nvCxnSpPr>
          <p:spPr bwMode="auto">
            <a:xfrm flipH="1">
              <a:off x="5752011" y="5446763"/>
              <a:ext cx="352872" cy="363691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直線接點 113"/>
            <p:cNvCxnSpPr/>
            <p:nvPr/>
          </p:nvCxnSpPr>
          <p:spPr bwMode="auto">
            <a:xfrm flipH="1">
              <a:off x="6473737" y="5446763"/>
              <a:ext cx="352114" cy="363691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直線接點 114"/>
            <p:cNvCxnSpPr/>
            <p:nvPr/>
          </p:nvCxnSpPr>
          <p:spPr bwMode="auto">
            <a:xfrm flipH="1">
              <a:off x="7196611" y="5446763"/>
              <a:ext cx="352872" cy="363691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直線接點 115"/>
            <p:cNvCxnSpPr/>
            <p:nvPr/>
          </p:nvCxnSpPr>
          <p:spPr bwMode="auto">
            <a:xfrm flipH="1">
              <a:off x="7917579" y="5446763"/>
              <a:ext cx="352872" cy="363691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直線接點 116"/>
            <p:cNvCxnSpPr/>
            <p:nvPr/>
          </p:nvCxnSpPr>
          <p:spPr bwMode="auto">
            <a:xfrm flipH="1">
              <a:off x="5744019" y="6169043"/>
              <a:ext cx="360864" cy="363137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直線接點 117"/>
            <p:cNvCxnSpPr/>
            <p:nvPr/>
          </p:nvCxnSpPr>
          <p:spPr bwMode="auto">
            <a:xfrm flipH="1">
              <a:off x="6473737" y="6167731"/>
              <a:ext cx="352114" cy="361776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直線接點 118"/>
            <p:cNvCxnSpPr/>
            <p:nvPr/>
          </p:nvCxnSpPr>
          <p:spPr bwMode="auto">
            <a:xfrm flipH="1">
              <a:off x="7196611" y="6167731"/>
              <a:ext cx="352872" cy="364449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直線接點 119"/>
            <p:cNvCxnSpPr/>
            <p:nvPr/>
          </p:nvCxnSpPr>
          <p:spPr bwMode="auto">
            <a:xfrm flipH="1">
              <a:off x="7912251" y="6171317"/>
              <a:ext cx="358200" cy="360863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直線接點 120"/>
            <p:cNvCxnSpPr/>
            <p:nvPr/>
          </p:nvCxnSpPr>
          <p:spPr bwMode="auto">
            <a:xfrm flipH="1">
              <a:off x="6110211" y="4006139"/>
              <a:ext cx="363526" cy="359152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直線接點 121"/>
            <p:cNvCxnSpPr/>
            <p:nvPr/>
          </p:nvCxnSpPr>
          <p:spPr bwMode="auto">
            <a:xfrm flipH="1">
              <a:off x="7557475" y="4006139"/>
              <a:ext cx="360104" cy="363454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直線接點 122"/>
            <p:cNvCxnSpPr/>
            <p:nvPr/>
          </p:nvCxnSpPr>
          <p:spPr bwMode="auto">
            <a:xfrm flipH="1">
              <a:off x="6104883" y="4729731"/>
              <a:ext cx="368096" cy="35784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直線接點 123"/>
            <p:cNvCxnSpPr/>
            <p:nvPr/>
          </p:nvCxnSpPr>
          <p:spPr bwMode="auto">
            <a:xfrm flipH="1">
              <a:off x="7549483" y="4727107"/>
              <a:ext cx="368096" cy="360464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直線接點 124"/>
            <p:cNvCxnSpPr/>
            <p:nvPr/>
          </p:nvCxnSpPr>
          <p:spPr bwMode="auto">
            <a:xfrm flipH="1">
              <a:off x="6112875" y="5446763"/>
              <a:ext cx="360104" cy="363691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直線接點 125"/>
            <p:cNvCxnSpPr/>
            <p:nvPr/>
          </p:nvCxnSpPr>
          <p:spPr bwMode="auto">
            <a:xfrm flipH="1">
              <a:off x="7557475" y="5446763"/>
              <a:ext cx="360104" cy="363691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直線接點 126"/>
            <p:cNvCxnSpPr/>
            <p:nvPr/>
          </p:nvCxnSpPr>
          <p:spPr bwMode="auto">
            <a:xfrm flipH="1">
              <a:off x="6104883" y="6167731"/>
              <a:ext cx="368096" cy="361776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直線接點 127"/>
            <p:cNvCxnSpPr/>
            <p:nvPr/>
          </p:nvCxnSpPr>
          <p:spPr bwMode="auto">
            <a:xfrm flipH="1">
              <a:off x="7549483" y="6169043"/>
              <a:ext cx="368096" cy="363137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直線接點 128"/>
            <p:cNvCxnSpPr/>
            <p:nvPr/>
          </p:nvCxnSpPr>
          <p:spPr bwMode="auto">
            <a:xfrm flipH="1">
              <a:off x="5752011" y="4365291"/>
              <a:ext cx="1079168" cy="361816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直線接點 129"/>
            <p:cNvCxnSpPr/>
            <p:nvPr/>
          </p:nvCxnSpPr>
          <p:spPr bwMode="auto">
            <a:xfrm flipH="1">
              <a:off x="7196611" y="4367915"/>
              <a:ext cx="1076504" cy="361816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直線接點 130"/>
            <p:cNvCxnSpPr/>
            <p:nvPr/>
          </p:nvCxnSpPr>
          <p:spPr bwMode="auto">
            <a:xfrm flipH="1">
              <a:off x="5752011" y="5810454"/>
              <a:ext cx="1073840" cy="360863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直線接點 131"/>
            <p:cNvCxnSpPr/>
            <p:nvPr/>
          </p:nvCxnSpPr>
          <p:spPr bwMode="auto">
            <a:xfrm flipH="1">
              <a:off x="7196611" y="5810454"/>
              <a:ext cx="1073840" cy="357277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33" name="直線接點 132"/>
          <p:cNvCxnSpPr/>
          <p:nvPr/>
        </p:nvCxnSpPr>
        <p:spPr bwMode="auto">
          <a:xfrm flipH="1">
            <a:off x="6825851" y="4006139"/>
            <a:ext cx="370760" cy="1082744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直線接點 133"/>
          <p:cNvCxnSpPr/>
          <p:nvPr/>
        </p:nvCxnSpPr>
        <p:spPr bwMode="auto">
          <a:xfrm flipH="1">
            <a:off x="6825851" y="5446763"/>
            <a:ext cx="370760" cy="108012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直線接點 134"/>
          <p:cNvCxnSpPr/>
          <p:nvPr/>
        </p:nvCxnSpPr>
        <p:spPr bwMode="auto">
          <a:xfrm flipH="1">
            <a:off x="5752011" y="5086259"/>
            <a:ext cx="2518440" cy="360504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2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內容版面配置區 2"/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 smtClean="0"/>
              <a:t>Change the sequence of data placement</a:t>
            </a: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978695" y="2091930"/>
            <a:ext cx="1593052" cy="1593054"/>
            <a:chOff x="978695" y="2091930"/>
            <a:chExt cx="1593052" cy="1593054"/>
          </a:xfrm>
        </p:grpSpPr>
        <p:sp>
          <p:nvSpPr>
            <p:cNvPr id="180" name="矩形 179"/>
            <p:cNvSpPr/>
            <p:nvPr/>
          </p:nvSpPr>
          <p:spPr bwMode="auto">
            <a:xfrm>
              <a:off x="978695" y="2091930"/>
              <a:ext cx="796526" cy="796527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1</a:t>
              </a:r>
              <a:endParaRPr kumimoji="0" lang="zh-TW" altLang="en-US" sz="24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81" name="矩形 180"/>
            <p:cNvSpPr/>
            <p:nvPr/>
          </p:nvSpPr>
          <p:spPr bwMode="auto">
            <a:xfrm>
              <a:off x="1775221" y="2091930"/>
              <a:ext cx="796526" cy="796527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2</a:t>
              </a:r>
              <a:endParaRPr kumimoji="0" lang="zh-TW" altLang="en-US" sz="24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82" name="矩形 181"/>
            <p:cNvSpPr/>
            <p:nvPr/>
          </p:nvSpPr>
          <p:spPr bwMode="auto">
            <a:xfrm>
              <a:off x="978695" y="2888457"/>
              <a:ext cx="796526" cy="796527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3</a:t>
              </a:r>
              <a:endParaRPr kumimoji="0" lang="zh-TW" altLang="en-US" sz="24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83" name="矩形 182"/>
            <p:cNvSpPr/>
            <p:nvPr/>
          </p:nvSpPr>
          <p:spPr bwMode="auto">
            <a:xfrm>
              <a:off x="1775221" y="2888457"/>
              <a:ext cx="796526" cy="796527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40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rPr>
                <a:t>4</a:t>
              </a:r>
              <a:endParaRPr kumimoji="0" lang="zh-TW" altLang="en-US" sz="24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cxnSp>
        <p:nvCxnSpPr>
          <p:cNvPr id="194" name="直線接點 193"/>
          <p:cNvCxnSpPr/>
          <p:nvPr/>
        </p:nvCxnSpPr>
        <p:spPr bwMode="auto">
          <a:xfrm>
            <a:off x="1376958" y="2490194"/>
            <a:ext cx="796526" cy="0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bg2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直線接點 196"/>
          <p:cNvCxnSpPr/>
          <p:nvPr/>
        </p:nvCxnSpPr>
        <p:spPr bwMode="auto">
          <a:xfrm>
            <a:off x="1376958" y="3286721"/>
            <a:ext cx="796526" cy="0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bg2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直線接點 207"/>
          <p:cNvCxnSpPr/>
          <p:nvPr/>
        </p:nvCxnSpPr>
        <p:spPr bwMode="auto">
          <a:xfrm flipH="1">
            <a:off x="1376958" y="2490194"/>
            <a:ext cx="796526" cy="796527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bg2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3" name="群組 212"/>
          <p:cNvGrpSpPr/>
          <p:nvPr/>
        </p:nvGrpSpPr>
        <p:grpSpPr>
          <a:xfrm>
            <a:off x="5744019" y="4006139"/>
            <a:ext cx="2534033" cy="2520744"/>
            <a:chOff x="5744019" y="4006139"/>
            <a:chExt cx="2534033" cy="2520744"/>
          </a:xfrm>
        </p:grpSpPr>
        <p:cxnSp>
          <p:nvCxnSpPr>
            <p:cNvPr id="214" name="直線接點 213"/>
            <p:cNvCxnSpPr/>
            <p:nvPr/>
          </p:nvCxnSpPr>
          <p:spPr bwMode="auto">
            <a:xfrm>
              <a:off x="5752011" y="4006139"/>
              <a:ext cx="2518440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直線接點 214"/>
            <p:cNvCxnSpPr/>
            <p:nvPr/>
          </p:nvCxnSpPr>
          <p:spPr bwMode="auto">
            <a:xfrm>
              <a:off x="5749347" y="4365291"/>
              <a:ext cx="2523768" cy="2624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直線接點 215"/>
            <p:cNvCxnSpPr/>
            <p:nvPr/>
          </p:nvCxnSpPr>
          <p:spPr bwMode="auto">
            <a:xfrm>
              <a:off x="5749347" y="4727107"/>
              <a:ext cx="2528705" cy="2624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7" name="直線接點 216"/>
            <p:cNvCxnSpPr/>
            <p:nvPr/>
          </p:nvCxnSpPr>
          <p:spPr bwMode="auto">
            <a:xfrm>
              <a:off x="5746683" y="5086259"/>
              <a:ext cx="2526432" cy="2469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8" name="直線接點 217"/>
            <p:cNvCxnSpPr/>
            <p:nvPr/>
          </p:nvCxnSpPr>
          <p:spPr bwMode="auto">
            <a:xfrm>
              <a:off x="5749347" y="5446763"/>
              <a:ext cx="2523768" cy="2828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9" name="直線接點 218"/>
            <p:cNvCxnSpPr/>
            <p:nvPr/>
          </p:nvCxnSpPr>
          <p:spPr bwMode="auto">
            <a:xfrm>
              <a:off x="5746683" y="5805915"/>
              <a:ext cx="2523768" cy="4539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直線接點 219"/>
            <p:cNvCxnSpPr/>
            <p:nvPr/>
          </p:nvCxnSpPr>
          <p:spPr bwMode="auto">
            <a:xfrm>
              <a:off x="5746683" y="6167731"/>
              <a:ext cx="2531369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直線接點 220"/>
            <p:cNvCxnSpPr/>
            <p:nvPr/>
          </p:nvCxnSpPr>
          <p:spPr bwMode="auto">
            <a:xfrm>
              <a:off x="5744019" y="6526883"/>
              <a:ext cx="2529096" cy="0"/>
            </a:xfrm>
            <a:prstGeom prst="line">
              <a:avLst/>
            </a:prstGeom>
            <a:solidFill>
              <a:schemeClr val="accent1"/>
            </a:solidFill>
            <a:ln w="63500" cap="flat" cmpd="sng" algn="ctr">
              <a:solidFill>
                <a:schemeClr val="bg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7" name="群組 266"/>
          <p:cNvGrpSpPr/>
          <p:nvPr/>
        </p:nvGrpSpPr>
        <p:grpSpPr>
          <a:xfrm>
            <a:off x="2978827" y="2815763"/>
            <a:ext cx="2124102" cy="2124053"/>
            <a:chOff x="2978827" y="2815763"/>
            <a:chExt cx="2124102" cy="2124053"/>
          </a:xfrm>
        </p:grpSpPr>
        <p:sp>
          <p:nvSpPr>
            <p:cNvPr id="233" name="矩形 232"/>
            <p:cNvSpPr/>
            <p:nvPr/>
          </p:nvSpPr>
          <p:spPr bwMode="auto">
            <a:xfrm>
              <a:off x="2978946" y="2815830"/>
              <a:ext cx="1062051" cy="1062036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25000"/>
                  <a:lumOff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4" name="矩形 233"/>
            <p:cNvSpPr/>
            <p:nvPr/>
          </p:nvSpPr>
          <p:spPr bwMode="auto">
            <a:xfrm>
              <a:off x="4040878" y="2815763"/>
              <a:ext cx="1062051" cy="1062036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25000"/>
                  <a:lumOff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5" name="矩形 234"/>
            <p:cNvSpPr/>
            <p:nvPr/>
          </p:nvSpPr>
          <p:spPr bwMode="auto">
            <a:xfrm>
              <a:off x="2978827" y="3877780"/>
              <a:ext cx="1062051" cy="1062036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25000"/>
                  <a:lumOff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6" name="矩形 235"/>
            <p:cNvSpPr/>
            <p:nvPr/>
          </p:nvSpPr>
          <p:spPr bwMode="auto">
            <a:xfrm>
              <a:off x="4040759" y="3877713"/>
              <a:ext cx="1062051" cy="1062036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25000"/>
                  <a:lumOff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238" name="直線接點 237"/>
            <p:cNvCxnSpPr/>
            <p:nvPr/>
          </p:nvCxnSpPr>
          <p:spPr bwMode="auto">
            <a:xfrm>
              <a:off x="3509995" y="3346781"/>
              <a:ext cx="1062004" cy="91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rgbClr val="00FF00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1" name="直線接點 240"/>
            <p:cNvCxnSpPr/>
            <p:nvPr/>
          </p:nvCxnSpPr>
          <p:spPr bwMode="auto">
            <a:xfrm>
              <a:off x="3509852" y="4408884"/>
              <a:ext cx="1062147" cy="0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rgbClr val="00FF00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6" name="直線接點 245"/>
            <p:cNvCxnSpPr/>
            <p:nvPr/>
          </p:nvCxnSpPr>
          <p:spPr bwMode="auto">
            <a:xfrm flipV="1">
              <a:off x="3509995" y="3346781"/>
              <a:ext cx="1062147" cy="1062103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rgbClr val="00FF00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8" name="群組 267"/>
          <p:cNvGrpSpPr/>
          <p:nvPr/>
        </p:nvGrpSpPr>
        <p:grpSpPr>
          <a:xfrm>
            <a:off x="5571580" y="3825708"/>
            <a:ext cx="2887673" cy="2884331"/>
            <a:chOff x="5571580" y="3825708"/>
            <a:chExt cx="2887673" cy="2884331"/>
          </a:xfrm>
        </p:grpSpPr>
        <p:sp>
          <p:nvSpPr>
            <p:cNvPr id="249" name="矩形 248"/>
            <p:cNvSpPr/>
            <p:nvPr/>
          </p:nvSpPr>
          <p:spPr bwMode="auto">
            <a:xfrm>
              <a:off x="5571580" y="3825708"/>
              <a:ext cx="1443452" cy="1443451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25000"/>
                  <a:lumOff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50" name="矩形 249"/>
            <p:cNvSpPr/>
            <p:nvPr/>
          </p:nvSpPr>
          <p:spPr bwMode="auto">
            <a:xfrm>
              <a:off x="7015801" y="3825785"/>
              <a:ext cx="1443452" cy="1443451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25000"/>
                  <a:lumOff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51" name="矩形 250"/>
            <p:cNvSpPr/>
            <p:nvPr/>
          </p:nvSpPr>
          <p:spPr bwMode="auto">
            <a:xfrm>
              <a:off x="5571580" y="5266511"/>
              <a:ext cx="1443452" cy="1443451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25000"/>
                  <a:lumOff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52" name="矩形 251"/>
            <p:cNvSpPr/>
            <p:nvPr/>
          </p:nvSpPr>
          <p:spPr bwMode="auto">
            <a:xfrm>
              <a:off x="7015801" y="5266588"/>
              <a:ext cx="1443452" cy="1443451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25000"/>
                  <a:lumOff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cxnSp>
          <p:nvCxnSpPr>
            <p:cNvPr id="253" name="直線接點 252"/>
            <p:cNvCxnSpPr/>
            <p:nvPr/>
          </p:nvCxnSpPr>
          <p:spPr bwMode="auto">
            <a:xfrm flipV="1">
              <a:off x="6291595" y="4546199"/>
              <a:ext cx="1445932" cy="1235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rgbClr val="00FF00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6" name="直線接點 255"/>
            <p:cNvCxnSpPr/>
            <p:nvPr/>
          </p:nvCxnSpPr>
          <p:spPr bwMode="auto">
            <a:xfrm flipV="1">
              <a:off x="6293306" y="5986823"/>
              <a:ext cx="1444221" cy="4064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rgbClr val="00FF00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4" name="直線接點 263"/>
            <p:cNvCxnSpPr/>
            <p:nvPr/>
          </p:nvCxnSpPr>
          <p:spPr bwMode="auto">
            <a:xfrm flipV="1">
              <a:off x="6293306" y="4546199"/>
              <a:ext cx="1444221" cy="1444688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rgbClr val="00FF00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10" name="矩形 209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Expensive index calculations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25651956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Stride Pre-fetching [12]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Reference prediction table (RPT)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8</a:t>
            </a:fld>
            <a:endParaRPr lang="en-US" altLang="zh-TW" dirty="0" smtClean="0"/>
          </a:p>
        </p:txBody>
      </p:sp>
      <p:sp>
        <p:nvSpPr>
          <p:cNvPr id="6" name="矩形 5"/>
          <p:cNvSpPr/>
          <p:nvPr/>
        </p:nvSpPr>
        <p:spPr bwMode="auto">
          <a:xfrm>
            <a:off x="2133600" y="3607765"/>
            <a:ext cx="2209800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Instruction tag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133600" y="3974477"/>
            <a:ext cx="2209800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2133600" y="4338637"/>
            <a:ext cx="2209800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343400" y="3607765"/>
            <a:ext cx="2209800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ea typeface="新細明體" pitchFamily="18" charset="-120"/>
              </a:rPr>
              <a:t>Previous address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343400" y="3974477"/>
            <a:ext cx="2209800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4343400" y="4338637"/>
            <a:ext cx="2209800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553200" y="3607765"/>
            <a:ext cx="847725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Stride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6553200" y="3974477"/>
            <a:ext cx="847725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6553200" y="4338637"/>
            <a:ext cx="847725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7400925" y="3607765"/>
            <a:ext cx="742950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ea typeface="新細明體" pitchFamily="18" charset="-120"/>
              </a:rPr>
              <a:t>State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7400925" y="3974477"/>
            <a:ext cx="742950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400925" y="4338637"/>
            <a:ext cx="742950" cy="366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流程圖: 人工作業 21"/>
          <p:cNvSpPr/>
          <p:nvPr/>
        </p:nvSpPr>
        <p:spPr bwMode="auto">
          <a:xfrm>
            <a:off x="6559067" y="5379218"/>
            <a:ext cx="657226" cy="361950"/>
          </a:xfrm>
          <a:prstGeom prst="flowChartManualOperation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+</a:t>
            </a:r>
            <a:endParaRPr kumimoji="0" lang="zh-TW" altLang="en-US" sz="20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流程圖: 程序 22"/>
          <p:cNvSpPr/>
          <p:nvPr/>
        </p:nvSpPr>
        <p:spPr bwMode="auto">
          <a:xfrm>
            <a:off x="6140333" y="6000750"/>
            <a:ext cx="1495425" cy="619125"/>
          </a:xfrm>
          <a:prstGeom prst="flowChartProcess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Prefetching address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流程圖: 人工作業 23"/>
          <p:cNvSpPr/>
          <p:nvPr/>
        </p:nvSpPr>
        <p:spPr bwMode="auto">
          <a:xfrm>
            <a:off x="6648449" y="3042850"/>
            <a:ext cx="657226" cy="361950"/>
          </a:xfrm>
          <a:prstGeom prst="flowChartManualOperation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ea typeface="新細明體" pitchFamily="18" charset="-120"/>
              </a:rPr>
              <a:t>-</a:t>
            </a:r>
            <a:endParaRPr kumimoji="0" lang="zh-TW" altLang="en-US" sz="20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26" name="直線單箭頭接點 25"/>
          <p:cNvCxnSpPr>
            <a:stCxn id="24" idx="2"/>
            <a:endCxn id="14" idx="0"/>
          </p:cNvCxnSpPr>
          <p:nvPr/>
        </p:nvCxnSpPr>
        <p:spPr bwMode="auto">
          <a:xfrm>
            <a:off x="6977062" y="3404800"/>
            <a:ext cx="1" cy="2029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線單箭頭接點 27"/>
          <p:cNvCxnSpPr>
            <a:endCxn id="22" idx="3"/>
          </p:cNvCxnSpPr>
          <p:nvPr/>
        </p:nvCxnSpPr>
        <p:spPr bwMode="auto">
          <a:xfrm flipH="1">
            <a:off x="7150570" y="5560193"/>
            <a:ext cx="62183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直線接點 30"/>
          <p:cNvCxnSpPr>
            <a:endCxn id="21" idx="2"/>
          </p:cNvCxnSpPr>
          <p:nvPr/>
        </p:nvCxnSpPr>
        <p:spPr bwMode="auto">
          <a:xfrm flipV="1">
            <a:off x="7772400" y="4705349"/>
            <a:ext cx="0" cy="85484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單箭頭接點 34"/>
          <p:cNvCxnSpPr>
            <a:stCxn id="17" idx="2"/>
          </p:cNvCxnSpPr>
          <p:nvPr/>
        </p:nvCxnSpPr>
        <p:spPr bwMode="auto">
          <a:xfrm>
            <a:off x="6977063" y="4705349"/>
            <a:ext cx="0" cy="6738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直線單箭頭接點 37"/>
          <p:cNvCxnSpPr/>
          <p:nvPr/>
        </p:nvCxnSpPr>
        <p:spPr bwMode="auto">
          <a:xfrm>
            <a:off x="6777783" y="5005387"/>
            <a:ext cx="0" cy="3679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直線接點 43"/>
          <p:cNvCxnSpPr/>
          <p:nvPr/>
        </p:nvCxnSpPr>
        <p:spPr bwMode="auto">
          <a:xfrm flipH="1">
            <a:off x="1644162" y="5005387"/>
            <a:ext cx="513362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接點 46"/>
          <p:cNvCxnSpPr>
            <a:stCxn id="13" idx="2"/>
          </p:cNvCxnSpPr>
          <p:nvPr/>
        </p:nvCxnSpPr>
        <p:spPr bwMode="auto">
          <a:xfrm>
            <a:off x="5448300" y="4705349"/>
            <a:ext cx="0" cy="30003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矩形 48"/>
          <p:cNvSpPr/>
          <p:nvPr/>
        </p:nvSpPr>
        <p:spPr bwMode="auto">
          <a:xfrm>
            <a:off x="4343400" y="2293316"/>
            <a:ext cx="2209800" cy="366712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Previous address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2867025" y="2293315"/>
            <a:ext cx="742950" cy="366712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bg2"/>
                </a:solidFill>
                <a:ea typeface="新細明體" pitchFamily="18" charset="-120"/>
              </a:rPr>
              <a:t>PC</a:t>
            </a:r>
            <a:endParaRPr kumimoji="0" lang="zh-TW" altLang="en-US" sz="18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ea typeface="新細明體" pitchFamily="18" charset="-120"/>
            </a:endParaRPr>
          </a:p>
        </p:txBody>
      </p:sp>
      <p:cxnSp>
        <p:nvCxnSpPr>
          <p:cNvPr id="52" name="直線單箭頭接點 51"/>
          <p:cNvCxnSpPr>
            <a:stCxn id="49" idx="2"/>
            <a:endCxn id="10" idx="0"/>
          </p:cNvCxnSpPr>
          <p:nvPr/>
        </p:nvCxnSpPr>
        <p:spPr bwMode="auto">
          <a:xfrm>
            <a:off x="5448300" y="2660028"/>
            <a:ext cx="0" cy="9477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直線接點 53"/>
          <p:cNvCxnSpPr/>
          <p:nvPr/>
        </p:nvCxnSpPr>
        <p:spPr bwMode="auto">
          <a:xfrm>
            <a:off x="5448300" y="2764989"/>
            <a:ext cx="132948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單箭頭接點 55"/>
          <p:cNvCxnSpPr>
            <a:stCxn id="50" idx="2"/>
            <a:endCxn id="6" idx="0"/>
          </p:cNvCxnSpPr>
          <p:nvPr/>
        </p:nvCxnSpPr>
        <p:spPr bwMode="auto">
          <a:xfrm>
            <a:off x="3238500" y="2660027"/>
            <a:ext cx="0" cy="94773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直線接點 57"/>
          <p:cNvCxnSpPr/>
          <p:nvPr/>
        </p:nvCxnSpPr>
        <p:spPr bwMode="auto">
          <a:xfrm flipV="1">
            <a:off x="1644162" y="1987794"/>
            <a:ext cx="0" cy="301759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接點 59"/>
          <p:cNvCxnSpPr/>
          <p:nvPr/>
        </p:nvCxnSpPr>
        <p:spPr bwMode="auto">
          <a:xfrm>
            <a:off x="1644162" y="1987794"/>
            <a:ext cx="550640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單箭頭接點 61"/>
          <p:cNvCxnSpPr/>
          <p:nvPr/>
        </p:nvCxnSpPr>
        <p:spPr bwMode="auto">
          <a:xfrm>
            <a:off x="7150570" y="1987794"/>
            <a:ext cx="0" cy="10550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直線單箭頭接點 63"/>
          <p:cNvCxnSpPr/>
          <p:nvPr/>
        </p:nvCxnSpPr>
        <p:spPr bwMode="auto">
          <a:xfrm>
            <a:off x="6777783" y="2764989"/>
            <a:ext cx="0" cy="2778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直線單箭頭接點 65"/>
          <p:cNvCxnSpPr>
            <a:stCxn id="22" idx="2"/>
            <a:endCxn id="23" idx="0"/>
          </p:cNvCxnSpPr>
          <p:nvPr/>
        </p:nvCxnSpPr>
        <p:spPr bwMode="auto">
          <a:xfrm>
            <a:off x="6887680" y="5741168"/>
            <a:ext cx="366" cy="25958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矩形 36"/>
          <p:cNvSpPr/>
          <p:nvPr/>
        </p:nvSpPr>
        <p:spPr bwMode="auto">
          <a:xfrm>
            <a:off x="438150" y="3183783"/>
            <a:ext cx="8191499" cy="488943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400" dirty="0" smtClean="0">
                <a:solidFill>
                  <a:schemeClr val="bg2"/>
                </a:solidFill>
                <a:ea typeface="新細明體" pitchFamily="18" charset="-120"/>
              </a:rPr>
              <a:t>Miss prediction results in cache pollution</a:t>
            </a:r>
          </a:p>
        </p:txBody>
      </p:sp>
    </p:spTree>
    <p:extLst>
      <p:ext uri="{BB962C8B-B14F-4D97-AF65-F5344CB8AC3E}">
        <p14:creationId xmlns="" xmlns:p14="http://schemas.microsoft.com/office/powerpoint/2010/main" val="42912950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r>
              <a:rPr lang="zh-TW" altLang="en-US" dirty="0"/>
              <a:t> － </a:t>
            </a:r>
            <a:r>
              <a:rPr lang="en-US" altLang="zh-TW" dirty="0"/>
              <a:t>DRAM</a:t>
            </a:r>
          </a:p>
          <a:p>
            <a:r>
              <a:rPr lang="en-US" altLang="zh-TW" dirty="0"/>
              <a:t>Previous work</a:t>
            </a:r>
          </a:p>
          <a:p>
            <a:pPr lvl="1"/>
            <a:r>
              <a:rPr lang="en-US" altLang="zh-TW" sz="1800" dirty="0"/>
              <a:t>Non-linear data placement [7][8]</a:t>
            </a:r>
          </a:p>
          <a:p>
            <a:pPr lvl="1"/>
            <a:r>
              <a:rPr lang="en-US" altLang="zh-TW" sz="1800" dirty="0"/>
              <a:t>Stride pre-fetching [12]</a:t>
            </a:r>
          </a:p>
          <a:p>
            <a:r>
              <a:rPr lang="en-US" altLang="zh-TW" dirty="0"/>
              <a:t>Dual-addressing (DA) memory organization</a:t>
            </a:r>
          </a:p>
          <a:p>
            <a:pPr lvl="1"/>
            <a:r>
              <a:rPr lang="en-US" altLang="zh-TW" sz="1800" dirty="0"/>
              <a:t>DA DRAM architecture</a:t>
            </a:r>
          </a:p>
          <a:p>
            <a:pPr lvl="1"/>
            <a:r>
              <a:rPr lang="en-US" altLang="zh-TW" sz="1800" dirty="0"/>
              <a:t>Full system hierarchy with DA</a:t>
            </a:r>
          </a:p>
          <a:p>
            <a:r>
              <a:rPr lang="en-US" altLang="zh-TW" dirty="0"/>
              <a:t>Cache coherence</a:t>
            </a:r>
            <a:r>
              <a:rPr lang="zh-TW" altLang="en-US" dirty="0"/>
              <a:t> －</a:t>
            </a:r>
            <a:r>
              <a:rPr lang="en-US" altLang="zh-TW" dirty="0"/>
              <a:t> WURF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DA memory </a:t>
            </a:r>
            <a:r>
              <a:rPr lang="en-US" altLang="zh-TW" dirty="0" smtClean="0"/>
              <a:t>optimizations</a:t>
            </a:r>
            <a:endParaRPr lang="en-US" altLang="zh-TW" dirty="0"/>
          </a:p>
          <a:p>
            <a:pPr lvl="1"/>
            <a:r>
              <a:rPr lang="en-US" altLang="zh-TW" sz="1800" dirty="0"/>
              <a:t>Data </a:t>
            </a:r>
            <a:r>
              <a:rPr lang="en-US" altLang="zh-TW" sz="1800" dirty="0" smtClean="0"/>
              <a:t>granularity and indexing</a:t>
            </a:r>
            <a:endParaRPr lang="en-US" altLang="zh-TW" sz="1800" dirty="0"/>
          </a:p>
          <a:p>
            <a:pPr lvl="1"/>
            <a:r>
              <a:rPr lang="en-US" altLang="zh-TW" sz="1800" dirty="0"/>
              <a:t>Virtual DA memory</a:t>
            </a:r>
          </a:p>
          <a:p>
            <a:r>
              <a:rPr lang="en-US" altLang="zh-TW" dirty="0"/>
              <a:t>Conclusions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193431" y="1239716"/>
            <a:ext cx="7877907" cy="179876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536331" y="4152900"/>
            <a:ext cx="6901961" cy="2705101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BAD52-47DB-4792-9AA5-EEB649E2D36E}" type="slidenum">
              <a:rPr lang="zh-TW" altLang="en-US" smtClean="0"/>
              <a:pPr>
                <a:defRPr/>
              </a:pPr>
              <a:t>9</a:t>
            </a:fld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42501654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66236</TotalTime>
  <Words>2651</Words>
  <Application>Microsoft Office PowerPoint</Application>
  <PresentationFormat>如螢幕大小 (4:3)</PresentationFormat>
  <Paragraphs>1568</Paragraphs>
  <Slides>55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55</vt:i4>
      </vt:variant>
    </vt:vector>
  </HeadingPairs>
  <TitlesOfParts>
    <vt:vector size="56" baseType="lpstr">
      <vt:lpstr>Pulse</vt:lpstr>
      <vt:lpstr>Dual-addressing Memory Architecture for Two-dimensional Memory Access Patterns</vt:lpstr>
      <vt:lpstr>Outline</vt:lpstr>
      <vt:lpstr>Conventional DRAM Architecture</vt:lpstr>
      <vt:lpstr>Motivation Example</vt:lpstr>
      <vt:lpstr>Two-dimensional Data Locality</vt:lpstr>
      <vt:lpstr>Outline</vt:lpstr>
      <vt:lpstr>Non-linear Data Placement (Morton) [7][8]</vt:lpstr>
      <vt:lpstr>Stride Pre-fetching [12]</vt:lpstr>
      <vt:lpstr>Outline</vt:lpstr>
      <vt:lpstr>Dual-addressing Memory Cell</vt:lpstr>
      <vt:lpstr>Dual-addressing DRAM Architecture</vt:lpstr>
      <vt:lpstr>Row/Column Address Computations</vt:lpstr>
      <vt:lpstr>Hierarchy with Dual-addressing Memory</vt:lpstr>
      <vt:lpstr>Row and Column Cache</vt:lpstr>
      <vt:lpstr>Hierarchy with Dual-addressing Memory</vt:lpstr>
      <vt:lpstr>Outline</vt:lpstr>
      <vt:lpstr>Proposed Memory System Architecture</vt:lpstr>
      <vt:lpstr>Cache Coherence Issue</vt:lpstr>
      <vt:lpstr>DA Cache Protocol: WURF</vt:lpstr>
      <vt:lpstr>Proposed Memory System Architecture</vt:lpstr>
      <vt:lpstr>WURF – Write &amp; Update</vt:lpstr>
      <vt:lpstr>Level 1 Row Cache Protocol</vt:lpstr>
      <vt:lpstr>WURF – Read &amp; Forward</vt:lpstr>
      <vt:lpstr>Level 1 Row Cache Protocol</vt:lpstr>
      <vt:lpstr>Outline</vt:lpstr>
      <vt:lpstr>Experimental Environment</vt:lpstr>
      <vt:lpstr>Benchmark Kernels</vt:lpstr>
      <vt:lpstr>Instructions per Cycle Comparisons</vt:lpstr>
      <vt:lpstr>L2 Cache Hit Rate Comparisons</vt:lpstr>
      <vt:lpstr>Cache Utilization</vt:lpstr>
      <vt:lpstr>Average Cache Utilization</vt:lpstr>
      <vt:lpstr>L2 Cache Utilization Comparisons</vt:lpstr>
      <vt:lpstr>Outline</vt:lpstr>
      <vt:lpstr>Data Granularity and Indexing (1/6)</vt:lpstr>
      <vt:lpstr>Data Granularity and Indexing (2/6)</vt:lpstr>
      <vt:lpstr>Data Granularity and Indexing (3/6)</vt:lpstr>
      <vt:lpstr>Data Granularity and Indexing (4/6)</vt:lpstr>
      <vt:lpstr>Data Granularity and Indexing (5/6)</vt:lpstr>
      <vt:lpstr>Data Granularity and Indexing (6/6)</vt:lpstr>
      <vt:lpstr>Sequential Memory Allocation</vt:lpstr>
      <vt:lpstr>Two-dimensional Memory Allocation</vt:lpstr>
      <vt:lpstr>Virtual Dual-addressing Memory</vt:lpstr>
      <vt:lpstr>Page Table for Dual-addressing</vt:lpstr>
      <vt:lpstr>Outline</vt:lpstr>
      <vt:lpstr>Conclusions</vt:lpstr>
      <vt:lpstr>Backup Slides</vt:lpstr>
      <vt:lpstr>Last Level Row Cache Protocol</vt:lpstr>
      <vt:lpstr>Level 1 Column Cache Protocol</vt:lpstr>
      <vt:lpstr>Last Level Column Cache Protocol</vt:lpstr>
      <vt:lpstr>WURF</vt:lpstr>
      <vt:lpstr>Left-looking cholesky factorization (LL-CHKY)</vt:lpstr>
      <vt:lpstr>Logical to Physical Address Translation</vt:lpstr>
      <vt:lpstr>Virtual Dual-addressing Memory</vt:lpstr>
      <vt:lpstr>L1 Cache Utilization Comparisons</vt:lpstr>
      <vt:lpstr>L1 Cache Hit Rate Comparisons</vt:lpstr>
    </vt:vector>
  </TitlesOfParts>
  <Company>National Tsing Hua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Dual-addressing Memory Architecture for Two-dimensional Memory Access Patterns</dc:title>
  <dc:creator/>
  <cp:lastModifiedBy>virtualXP</cp:lastModifiedBy>
  <cp:revision>3326</cp:revision>
  <cp:lastPrinted>2013-03-11T02:03:24Z</cp:lastPrinted>
  <dcterms:created xsi:type="dcterms:W3CDTF">1998-03-31T06:54:12Z</dcterms:created>
  <dcterms:modified xsi:type="dcterms:W3CDTF">2013-03-18T21:32:14Z</dcterms:modified>
</cp:coreProperties>
</file>