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8" r:id="rId4"/>
    <p:sldId id="279" r:id="rId5"/>
    <p:sldId id="283" r:id="rId6"/>
    <p:sldId id="286" r:id="rId7"/>
    <p:sldId id="287" r:id="rId8"/>
    <p:sldId id="288" r:id="rId9"/>
    <p:sldId id="289" r:id="rId10"/>
    <p:sldId id="290" r:id="rId11"/>
    <p:sldId id="258" r:id="rId12"/>
    <p:sldId id="259" r:id="rId13"/>
    <p:sldId id="260" r:id="rId14"/>
    <p:sldId id="303" r:id="rId15"/>
    <p:sldId id="284" r:id="rId16"/>
    <p:sldId id="291" r:id="rId17"/>
    <p:sldId id="295" r:id="rId18"/>
    <p:sldId id="298" r:id="rId19"/>
    <p:sldId id="292" r:id="rId20"/>
    <p:sldId id="304" r:id="rId21"/>
    <p:sldId id="265" r:id="rId22"/>
    <p:sldId id="270" r:id="rId23"/>
    <p:sldId id="305" r:id="rId24"/>
    <p:sldId id="301" r:id="rId25"/>
    <p:sldId id="302" r:id="rId26"/>
    <p:sldId id="300" r:id="rId27"/>
    <p:sldId id="296" r:id="rId28"/>
    <p:sldId id="264" r:id="rId29"/>
    <p:sldId id="268" r:id="rId30"/>
    <p:sldId id="269" r:id="rId31"/>
    <p:sldId id="293" r:id="rId32"/>
    <p:sldId id="285" r:id="rId33"/>
    <p:sldId id="297" r:id="rId34"/>
    <p:sldId id="273" r:id="rId35"/>
    <p:sldId id="276" r:id="rId36"/>
    <p:sldId id="277" r:id="rId37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D11F9-7500-44D7-BD4E-9DA41FE3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44644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925" y="533400"/>
            <a:ext cx="7772400" cy="8540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8500" y="1493838"/>
            <a:ext cx="7772400" cy="4924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D11F9-7500-44D7-BD4E-9DA41FE3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89526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D11F9-7500-44D7-BD4E-9DA41FE32E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940803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69925" y="533400"/>
            <a:ext cx="7772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493838"/>
            <a:ext cx="7772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604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85025" y="64865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solidFill>
                  <a:srgbClr val="FF9933"/>
                </a:solidFill>
                <a:ea typeface="新細明體" pitchFamily="18" charset="-120"/>
              </a:defRPr>
            </a:lvl1pPr>
          </a:lstStyle>
          <a:p>
            <a:fld id="{98DD11F9-7500-44D7-BD4E-9DA41FE32E0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10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76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5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cps.u-strasbg.fr/people/bastoul/public_html/development/clan/" TargetMode="External"/><Relationship Id="rId2" Type="http://schemas.openxmlformats.org/officeDocument/2006/relationships/hyperlink" Target="http://www.cis.upenn.edu/~cis610/geombchap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cps.u-strasbg.fr/~bastoul/development/openscop/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icps.u-strasbg.fr/people/bastoul/public_html/development/cl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is.upenn.edu/~cis610/geombchap2.pdf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Clan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0" dirty="0" smtClean="0"/>
              <a:t>10310CS 540500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Compilers for Embedded Systems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陳</a:t>
            </a:r>
            <a:r>
              <a:rPr lang="zh-TW" altLang="en-US" dirty="0" smtClean="0"/>
              <a:t>衍昊 </a:t>
            </a:r>
            <a:r>
              <a:rPr lang="en-US" altLang="zh-TW" dirty="0" smtClean="0"/>
              <a:t>Yen-</a:t>
            </a:r>
            <a:r>
              <a:rPr lang="en-US" altLang="zh-TW" dirty="0" err="1" smtClean="0"/>
              <a:t>Hao</a:t>
            </a:r>
            <a:r>
              <a:rPr lang="en-US" altLang="zh-TW" dirty="0" smtClean="0"/>
              <a:t> Chen</a:t>
            </a:r>
            <a:endParaRPr lang="en-US" altLang="zh-TW" dirty="0"/>
          </a:p>
          <a:p>
            <a:r>
              <a:rPr lang="en-US" altLang="zh-TW" dirty="0" smtClean="0"/>
              <a:t>yhchen@cs.nthu.edu.tw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0971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Program Transformation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Compiler transform program</a:t>
            </a:r>
          </a:p>
          <a:p>
            <a:pPr lvl="1"/>
            <a:r>
              <a:rPr lang="en-US" altLang="zh-TW" dirty="0" smtClean="0"/>
              <a:t>Optimize for parallelism</a:t>
            </a:r>
          </a:p>
          <a:p>
            <a:pPr lvl="1"/>
            <a:r>
              <a:rPr lang="en-US" altLang="zh-TW" dirty="0" smtClean="0"/>
              <a:t>Optimize for data locality</a:t>
            </a:r>
          </a:p>
          <a:p>
            <a:pPr lvl="1"/>
            <a:r>
              <a:rPr lang="en-US" altLang="zh-TW" dirty="0" smtClean="0"/>
              <a:t>Optimize for specific target machine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A powerful model and tools are required</a:t>
            </a:r>
          </a:p>
          <a:p>
            <a:pPr lvl="1"/>
            <a:r>
              <a:rPr lang="en-US" altLang="zh-TW" dirty="0" smtClean="0"/>
              <a:t>Discover the best transformation</a:t>
            </a:r>
          </a:p>
          <a:p>
            <a:pPr lvl="1"/>
            <a:r>
              <a:rPr lang="en-US" altLang="zh-TW" dirty="0" smtClean="0"/>
              <a:t>Achieve </a:t>
            </a:r>
            <a:r>
              <a:rPr lang="en-US" altLang="zh-TW" dirty="0"/>
              <a:t>best </a:t>
            </a:r>
            <a:r>
              <a:rPr lang="en-US" altLang="zh-TW" dirty="0" smtClean="0"/>
              <a:t>performance</a:t>
            </a:r>
          </a:p>
          <a:p>
            <a:endParaRPr lang="zh-TW" altLang="en-US" dirty="0"/>
          </a:p>
        </p:txBody>
      </p:sp>
      <p:grpSp>
        <p:nvGrpSpPr>
          <p:cNvPr id="43" name="群組 42"/>
          <p:cNvGrpSpPr/>
          <p:nvPr/>
        </p:nvGrpSpPr>
        <p:grpSpPr>
          <a:xfrm>
            <a:off x="404952" y="3754777"/>
            <a:ext cx="1544012" cy="1206437"/>
            <a:chOff x="404952" y="3705082"/>
            <a:chExt cx="1544012" cy="1206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59156" y="3705082"/>
                  <a:ext cx="1035604" cy="830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56" y="3705082"/>
                  <a:ext cx="1035604" cy="8309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706" r="-4118" b="-2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文字方塊 34"/>
            <p:cNvSpPr txBox="1"/>
            <p:nvPr/>
          </p:nvSpPr>
          <p:spPr>
            <a:xfrm>
              <a:off x="404952" y="4542187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Original code</a:t>
              </a:r>
              <a:endParaRPr lang="zh-TW" altLang="en-US" dirty="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2428783" y="3581635"/>
            <a:ext cx="3434106" cy="1379579"/>
            <a:chOff x="2478478" y="3531940"/>
            <a:chExt cx="3434106" cy="1379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3748027" y="3862725"/>
                  <a:ext cx="10284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8027" y="3862725"/>
                  <a:ext cx="1028487" cy="27699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4762" r="-4762" b="-2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2596781" y="3862725"/>
                  <a:ext cx="10356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6781" y="3862725"/>
                  <a:ext cx="1035605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353" r="-411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4899273" y="3862724"/>
                  <a:ext cx="96045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9273" y="3862724"/>
                  <a:ext cx="960456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548" r="-4459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接點 14"/>
            <p:cNvCxnSpPr/>
            <p:nvPr/>
          </p:nvCxnSpPr>
          <p:spPr bwMode="auto">
            <a:xfrm>
              <a:off x="3688392" y="3767209"/>
              <a:ext cx="0" cy="7688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接點 15"/>
            <p:cNvCxnSpPr/>
            <p:nvPr/>
          </p:nvCxnSpPr>
          <p:spPr bwMode="auto">
            <a:xfrm>
              <a:off x="4831392" y="3767209"/>
              <a:ext cx="0" cy="7688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文字方塊 26"/>
            <p:cNvSpPr txBox="1"/>
            <p:nvPr/>
          </p:nvSpPr>
          <p:spPr>
            <a:xfrm>
              <a:off x="2478478" y="35319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Thread 0</a:t>
              </a:r>
              <a:endParaRPr lang="zh-TW" altLang="en-US" dirty="0"/>
            </a:p>
          </p:txBody>
        </p:sp>
        <p:sp>
          <p:nvSpPr>
            <p:cNvPr id="28" name="文字方塊 27"/>
            <p:cNvSpPr txBox="1"/>
            <p:nvPr/>
          </p:nvSpPr>
          <p:spPr>
            <a:xfrm>
              <a:off x="3660510" y="35319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Thread 1</a:t>
              </a:r>
              <a:endParaRPr lang="zh-TW" altLang="en-US" dirty="0"/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4804588" y="35319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Thread 2</a:t>
              </a:r>
              <a:endParaRPr lang="zh-TW" altLang="en-US" dirty="0"/>
            </a:p>
          </p:txBody>
        </p:sp>
        <p:sp>
          <p:nvSpPr>
            <p:cNvPr id="36" name="文字方塊 35"/>
            <p:cNvSpPr txBox="1"/>
            <p:nvPr/>
          </p:nvSpPr>
          <p:spPr>
            <a:xfrm>
              <a:off x="2964479" y="4542187"/>
              <a:ext cx="2595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Optimize for parallelism</a:t>
              </a:r>
              <a:endParaRPr lang="zh-TW" altLang="en-US" dirty="0"/>
            </a:p>
          </p:txBody>
        </p:sp>
      </p:grpSp>
      <p:grpSp>
        <p:nvGrpSpPr>
          <p:cNvPr id="41" name="群組 40"/>
          <p:cNvGrpSpPr/>
          <p:nvPr/>
        </p:nvGrpSpPr>
        <p:grpSpPr>
          <a:xfrm>
            <a:off x="6297680" y="3581635"/>
            <a:ext cx="2710999" cy="1379579"/>
            <a:chOff x="6297680" y="3531940"/>
            <a:chExt cx="2710999" cy="13795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6563334" y="3868478"/>
                  <a:ext cx="103560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3334" y="3868478"/>
                  <a:ext cx="1035604" cy="553998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353" r="-4118" b="-439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7714579" y="3862725"/>
                  <a:ext cx="102848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4579" y="3862725"/>
                  <a:ext cx="1028487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762" r="-4762" b="-2888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 bwMode="auto">
            <a:xfrm>
              <a:off x="7653180" y="3767209"/>
              <a:ext cx="0" cy="76887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文字方塊 29"/>
            <p:cNvSpPr txBox="1"/>
            <p:nvPr/>
          </p:nvSpPr>
          <p:spPr>
            <a:xfrm>
              <a:off x="6429085" y="35319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Thread 0</a:t>
              </a:r>
              <a:endParaRPr lang="zh-TW" altLang="en-US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7608455" y="353194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Thread 1</a:t>
              </a:r>
              <a:endParaRPr lang="zh-TW" altLang="en-US" dirty="0"/>
            </a:p>
          </p:txBody>
        </p:sp>
        <p:sp>
          <p:nvSpPr>
            <p:cNvPr id="37" name="文字方塊 36"/>
            <p:cNvSpPr txBox="1"/>
            <p:nvPr/>
          </p:nvSpPr>
          <p:spPr>
            <a:xfrm>
              <a:off x="6297680" y="4542187"/>
              <a:ext cx="2710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Optimize for data locality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27506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 Syntax Tree (AST)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traditional internal representation of programs</a:t>
            </a:r>
          </a:p>
          <a:p>
            <a:r>
              <a:rPr lang="en-US" altLang="zh-TW" dirty="0" smtClean="0"/>
              <a:t>Each statement is a leaf of abstract syntax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06234" y="3441680"/>
                <a:ext cx="419191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34" y="3441680"/>
                <a:ext cx="4191917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17" y="3221934"/>
            <a:ext cx="3483464" cy="26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55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Abstract Syntax Tree (AST)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Pros.</a:t>
            </a:r>
          </a:p>
          <a:p>
            <a:pPr lvl="1"/>
            <a:r>
              <a:rPr lang="en-US" altLang="zh-TW" dirty="0" smtClean="0"/>
              <a:t>Similar to classical structure of programs</a:t>
            </a:r>
          </a:p>
          <a:p>
            <a:pPr lvl="1"/>
            <a:r>
              <a:rPr lang="en-US" altLang="zh-TW" dirty="0" smtClean="0"/>
              <a:t>Easy to construct/reconstruct from/to source code</a:t>
            </a:r>
          </a:p>
          <a:p>
            <a:r>
              <a:rPr lang="en-US" altLang="zh-TW" dirty="0" smtClean="0"/>
              <a:t>Cons.</a:t>
            </a:r>
          </a:p>
          <a:p>
            <a:pPr lvl="1"/>
            <a:r>
              <a:rPr lang="en-US" altLang="zh-TW" dirty="0" smtClean="0"/>
              <a:t>Each statement appears only once even if it is executed many times</a:t>
            </a:r>
          </a:p>
          <a:p>
            <a:pPr lvl="2"/>
            <a:r>
              <a:rPr lang="en-US" altLang="zh-TW" dirty="0" smtClean="0"/>
              <a:t>Limit program analysis power</a:t>
            </a:r>
          </a:p>
          <a:p>
            <a:pPr lvl="2"/>
            <a:r>
              <a:rPr lang="en-US" altLang="zh-TW" dirty="0" smtClean="0"/>
              <a:t>Limit program transformation power</a:t>
            </a:r>
          </a:p>
          <a:p>
            <a:pPr lvl="2"/>
            <a:r>
              <a:rPr lang="en-US" altLang="zh-TW" dirty="0" smtClean="0"/>
              <a:t>Limit program manipulation flexibility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02565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Polyhedral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Key aspect of the polyhedral model is to consider statement instances, one execution of a statement</a:t>
            </a:r>
          </a:p>
          <a:p>
            <a:pPr lvl="1"/>
            <a:r>
              <a:rPr lang="en-US" altLang="zh-TW" dirty="0" smtClean="0"/>
              <a:t>So, polyhedral model deals with loops</a:t>
            </a:r>
          </a:p>
          <a:p>
            <a:pPr lvl="1"/>
            <a:r>
              <a:rPr lang="en-US" altLang="zh-TW" dirty="0" smtClean="0"/>
              <a:t>Not mean unrolling loops</a:t>
            </a:r>
          </a:p>
          <a:p>
            <a:pPr lvl="2"/>
            <a:r>
              <a:rPr lang="en-US" altLang="zh-TW" dirty="0" smtClean="0"/>
              <a:t>Too many statement instances to deal with</a:t>
            </a:r>
          </a:p>
          <a:p>
            <a:pPr lvl="2"/>
            <a:r>
              <a:rPr lang="en-US" altLang="zh-TW" dirty="0" smtClean="0"/>
              <a:t>Not know how many instances on compile time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Static control </a:t>
            </a:r>
            <a:r>
              <a:rPr lang="en-US" altLang="zh-TW" dirty="0"/>
              <a:t>p</a:t>
            </a:r>
            <a:r>
              <a:rPr lang="en-US" altLang="zh-TW" dirty="0" smtClean="0"/>
              <a:t>art (</a:t>
            </a:r>
            <a:r>
              <a:rPr lang="en-US" altLang="zh-TW" dirty="0" err="1" smtClean="0"/>
              <a:t>SCop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en-US" altLang="zh-TW" dirty="0" smtClean="0"/>
              <a:t>A program part that can be represented using the polyhedral </a:t>
            </a:r>
            <a:r>
              <a:rPr lang="en-US" altLang="zh-TW" dirty="0"/>
              <a:t>m</a:t>
            </a:r>
            <a:r>
              <a:rPr lang="en-US" altLang="zh-TW" dirty="0" smtClean="0"/>
              <a:t>odel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" t="19164"/>
          <a:stretch/>
        </p:blipFill>
        <p:spPr>
          <a:xfrm>
            <a:off x="3553097" y="2822861"/>
            <a:ext cx="5590903" cy="4035139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3553097" y="4164496"/>
            <a:ext cx="2032694" cy="2037521"/>
            <a:chOff x="3553097" y="4164496"/>
            <a:chExt cx="2032694" cy="2037521"/>
          </a:xfrm>
        </p:grpSpPr>
        <p:sp>
          <p:nvSpPr>
            <p:cNvPr id="4" name="矩形 3"/>
            <p:cNvSpPr/>
            <p:nvPr/>
          </p:nvSpPr>
          <p:spPr bwMode="auto">
            <a:xfrm>
              <a:off x="3553097" y="4164496"/>
              <a:ext cx="2032694" cy="27829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3553097" y="5923722"/>
              <a:ext cx="2032694" cy="27829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5683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Iteration 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Used to present each statement instance</a:t>
            </a:r>
          </a:p>
          <a:p>
            <a:r>
              <a:rPr lang="en-US" altLang="zh-TW" dirty="0" smtClean="0"/>
              <a:t>The ordered list of iterators (Outer to inner)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99817" y="4831394"/>
                <a:ext cx="5444183" cy="186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Statement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𝑆𝑡𝑎𝑡𝑒𝑚𝑒𝑛𝑡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𝑖𝑛𝑠𝑡𝑎𝑛𝑐𝑒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…,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17" y="4831394"/>
                <a:ext cx="5444183" cy="186679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9817" y="2513012"/>
                <a:ext cx="291169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𝑆𝑡𝑎𝑡𝑒𝑚𝑒𝑛𝑡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𝑆𝑡𝑎𝑡𝑒𝑚𝑒𝑛𝑡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𝑖𝑛𝑠𝑡𝑎𝑛𝑐𝑒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17" y="2513012"/>
                <a:ext cx="2911695" cy="9233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699817" y="3533703"/>
                <a:ext cx="4504118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𝑆𝑡𝑎𝑡𝑒𝑚𝑒𝑛𝑡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Statement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instance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  <m:oMath xmlns:m="http://schemas.openxmlformats.org/officeDocument/2006/math"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2(5)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817" y="3533703"/>
                <a:ext cx="4504118" cy="1200329"/>
              </a:xfrm>
              <a:prstGeom prst="rect">
                <a:avLst/>
              </a:prstGeom>
              <a:blipFill rotWithShape="0">
                <a:blip r:embed="rId4"/>
                <a:stretch>
                  <a:fillRect b="-355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21081" y="2509787"/>
                <a:ext cx="3578736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3.14;               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≤5;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    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81" y="2509787"/>
                <a:ext cx="3578736" cy="3416320"/>
              </a:xfrm>
              <a:prstGeom prst="rect">
                <a:avLst/>
              </a:prstGeom>
              <a:blipFill rotWithShape="0">
                <a:blip r:embed="rId5"/>
                <a:stretch>
                  <a:fillRect b="-7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 bwMode="auto">
          <a:xfrm>
            <a:off x="25400" y="2509787"/>
            <a:ext cx="9029148" cy="914400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5400" y="3521548"/>
            <a:ext cx="9029148" cy="1191327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25400" y="4832141"/>
            <a:ext cx="9029148" cy="1866046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57303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Homogeneous Iteration Vector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iteration vector with some additional dimensions to represent the parameters and the constant</a:t>
            </a:r>
          </a:p>
          <a:p>
            <a:r>
              <a:rPr lang="en-US" altLang="zh-TW" dirty="0" smtClean="0"/>
              <a:t>To manipulate a set of affine constraints easily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They directly call it “iteration vector” for short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6027317" y="4813604"/>
                <a:ext cx="248074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17" y="4813604"/>
                <a:ext cx="2480744" cy="11269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027317" y="3259173"/>
                <a:ext cx="23842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17" y="3259173"/>
                <a:ext cx="238424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027317" y="4013639"/>
                <a:ext cx="2435026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317" y="4013639"/>
                <a:ext cx="2435026" cy="5487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16688" y="3259173"/>
                <a:ext cx="3681328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3.14;               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≤5;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    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88" y="3259173"/>
                <a:ext cx="3681328" cy="2308324"/>
              </a:xfrm>
              <a:prstGeom prst="rect">
                <a:avLst/>
              </a:prstGeom>
              <a:blipFill rotWithShape="0">
                <a:blip r:embed="rId5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4977478" y="4813604"/>
                <a:ext cx="104983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78" y="4813604"/>
                <a:ext cx="1049839" cy="11269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977478" y="3259173"/>
                <a:ext cx="741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78" y="3259173"/>
                <a:ext cx="741742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977478" y="4013639"/>
                <a:ext cx="891911" cy="548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78" y="4013639"/>
                <a:ext cx="891911" cy="5487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49592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Polyhedral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Domain matrix</a:t>
            </a:r>
          </a:p>
          <a:p>
            <a:r>
              <a:rPr lang="en-US" altLang="zh-TW" dirty="0" smtClean="0"/>
              <a:t>Scattering matrix</a:t>
            </a:r>
          </a:p>
          <a:p>
            <a:r>
              <a:rPr lang="en-US" altLang="zh-TW" dirty="0" smtClean="0"/>
              <a:t>Access matrixes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583264" y="350469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Iteration</a:t>
            </a:r>
            <a:br>
              <a:rPr lang="en-US" altLang="zh-TW" dirty="0" smtClean="0"/>
            </a:br>
            <a:r>
              <a:rPr lang="en-US" altLang="zh-TW" dirty="0" smtClean="0"/>
              <a:t>domain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83264" y="463167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Scattering</a:t>
            </a:r>
            <a:br>
              <a:rPr lang="en-US" altLang="zh-TW" dirty="0" smtClean="0"/>
            </a:b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83264" y="57586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Access</a:t>
            </a:r>
            <a:br>
              <a:rPr lang="en-US" altLang="zh-TW" dirty="0" smtClean="0"/>
            </a:br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45834" y="4042008"/>
            <a:ext cx="2680850" cy="29925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左大括弧 11"/>
          <p:cNvSpPr/>
          <p:nvPr/>
        </p:nvSpPr>
        <p:spPr bwMode="auto">
          <a:xfrm>
            <a:off x="3876248" y="3277659"/>
            <a:ext cx="1110032" cy="3367642"/>
          </a:xfrm>
          <a:prstGeom prst="leftBrace">
            <a:avLst>
              <a:gd name="adj1" fmla="val 8333"/>
              <a:gd name="adj2" fmla="val 267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586408" y="2010559"/>
            <a:ext cx="8498472" cy="4623018"/>
            <a:chOff x="586408" y="2010559"/>
            <a:chExt cx="8498472" cy="4623018"/>
          </a:xfrm>
        </p:grpSpPr>
        <p:sp>
          <p:nvSpPr>
            <p:cNvPr id="13" name="矩形 12"/>
            <p:cNvSpPr/>
            <p:nvPr/>
          </p:nvSpPr>
          <p:spPr bwMode="auto">
            <a:xfrm>
              <a:off x="586408" y="2010559"/>
              <a:ext cx="3597966" cy="914400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906591" y="4403071"/>
              <a:ext cx="3178289" cy="2230506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595800" y="4618386"/>
              <a:ext cx="1205302" cy="1799877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04824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Iteration Domain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set of all possible values of iteration vector of the statement</a:t>
            </a:r>
          </a:p>
          <a:p>
            <a:r>
              <a:rPr lang="en-US" altLang="zh-TW" dirty="0" smtClean="0"/>
              <a:t>A set of affine (linear) constraint only depended on the iterator vector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2927" y="3240213"/>
                <a:ext cx="380225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=3.14;                   //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27" y="3240213"/>
                <a:ext cx="3802259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52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56125" y="3424879"/>
                <a:ext cx="3727944" cy="29933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−2≥0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−2≥0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≥0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5" y="3424879"/>
                <a:ext cx="3727944" cy="29933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556125" y="3055547"/>
                <a:ext cx="45724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altLang="zh-TW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5" y="3055547"/>
                <a:ext cx="4572406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28" y="4886664"/>
            <a:ext cx="3288175" cy="102325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2"/>
          <a:stretch/>
        </p:blipFill>
        <p:spPr>
          <a:xfrm>
            <a:off x="555953" y="4162102"/>
            <a:ext cx="3449361" cy="2685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556125" y="6418263"/>
                <a:ext cx="39842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𝐷𝑜𝑚𝑎𝑖𝑛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125" y="6418263"/>
                <a:ext cx="398423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17" r="-765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8920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Domain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By domain matrix, we can know whether a statement instance exists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92677" y="2364286"/>
                <a:ext cx="3463448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77" y="2364286"/>
                <a:ext cx="3463448" cy="11269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230594" y="3595261"/>
                <a:ext cx="4153573" cy="9600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0" dirty="0" smtClean="0"/>
                  <a:t>[Example] Whether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exists or not?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4" y="3595261"/>
                <a:ext cx="4153573" cy="960006"/>
              </a:xfrm>
              <a:prstGeom prst="rect">
                <a:avLst/>
              </a:prstGeom>
              <a:blipFill rotWithShape="0">
                <a:blip r:embed="rId3"/>
                <a:stretch>
                  <a:fillRect l="-3524" r="-1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230594" y="4610812"/>
                <a:ext cx="3781548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4" y="4610812"/>
                <a:ext cx="3781548" cy="10204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230594" y="5629965"/>
                <a:ext cx="2736070" cy="10523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So,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does not exist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4" y="5629965"/>
                <a:ext cx="2736070" cy="1052339"/>
              </a:xfrm>
              <a:prstGeom prst="rect">
                <a:avLst/>
              </a:prstGeom>
              <a:blipFill rotWithShape="0">
                <a:blip r:embed="rId5"/>
                <a:stretch>
                  <a:fillRect l="-2004" r="-6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橢圓 9"/>
          <p:cNvSpPr/>
          <p:nvPr/>
        </p:nvSpPr>
        <p:spPr bwMode="auto">
          <a:xfrm>
            <a:off x="4222306" y="4555267"/>
            <a:ext cx="537702" cy="402305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13932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Polyhedral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Domain matrix</a:t>
            </a:r>
          </a:p>
          <a:p>
            <a:r>
              <a:rPr lang="en-US" altLang="zh-TW" dirty="0" smtClean="0"/>
              <a:t>Scattering matrix</a:t>
            </a:r>
          </a:p>
          <a:p>
            <a:r>
              <a:rPr lang="en-US" altLang="zh-TW" dirty="0" smtClean="0"/>
              <a:t>Access matrixes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583264" y="350469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Iteration</a:t>
            </a:r>
            <a:br>
              <a:rPr lang="en-US" altLang="zh-TW" dirty="0" smtClean="0"/>
            </a:br>
            <a:r>
              <a:rPr lang="en-US" altLang="zh-TW" dirty="0" smtClean="0"/>
              <a:t>domain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83264" y="463167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Scattering</a:t>
            </a:r>
            <a:br>
              <a:rPr lang="en-US" altLang="zh-TW" dirty="0" smtClean="0"/>
            </a:b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83264" y="57586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Access</a:t>
            </a:r>
            <a:br>
              <a:rPr lang="en-US" altLang="zh-TW" dirty="0" smtClean="0"/>
            </a:br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45834" y="4042008"/>
            <a:ext cx="2680850" cy="29925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左大括弧 11"/>
          <p:cNvSpPr/>
          <p:nvPr/>
        </p:nvSpPr>
        <p:spPr bwMode="auto">
          <a:xfrm>
            <a:off x="3876248" y="3277659"/>
            <a:ext cx="1110032" cy="3367642"/>
          </a:xfrm>
          <a:prstGeom prst="leftBrace">
            <a:avLst>
              <a:gd name="adj1" fmla="val 8333"/>
              <a:gd name="adj2" fmla="val 267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586408" y="1406086"/>
            <a:ext cx="8438854" cy="5239214"/>
            <a:chOff x="586408" y="1406086"/>
            <a:chExt cx="8438854" cy="5239214"/>
          </a:xfrm>
        </p:grpSpPr>
        <p:sp>
          <p:nvSpPr>
            <p:cNvPr id="13" name="矩形 12"/>
            <p:cNvSpPr/>
            <p:nvPr/>
          </p:nvSpPr>
          <p:spPr bwMode="auto">
            <a:xfrm>
              <a:off x="586408" y="2385391"/>
              <a:ext cx="3597966" cy="539568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803773" y="5518325"/>
              <a:ext cx="3221489" cy="1126975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543407" y="5518323"/>
              <a:ext cx="1205302" cy="899940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586408" y="1406086"/>
              <a:ext cx="3597966" cy="539568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5806677" y="3264375"/>
              <a:ext cx="3165296" cy="1126975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4543407" y="3441680"/>
              <a:ext cx="1205302" cy="761382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8591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Flow of Polyhedral IR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Clan</a:t>
            </a:r>
          </a:p>
          <a:p>
            <a:pPr lvl="1"/>
            <a:r>
              <a:rPr lang="en-US" altLang="zh-TW" dirty="0" smtClean="0"/>
              <a:t>Extract polyhedral IR from source code (C/C++)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Candl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Compute dependences from polyhedral IR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……… (Lots efforts on optimizing polyhedral IR)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 smtClean="0"/>
              <a:t>CLoog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Generate syntactic code from optimized polyhedral IR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 bwMode="auto">
          <a:xfrm>
            <a:off x="669924" y="1563731"/>
            <a:ext cx="7397305" cy="81200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42823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global logical date of the statement instance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Ordering information inside the iteration domain</a:t>
            </a:r>
            <a:endParaRPr lang="en-US" altLang="zh-TW" dirty="0"/>
          </a:p>
          <a:p>
            <a:pPr lvl="1"/>
            <a:r>
              <a:rPr lang="en-US" altLang="zh-TW" dirty="0" smtClean="0"/>
              <a:t>Scheduling</a:t>
            </a:r>
          </a:p>
          <a:p>
            <a:pPr lvl="2"/>
            <a:r>
              <a:rPr lang="en-US" altLang="zh-TW" dirty="0" smtClean="0"/>
              <a:t>When the statement instance will be executed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53375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- Scheduling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Denote the time stamp when the statement instance will be executed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685176" y="3493866"/>
                <a:ext cx="104740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76" y="3493866"/>
                <a:ext cx="1047403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4070" r="-4651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85176" y="2294057"/>
                <a:ext cx="220182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dirty="0" smtClean="0">
                    <a:latin typeface="Cambria Math" panose="02040503050406030204" pitchFamily="18" charset="0"/>
                  </a:rPr>
                  <a:t>[Example]</a:t>
                </a:r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76" y="2294057"/>
                <a:ext cx="2201821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6354" t="-7692" b="-8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94825" y="3493865"/>
                <a:ext cx="104740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25" y="3493865"/>
                <a:ext cx="1047403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4678" r="-4678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062803" y="3493866"/>
                <a:ext cx="1415323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803" y="3493866"/>
                <a:ext cx="141532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3448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85176" y="4508490"/>
                <a:ext cx="1934825" cy="22159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b="0" dirty="0" smtClean="0"/>
                  <a:t>Time: (1)</a:t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TW" b="0" dirty="0" smtClean="0"/>
              </a:p>
              <a:p>
                <a:pPr/>
                <a:r>
                  <a:rPr lang="en-US" altLang="zh-TW" dirty="0" smtClean="0"/>
                  <a:t>Time: (2)</a:t>
                </a:r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:endParaRPr lang="en-US" altLang="zh-TW" b="0" dirty="0" smtClean="0"/>
              </a:p>
              <a:p>
                <a:r>
                  <a:rPr lang="en-US" altLang="zh-TW" dirty="0" smtClean="0"/>
                  <a:t>Time: (3)</a:t>
                </a:r>
                <a:endParaRPr lang="en-US" altLang="zh-TW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76" y="4508490"/>
                <a:ext cx="1934825" cy="2215991"/>
              </a:xfrm>
              <a:prstGeom prst="rect">
                <a:avLst/>
              </a:prstGeom>
              <a:blipFill rotWithShape="0">
                <a:blip r:embed="rId6"/>
                <a:stretch>
                  <a:fillRect l="-6875" t="-3288" b="-35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062803" y="4508490"/>
                <a:ext cx="1934825" cy="221599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altLang="zh-TW" b="0" dirty="0" smtClean="0"/>
                  <a:t>Time: (1,1)</a:t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:endParaRPr lang="en-US" altLang="zh-TW" b="0" dirty="0" smtClean="0"/>
              </a:p>
              <a:p>
                <a:endParaRPr lang="en-US" altLang="zh-TW" b="0" dirty="0" smtClean="0"/>
              </a:p>
              <a:p>
                <a:pPr/>
                <a:r>
                  <a:rPr lang="en-US" altLang="zh-TW" b="0" dirty="0" smtClean="0"/>
                  <a:t>Time: (1,2)</a:t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altLang="zh-TW" b="0" dirty="0" smtClean="0"/>
              </a:p>
              <a:p>
                <a:endParaRPr lang="en-US" altLang="zh-TW" dirty="0"/>
              </a:p>
              <a:p>
                <a:pPr/>
                <a:r>
                  <a:rPr lang="en-US" altLang="zh-TW" dirty="0" smtClean="0"/>
                  <a:t>Time: (2,1)</a:t>
                </a:r>
                <a:r>
                  <a:rPr lang="en-US" altLang="zh-TW" b="0" dirty="0" smtClean="0"/>
                  <a:t/>
                </a:r>
                <a:br>
                  <a:rPr lang="en-US" altLang="zh-TW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803" y="4508490"/>
                <a:ext cx="1934825" cy="2215991"/>
              </a:xfrm>
              <a:prstGeom prst="rect">
                <a:avLst/>
              </a:prstGeom>
              <a:blipFill rotWithShape="0">
                <a:blip r:embed="rId7"/>
                <a:stretch>
                  <a:fillRect l="-7210" t="-3288" b="-35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3794825" y="4508490"/>
                <a:ext cx="3093154" cy="13849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 smtClean="0">
                    <a:latin typeface="Cambria Math" panose="02040503050406030204" pitchFamily="18" charset="0"/>
                  </a:rPr>
                  <a:t>Time: (1)</a:t>
                </a:r>
                <a:endParaRPr lang="en-US" altLang="zh-TW" b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r>
                  <a:rPr lang="en-US" altLang="zh-TW" dirty="0" smtClean="0"/>
                  <a:t/>
                </a:r>
                <a:br>
                  <a:rPr lang="en-US" altLang="zh-TW" dirty="0" smtClean="0"/>
                </a:br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Time: (2)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;    //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825" y="4508490"/>
                <a:ext cx="3093154" cy="1384995"/>
              </a:xfrm>
              <a:prstGeom prst="rect">
                <a:avLst/>
              </a:prstGeom>
              <a:blipFill rotWithShape="0">
                <a:blip r:embed="rId8"/>
                <a:stretch>
                  <a:fillRect l="-4519" t="-5677" r="-786" b="-61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字方塊 15"/>
          <p:cNvSpPr txBox="1"/>
          <p:nvPr/>
        </p:nvSpPr>
        <p:spPr>
          <a:xfrm>
            <a:off x="171772" y="266446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Statement </a:t>
            </a:r>
            <a:br>
              <a:rPr lang="en-US" altLang="zh-TW" dirty="0" smtClean="0"/>
            </a:br>
            <a:r>
              <a:rPr lang="en-US" altLang="zh-TW" dirty="0" smtClean="0"/>
              <a:t>instances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67434" y="3586197"/>
            <a:ext cx="128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Scattering </a:t>
            </a:r>
            <a:br>
              <a:rPr lang="en-US" altLang="zh-TW" dirty="0" smtClean="0"/>
            </a:b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167434" y="500223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Scheduled </a:t>
            </a:r>
            <a:br>
              <a:rPr lang="en-US" altLang="zh-TW" dirty="0" smtClean="0"/>
            </a:br>
            <a:r>
              <a:rPr lang="en-US" altLang="zh-TW" dirty="0" smtClean="0"/>
              <a:t>result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73505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3" grpId="0" animBg="1"/>
      <p:bldP spid="14" grpId="0" animBg="1"/>
      <p:bldP spid="15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Output the scheduled global logical date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5" y="4699680"/>
            <a:ext cx="2387379" cy="216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71998" y="3679208"/>
                <a:ext cx="3892219" cy="10204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2≤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≤4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" y="3679208"/>
                <a:ext cx="3892219" cy="10204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1998" y="2283689"/>
                <a:ext cx="381559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≤4;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≤4;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" y="2283689"/>
                <a:ext cx="381559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58" r="-958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3899" y="5040072"/>
                <a:ext cx="26840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+2, 3∗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99" y="5040072"/>
                <a:ext cx="268406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591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393899" y="6210514"/>
                <a:ext cx="44074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𝑆𝑐𝑎𝑡𝑡𝑒𝑟𝑖𝑛𝑔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𝐼𝑡𝑒𝑟𝑎𝑡𝑖𝑜𝑛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𝑆𝑐𝑎𝑡𝑒𝑟𝑖𝑛𝑔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99" y="6210514"/>
                <a:ext cx="4407424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1245" r="-415" b="-175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393899" y="5423434"/>
                <a:ext cx="3992118" cy="73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99" y="5423434"/>
                <a:ext cx="3992118" cy="7360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393899" y="1979552"/>
                <a:ext cx="4583306" cy="283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𝑡𝑒𝑟𝑎𝑡𝑖𝑜𝑛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𝑑𝑜𝑚𝑎𝑖𝑛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(2,3)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(2,4)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𝑜𝑔𝑖𝑐𝑎𝑙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𝑑𝑎𝑡𝑒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4,8)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(5,9)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(6,10)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4,11)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(5,12)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(6,13)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4,14)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(5,15)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(6,16)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3899" y="1979552"/>
                <a:ext cx="4583306" cy="283244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71998" y="3402209"/>
                <a:ext cx="18610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𝑑𝑜𝑚𝑎𝑖𝑛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" y="3402209"/>
                <a:ext cx="186102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295" r="-2623" b="-86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8386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 scattering matrix contains ordering information of all statement instance</a:t>
            </a:r>
          </a:p>
          <a:p>
            <a:r>
              <a:rPr lang="en-US" altLang="zh-TW" dirty="0" err="1" smtClean="0"/>
              <a:t>CLoog</a:t>
            </a:r>
            <a:r>
              <a:rPr lang="en-US" altLang="zh-TW" dirty="0" smtClean="0"/>
              <a:t> can generate scheduled syntactic code from the scattering matrix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60888" y="3127137"/>
                <a:ext cx="2592120" cy="73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8" y="3127137"/>
                <a:ext cx="2592120" cy="7360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060888" y="5923058"/>
                <a:ext cx="5230663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 smtClean="0"/>
                  <a:t>So, we know that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 executed before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8" y="5923058"/>
                <a:ext cx="5230663" cy="730777"/>
              </a:xfrm>
              <a:prstGeom prst="rect">
                <a:avLst/>
              </a:prstGeom>
              <a:blipFill rotWithShape="0">
                <a:blip r:embed="rId3"/>
                <a:stretch>
                  <a:fillRect l="-26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60888" y="4461504"/>
                <a:ext cx="672902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executed on logical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8" y="4461504"/>
                <a:ext cx="6729022" cy="730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60888" y="5192281"/>
                <a:ext cx="685726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is</a:t>
                </a:r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executed on logical 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8" y="5192281"/>
                <a:ext cx="6857262" cy="730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 bwMode="auto">
          <a:xfrm>
            <a:off x="5377150" y="4461504"/>
            <a:ext cx="2643727" cy="730778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377150" y="5192280"/>
            <a:ext cx="2643727" cy="730778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60888" y="3730727"/>
                <a:ext cx="7596695" cy="7546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b="0" dirty="0" smtClean="0"/>
                  <a:t>[Example] </a:t>
                </a:r>
                <a:r>
                  <a:rPr lang="en-US" altLang="zh-TW" dirty="0" smtClean="0"/>
                  <a:t>Which statement instance,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or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4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 smtClean="0"/>
                  <a:t>, is executed first?</a:t>
                </a:r>
                <a:r>
                  <a:rPr lang="en-US" altLang="zh-TW" dirty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88" y="3730727"/>
                <a:ext cx="7596695" cy="754630"/>
              </a:xfrm>
              <a:prstGeom prst="rect">
                <a:avLst/>
              </a:prstGeom>
              <a:blipFill rotWithShape="0">
                <a:blip r:embed="rId6"/>
                <a:stretch>
                  <a:fillRect l="-1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88359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5" grpId="0" animBg="1"/>
      <p:bldP spid="9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of the Original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Follow the original order of the iteration variables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68984" y="1823288"/>
                <a:ext cx="4455450" cy="503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984" y="1823288"/>
                <a:ext cx="4455450" cy="503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 bwMode="auto">
          <a:xfrm>
            <a:off x="4890052" y="1874492"/>
            <a:ext cx="1519294" cy="108016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90052" y="3014752"/>
            <a:ext cx="1425290" cy="108016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4890052" y="4117996"/>
            <a:ext cx="1647481" cy="1437250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890052" y="5685183"/>
            <a:ext cx="1519294" cy="1131373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698500" y="4035287"/>
            <a:ext cx="4191552" cy="33793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698500" y="4581939"/>
            <a:ext cx="4191552" cy="33793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98500" y="5406887"/>
            <a:ext cx="4191552" cy="33793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98500" y="5953539"/>
            <a:ext cx="4191552" cy="33793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6409346" y="1874492"/>
            <a:ext cx="2324456" cy="108016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6315341" y="3014752"/>
            <a:ext cx="1956987" cy="108016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6537533" y="4117996"/>
            <a:ext cx="2606467" cy="1437250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409346" y="5685183"/>
            <a:ext cx="1519294" cy="1131373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6751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of the Original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Follow the original order of the iteration variables</a:t>
            </a:r>
          </a:p>
          <a:p>
            <a:r>
              <a:rPr lang="en-US" altLang="zh-TW" dirty="0" smtClean="0"/>
              <a:t>Schedule statements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89471" y="1823288"/>
                <a:ext cx="4668329" cy="5034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i="1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471" y="1823288"/>
                <a:ext cx="4668329" cy="50347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群組 24"/>
          <p:cNvGrpSpPr/>
          <p:nvPr/>
        </p:nvGrpSpPr>
        <p:grpSpPr>
          <a:xfrm>
            <a:off x="-66153" y="3828516"/>
            <a:ext cx="860912" cy="2696110"/>
            <a:chOff x="-66153" y="3828516"/>
            <a:chExt cx="860912" cy="2696110"/>
          </a:xfrm>
        </p:grpSpPr>
        <p:grpSp>
          <p:nvGrpSpPr>
            <p:cNvPr id="24" name="群組 23"/>
            <p:cNvGrpSpPr/>
            <p:nvPr/>
          </p:nvGrpSpPr>
          <p:grpSpPr>
            <a:xfrm>
              <a:off x="-66153" y="3828516"/>
              <a:ext cx="860912" cy="769121"/>
              <a:chOff x="-66153" y="3828516"/>
              <a:chExt cx="860912" cy="769121"/>
            </a:xfrm>
          </p:grpSpPr>
          <p:sp>
            <p:nvSpPr>
              <p:cNvPr id="4" name="左大括弧 3"/>
              <p:cNvSpPr/>
              <p:nvPr/>
            </p:nvSpPr>
            <p:spPr bwMode="auto">
              <a:xfrm>
                <a:off x="177317" y="3828516"/>
                <a:ext cx="617442" cy="769121"/>
              </a:xfrm>
              <a:prstGeom prst="leftBrace">
                <a:avLst/>
              </a:prstGeom>
              <a:noFill/>
              <a:ln w="222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" name="文字方塊 4"/>
              <p:cNvSpPr txBox="1"/>
              <p:nvPr/>
            </p:nvSpPr>
            <p:spPr>
              <a:xfrm>
                <a:off x="-66153" y="402841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0</a:t>
                </a:r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-66153" y="4572740"/>
              <a:ext cx="860912" cy="369332"/>
              <a:chOff x="-66153" y="4572740"/>
              <a:chExt cx="860912" cy="369332"/>
            </a:xfrm>
          </p:grpSpPr>
          <p:sp>
            <p:nvSpPr>
              <p:cNvPr id="11" name="左大括弧 10"/>
              <p:cNvSpPr/>
              <p:nvPr/>
            </p:nvSpPr>
            <p:spPr bwMode="auto">
              <a:xfrm>
                <a:off x="177317" y="4657459"/>
                <a:ext cx="617442" cy="199894"/>
              </a:xfrm>
              <a:prstGeom prst="leftBrace">
                <a:avLst/>
              </a:prstGeom>
              <a:noFill/>
              <a:ln w="222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-66153" y="457274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chemeClr val="accent1"/>
                    </a:solidFill>
                  </a:rPr>
                  <a:t>1</a:t>
                </a:r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" name="群組 7"/>
            <p:cNvGrpSpPr/>
            <p:nvPr/>
          </p:nvGrpSpPr>
          <p:grpSpPr>
            <a:xfrm>
              <a:off x="-66153" y="4899754"/>
              <a:ext cx="860912" cy="1624872"/>
              <a:chOff x="-66153" y="4899754"/>
              <a:chExt cx="860912" cy="1624872"/>
            </a:xfrm>
          </p:grpSpPr>
          <p:sp>
            <p:nvSpPr>
              <p:cNvPr id="15" name="左大括弧 14"/>
              <p:cNvSpPr/>
              <p:nvPr/>
            </p:nvSpPr>
            <p:spPr bwMode="auto">
              <a:xfrm>
                <a:off x="177317" y="4899754"/>
                <a:ext cx="617442" cy="1624872"/>
              </a:xfrm>
              <a:prstGeom prst="leftBrace">
                <a:avLst/>
              </a:prstGeom>
              <a:noFill/>
              <a:ln w="22225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-66153" y="5527524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>
                    <a:solidFill>
                      <a:schemeClr val="accent1"/>
                    </a:solidFill>
                  </a:rPr>
                  <a:t>2</a:t>
                </a:r>
                <a:endParaRPr lang="zh-TW" altLang="en-US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群組 25"/>
          <p:cNvGrpSpPr/>
          <p:nvPr/>
        </p:nvGrpSpPr>
        <p:grpSpPr>
          <a:xfrm>
            <a:off x="552304" y="5180227"/>
            <a:ext cx="671493" cy="1130241"/>
            <a:chOff x="552304" y="5180227"/>
            <a:chExt cx="671493" cy="1130241"/>
          </a:xfrm>
        </p:grpSpPr>
        <p:sp>
          <p:nvSpPr>
            <p:cNvPr id="18" name="左大括弧 17"/>
            <p:cNvSpPr/>
            <p:nvPr/>
          </p:nvSpPr>
          <p:spPr bwMode="auto">
            <a:xfrm>
              <a:off x="984566" y="5180227"/>
              <a:ext cx="239231" cy="801829"/>
            </a:xfrm>
            <a:prstGeom prst="leftBrace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52304" y="539210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2.0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1" name="左大括弧 20"/>
            <p:cNvSpPr/>
            <p:nvPr/>
          </p:nvSpPr>
          <p:spPr bwMode="auto">
            <a:xfrm>
              <a:off x="984566" y="6017349"/>
              <a:ext cx="239231" cy="221082"/>
            </a:xfrm>
            <a:prstGeom prst="leftBrace">
              <a:avLst/>
            </a:prstGeom>
            <a:noFill/>
            <a:ln w="222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52304" y="594113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chemeClr val="accent1"/>
                  </a:solidFill>
                </a:rPr>
                <a:t>2.1</a:t>
              </a:r>
              <a:endParaRPr lang="zh-TW" alt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 bwMode="auto">
          <a:xfrm>
            <a:off x="6177575" y="2245794"/>
            <a:ext cx="206134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6136480" y="3570392"/>
            <a:ext cx="116260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6211759" y="4443678"/>
            <a:ext cx="206134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6183857" y="6025525"/>
            <a:ext cx="206134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6211759" y="4960143"/>
            <a:ext cx="206134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6236493" y="6541990"/>
            <a:ext cx="115148" cy="25812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6511897" y="1874493"/>
            <a:ext cx="2324456" cy="108016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6424768" y="3061025"/>
            <a:ext cx="2017557" cy="920739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599539" y="4088127"/>
            <a:ext cx="2544461" cy="1425774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6546079" y="5620264"/>
            <a:ext cx="2597921" cy="1237736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84953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30" grpId="0" animBg="1"/>
      <p:bldP spid="29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of the Original Program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Follow the original order of the iteration variables</a:t>
            </a:r>
          </a:p>
          <a:p>
            <a:r>
              <a:rPr lang="en-US" altLang="zh-TW" dirty="0" smtClean="0"/>
              <a:t>Schedule statements with traditional Abstract Syntax Tree (AST)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184" y="2326464"/>
            <a:ext cx="3483464" cy="269558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36" y="5075227"/>
            <a:ext cx="3725966" cy="1343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759380" cy="3416320"/>
              </a:xfrm>
              <a:prstGeom prst="rect">
                <a:avLst/>
              </a:prstGeom>
              <a:blipFill rotWithShape="0">
                <a:blip r:embed="rId4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7115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698500" y="1493838"/>
            <a:ext cx="7772400" cy="4924425"/>
          </a:xfrm>
        </p:spPr>
        <p:txBody>
          <a:bodyPr/>
          <a:lstStyle/>
          <a:p>
            <a:r>
              <a:rPr lang="en-US" altLang="zh-TW" dirty="0" smtClean="0"/>
              <a:t>A scheduling may be an arbitrary complex sequence of basic-old-good transformations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of Transformation – Loop Interchange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0" y="4025558"/>
                <a:ext cx="4606581" cy="283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𝑡𝑒𝑟𝑎𝑡𝑖𝑜𝑛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𝑑𝑜𝑚𝑎𝑖𝑛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(2,3)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(2,4)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3,2)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4,2)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/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  <m:m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altLang="zh-TW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→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bg2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d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𝑜𝑔𝑖𝑐𝑎𝑙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𝑑𝑎𝑡𝑒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zh-TW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(3,2)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(4,2)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(3,3)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(4,3)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altLang="zh-TW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2,4)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(3,4)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altLang="zh-TW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(4,4)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mr>
                      </m:m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25558"/>
                <a:ext cx="4606581" cy="283244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34546" y="3031081"/>
                <a:ext cx="3815596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≤4;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=2;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≤4;</m:t>
                          </m:r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6" y="3031081"/>
                <a:ext cx="381559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58" r="-1118" b="-10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689493" y="2314345"/>
                <a:ext cx="44074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𝑆𝑐𝑎𝑡𝑡𝑒𝑟𝑖𝑛𝑔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𝐼𝑡𝑒𝑟𝑎𝑡𝑖𝑜𝑛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𝑆𝑐𝑎𝑡𝑒𝑟𝑖𝑛𝑔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493" y="2314345"/>
                <a:ext cx="4407424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1245" t="-1099" r="-553" b="-175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89493" y="4299918"/>
                <a:ext cx="4483022" cy="22267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𝐿𝑜𝑜𝑝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𝑖𝑛𝑡𝑒𝑟𝑐h𝑎𝑛𝑔𝑒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𝑂𝑟𝑖𝑔𝑖𝑛𝑎𝑙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493" y="4299918"/>
                <a:ext cx="4483022" cy="22267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34546" y="4479271"/>
                <a:ext cx="3815596" cy="1938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1≤4;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2=2;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2≤4;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2;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1;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  //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46" y="4479271"/>
                <a:ext cx="3815596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958" r="-1118" b="-47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689493" y="3031081"/>
                <a:ext cx="4154021" cy="736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𝑂𝑟𝑖𝑔𝑖𝑛𝑎𝑙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493" y="3031081"/>
                <a:ext cx="4154021" cy="7360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 bwMode="auto">
          <a:xfrm>
            <a:off x="7417711" y="4299918"/>
            <a:ext cx="742222" cy="717378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4790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8" grpId="0"/>
      <p:bldP spid="10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Present global logical stamps of the statement instance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Ordering information inside the iteration domain</a:t>
            </a:r>
            <a:endParaRPr lang="en-US" altLang="zh-TW" dirty="0"/>
          </a:p>
          <a:p>
            <a:pPr lvl="1"/>
            <a:r>
              <a:rPr lang="en-US" altLang="zh-TW" dirty="0" smtClean="0"/>
              <a:t>Scheduling</a:t>
            </a:r>
          </a:p>
          <a:p>
            <a:pPr lvl="2"/>
            <a:r>
              <a:rPr lang="en-US" altLang="zh-TW" dirty="0" smtClean="0"/>
              <a:t>When the statement instance will be executed</a:t>
            </a:r>
          </a:p>
          <a:p>
            <a:pPr lvl="1"/>
            <a:r>
              <a:rPr lang="en-US" altLang="zh-TW" dirty="0" smtClean="0"/>
              <a:t>Allocation (placement)</a:t>
            </a:r>
          </a:p>
          <a:p>
            <a:pPr lvl="2"/>
            <a:r>
              <a:rPr lang="en-US" altLang="zh-TW" dirty="0" smtClean="0"/>
              <a:t>Which processor a statement instance has to be executed</a:t>
            </a:r>
            <a:endParaRPr lang="en-US" altLang="zh-TW" dirty="0"/>
          </a:p>
          <a:p>
            <a:pPr lvl="1"/>
            <a:r>
              <a:rPr lang="en-US" altLang="zh-TW" dirty="0" smtClean="0"/>
              <a:t>Chunking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41405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- Allocation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2" y="2229395"/>
            <a:ext cx="2878630" cy="13628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47" y="4172532"/>
            <a:ext cx="2087335" cy="15825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60" y="1728190"/>
            <a:ext cx="4597148" cy="46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2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smtClean="0"/>
              <a:t>C</a:t>
            </a:r>
            <a:r>
              <a:rPr lang="en-US" altLang="zh-TW" dirty="0" smtClean="0"/>
              <a:t>hunky </a:t>
            </a:r>
            <a:r>
              <a:rPr lang="en-US" altLang="zh-TW" u="sng" dirty="0" smtClean="0"/>
              <a:t>L</a:t>
            </a:r>
            <a:r>
              <a:rPr lang="en-US" altLang="zh-TW" dirty="0" smtClean="0"/>
              <a:t>oop </a:t>
            </a:r>
            <a:r>
              <a:rPr lang="en-US" altLang="zh-TW" u="sng" dirty="0" smtClean="0"/>
              <a:t>An</a:t>
            </a:r>
            <a:r>
              <a:rPr lang="en-US" altLang="zh-TW" dirty="0" smtClean="0"/>
              <a:t>alyzer</a:t>
            </a:r>
          </a:p>
          <a:p>
            <a:r>
              <a:rPr lang="en-US" altLang="zh-TW" dirty="0" smtClean="0"/>
              <a:t>A translator from a given program representation to another representation</a:t>
            </a:r>
          </a:p>
          <a:p>
            <a:endParaRPr lang="en-US" altLang="zh-TW" dirty="0"/>
          </a:p>
          <a:p>
            <a:r>
              <a:rPr lang="en-US" altLang="zh-TW" dirty="0" smtClean="0"/>
              <a:t>Input</a:t>
            </a:r>
          </a:p>
          <a:p>
            <a:pPr lvl="1"/>
            <a:r>
              <a:rPr lang="en-US" altLang="zh-TW" dirty="0" smtClean="0"/>
              <a:t>C grammar (C, C++, C# or Java)</a:t>
            </a:r>
            <a:endParaRPr lang="en-US" altLang="zh-TW" dirty="0"/>
          </a:p>
          <a:p>
            <a:r>
              <a:rPr lang="en-US" altLang="zh-TW" dirty="0" smtClean="0"/>
              <a:t>Output</a:t>
            </a:r>
          </a:p>
          <a:p>
            <a:pPr lvl="1"/>
            <a:r>
              <a:rPr lang="en-US" altLang="zh-TW" dirty="0" smtClean="0"/>
              <a:t>Polyhedral intermediate representation (IR)</a:t>
            </a:r>
          </a:p>
          <a:p>
            <a:pPr lvl="1"/>
            <a:r>
              <a:rPr lang="en-US" altLang="zh-TW" dirty="0" smtClean="0"/>
              <a:t>The input of </a:t>
            </a:r>
            <a:r>
              <a:rPr lang="en-US" altLang="zh-TW" dirty="0" err="1" smtClean="0"/>
              <a:t>Candl</a:t>
            </a:r>
            <a:r>
              <a:rPr lang="en-US" altLang="zh-TW" dirty="0" smtClean="0"/>
              <a:t>, the dependences analyzer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24845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Scattering Function – Space/Time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Example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2" y="2229395"/>
            <a:ext cx="2878630" cy="13628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2" y="4378256"/>
            <a:ext cx="2528725" cy="147736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068" y="1493838"/>
            <a:ext cx="4361102" cy="528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494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Polyhedral Representation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Domain matrix</a:t>
            </a:r>
          </a:p>
          <a:p>
            <a:r>
              <a:rPr lang="en-US" altLang="zh-TW" dirty="0" smtClean="0"/>
              <a:t>Scattering matrix</a:t>
            </a:r>
          </a:p>
          <a:p>
            <a:r>
              <a:rPr lang="en-US" altLang="zh-TW" dirty="0" smtClean="0"/>
              <a:t>Access matrixes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solidFill>
                                                      <a:schemeClr val="accent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solidFill>
                                                        <a:schemeClr val="accent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solidFill>
                                                  <a:schemeClr val="accent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4583264" y="350469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Iteration</a:t>
            </a:r>
            <a:br>
              <a:rPr lang="en-US" altLang="zh-TW" dirty="0" smtClean="0"/>
            </a:br>
            <a:r>
              <a:rPr lang="en-US" altLang="zh-TW" dirty="0" smtClean="0"/>
              <a:t>domain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4583264" y="463167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Scattering</a:t>
            </a:r>
            <a:br>
              <a:rPr lang="en-US" altLang="zh-TW" dirty="0" smtClean="0"/>
            </a:b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583264" y="57586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Access</a:t>
            </a:r>
            <a:br>
              <a:rPr lang="en-US" altLang="zh-TW" dirty="0" smtClean="0"/>
            </a:br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 bwMode="auto">
          <a:xfrm>
            <a:off x="1145834" y="4042008"/>
            <a:ext cx="2680850" cy="29925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左大括弧 11"/>
          <p:cNvSpPr/>
          <p:nvPr/>
        </p:nvSpPr>
        <p:spPr bwMode="auto">
          <a:xfrm>
            <a:off x="3876248" y="3277659"/>
            <a:ext cx="1110032" cy="3367642"/>
          </a:xfrm>
          <a:prstGeom prst="leftBrace">
            <a:avLst>
              <a:gd name="adj1" fmla="val 8333"/>
              <a:gd name="adj2" fmla="val 267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/>
        </p:nvGrpSpPr>
        <p:grpSpPr>
          <a:xfrm>
            <a:off x="586408" y="1471349"/>
            <a:ext cx="8279758" cy="4046976"/>
            <a:chOff x="586408" y="1471349"/>
            <a:chExt cx="8279758" cy="4046976"/>
          </a:xfrm>
        </p:grpSpPr>
        <p:sp>
          <p:nvSpPr>
            <p:cNvPr id="13" name="矩形 12"/>
            <p:cNvSpPr/>
            <p:nvPr/>
          </p:nvSpPr>
          <p:spPr bwMode="auto">
            <a:xfrm>
              <a:off x="586408" y="1471349"/>
              <a:ext cx="3597966" cy="914400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864383" y="3287819"/>
              <a:ext cx="3001783" cy="2230506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603035" y="3491412"/>
              <a:ext cx="1205302" cy="1799877"/>
            </a:xfrm>
            <a:prstGeom prst="rect">
              <a:avLst/>
            </a:prstGeom>
            <a:solidFill>
              <a:schemeClr val="bg2">
                <a:alpha val="7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2826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Access Functions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Store the arrays (variables) access information for dependences analysis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94543" y="2362158"/>
                <a:ext cx="559896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43" y="2362158"/>
                <a:ext cx="5598969" cy="923330"/>
              </a:xfrm>
              <a:prstGeom prst="rect">
                <a:avLst/>
              </a:prstGeom>
              <a:blipFill rotWithShape="0"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893512" y="2238025"/>
                <a:ext cx="2807756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12" y="2238025"/>
                <a:ext cx="2807756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0956" y="3392562"/>
                <a:ext cx="4607543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𝑊𝑅𝐼𝑇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3392562"/>
                <a:ext cx="4607543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90956" y="5643129"/>
                <a:ext cx="5272790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5643129"/>
                <a:ext cx="5272790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93059" y="4517846"/>
                <a:ext cx="4910640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59" y="4517846"/>
                <a:ext cx="4910640" cy="11269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067628" y="3665269"/>
                <a:ext cx="407637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𝐴𝑐𝑐𝑒𝑠𝑠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𝑓𝑢𝑛𝑐𝑡𝑖𝑜𝑛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𝐼𝑡𝑒𝑟𝑎𝑡𝑖𝑜𝑛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𝑣𝑒𝑐𝑡𝑜𝑟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𝐴𝑐𝑐𝑒𝑠𝑠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𝑚𝑎𝑡𝑟𝑖𝑥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𝐼𝑡𝑒𝑟𝑎𝑡𝑖𝑜𝑛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𝑣𝑒𝑐𝑡𝑜𝑟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28" y="3665269"/>
                <a:ext cx="4076372" cy="553998"/>
              </a:xfrm>
              <a:prstGeom prst="rect">
                <a:avLst/>
              </a:prstGeom>
              <a:blipFill rotWithShape="0">
                <a:blip r:embed="rId7"/>
                <a:stretch>
                  <a:fillRect l="-747" r="-598" b="-43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 bwMode="auto">
          <a:xfrm>
            <a:off x="1282147" y="2948704"/>
            <a:ext cx="765313" cy="33678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196547" y="2948704"/>
            <a:ext cx="1600201" cy="33678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3955773" y="2948704"/>
            <a:ext cx="1669775" cy="336784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276997" y="3365000"/>
            <a:ext cx="4560263" cy="1152846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188601" y="4517846"/>
            <a:ext cx="4915098" cy="1152846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188600" y="5670692"/>
            <a:ext cx="5275145" cy="1152846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913170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0" grpId="0" animBg="1"/>
      <p:bldP spid="15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Access Matrixes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Record the memory allocation where the statement instance access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0956" y="2766397"/>
                <a:ext cx="3868238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𝑊𝑅𝐼𝑇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2766397"/>
                <a:ext cx="3868238" cy="11269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0956" y="5016964"/>
                <a:ext cx="3913828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5016964"/>
                <a:ext cx="3913828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90956" y="3891681"/>
                <a:ext cx="3897926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3891681"/>
                <a:ext cx="3897926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088882" y="2805286"/>
                <a:ext cx="4817921" cy="105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𝑊𝑅𝐼𝑇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82" y="2805286"/>
                <a:ext cx="4817921" cy="10505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088882" y="5053400"/>
                <a:ext cx="4863511" cy="105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82" y="5053400"/>
                <a:ext cx="4863511" cy="10505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88882" y="3931105"/>
                <a:ext cx="4847609" cy="1050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𝑅𝐸𝐴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82" y="3931105"/>
                <a:ext cx="4847609" cy="10505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90956" y="2213938"/>
                <a:ext cx="8449749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[Example] Where the memory allocations does statement instance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access?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2213938"/>
                <a:ext cx="8449749" cy="552459"/>
              </a:xfrm>
              <a:prstGeom prst="rect">
                <a:avLst/>
              </a:prstGeom>
              <a:blipFill rotWithShape="0">
                <a:blip r:embed="rId8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0956" y="6142033"/>
                <a:ext cx="4909806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writes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TW" dirty="0" smtClean="0"/>
                  <a:t>, reads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56" y="6142033"/>
                <a:ext cx="4909806" cy="552459"/>
              </a:xfrm>
              <a:prstGeom prst="rect">
                <a:avLst/>
              </a:prstGeom>
              <a:blipFill rotWithShape="0">
                <a:blip r:embed="rId9"/>
                <a:stretch>
                  <a:fillRect b="-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 bwMode="auto">
          <a:xfrm>
            <a:off x="1469693" y="6215690"/>
            <a:ext cx="766611" cy="403771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990380" y="6215690"/>
            <a:ext cx="766611" cy="403771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4202954" y="6215690"/>
            <a:ext cx="766611" cy="403771"/>
          </a:xfrm>
          <a:prstGeom prst="rect">
            <a:avLst/>
          </a:prstGeom>
          <a:solidFill>
            <a:schemeClr val="bg2">
              <a:alpha val="7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84375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Summary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Key aspect of the polyhedral model is to consider each statement instance by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𝐼𝑡𝑒𝑟𝑎𝑡𝑖𝑜𝑛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en-US" altLang="zh-TW" dirty="0" smtClean="0">
                  <a:solidFill>
                    <a:schemeClr val="accent1"/>
                  </a:solidFill>
                </a:endParaRP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Each statement represented by three matrixes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𝐷𝑜𝑚𝑎𝑖𝑛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𝐼𝑡𝑒𝑟𝑎𝑡𝑖𝑜𝑛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𝑣𝑒𝑐𝑡𝑜𝑟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All possible statement instances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𝑆𝑐𝑎𝑡𝑡𝑒𝑟𝑖𝑛𝑔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𝑓𝑢𝑛𝑐𝑡𝑖𝑜𝑛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𝐼𝑡𝑒𝑟𝑎𝑡𝑖𝑜𝑛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𝑣𝑒𝑐𝑡𝑜𝑟</m:t>
                        </m:r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𝑆𝑐𝑎𝑡𝑒𝑟𝑖𝑛𝑔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𝐼𝑡𝑒𝑟𝑎𝑡𝑖𝑜𝑛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Scheduling result between statement instances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𝐴𝑐𝑐𝑒𝑠𝑠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𝑓𝑢𝑛𝑐𝑡𝑖𝑜𝑛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𝐼𝑡𝑒𝑟𝑎𝑡𝑖𝑜𝑛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𝑣𝑒𝑐𝑡𝑜𝑟</m:t>
                        </m:r>
                      </m:e>
                    </m:d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        =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𝐴𝑐𝑐𝑒𝑠𝑠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𝑚𝑎𝑡𝑟𝑖𝑥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𝐼𝑡𝑒𝑟𝑎𝑡𝑖𝑜𝑛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𝑣𝑒𝑐𝑡𝑜𝑟</m:t>
                    </m:r>
                  </m:oMath>
                </a14:m>
                <a:endParaRPr lang="en-US" altLang="zh-TW" dirty="0" smtClean="0"/>
              </a:p>
              <a:p>
                <a:pPr lvl="2"/>
                <a:r>
                  <a:rPr lang="en-US" altLang="zh-TW" dirty="0" smtClean="0"/>
                  <a:t>Memory access information of statement instances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866" r="-1569" b="-7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0045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Basics of Affine Geometry - </a:t>
            </a:r>
            <a:r>
              <a:rPr lang="en-US" altLang="zh-TW" dirty="0" smtClean="0">
                <a:hlinkClick r:id="rId2"/>
              </a:rPr>
              <a:t>http://www.cis.</a:t>
            </a:r>
            <a:br>
              <a:rPr lang="en-US" altLang="zh-TW" dirty="0" smtClean="0">
                <a:hlinkClick r:id="rId2"/>
              </a:rPr>
            </a:br>
            <a:r>
              <a:rPr lang="en-US" altLang="zh-TW" dirty="0" smtClean="0">
                <a:hlinkClick r:id="rId2"/>
              </a:rPr>
              <a:t>upenn.edu/~cis610/geombchap2.pdf</a:t>
            </a:r>
            <a:r>
              <a:rPr lang="en-US" altLang="zh-TW" dirty="0" smtClean="0"/>
              <a:t> </a:t>
            </a:r>
            <a:endParaRPr lang="en-US" altLang="zh-TW" dirty="0"/>
          </a:p>
          <a:p>
            <a:r>
              <a:rPr lang="en-US" altLang="zh-TW" dirty="0" smtClean="0"/>
              <a:t>Clan - 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icps.u-strasbg.fr/people/bastoul/</a:t>
            </a:r>
            <a:br>
              <a:rPr lang="en-US" altLang="zh-TW" dirty="0" smtClean="0">
                <a:hlinkClick r:id="rId3"/>
              </a:rPr>
            </a:br>
            <a:r>
              <a:rPr lang="en-US" altLang="zh-TW" dirty="0" err="1" smtClean="0">
                <a:hlinkClick r:id="rId3"/>
              </a:rPr>
              <a:t>public_html</a:t>
            </a:r>
            <a:r>
              <a:rPr lang="en-US" altLang="zh-TW" dirty="0" smtClean="0">
                <a:hlinkClick r:id="rId3"/>
              </a:rPr>
              <a:t>/development/clan</a:t>
            </a:r>
            <a:r>
              <a:rPr lang="en-US" altLang="zh-TW" dirty="0">
                <a:hlinkClick r:id="rId3"/>
              </a:rPr>
              <a:t>/</a:t>
            </a:r>
            <a:endParaRPr lang="en-US" altLang="zh-TW" dirty="0" smtClean="0"/>
          </a:p>
          <a:p>
            <a:r>
              <a:rPr lang="en-US" altLang="zh-TW" dirty="0" err="1" smtClean="0"/>
              <a:t>Openscop</a:t>
            </a:r>
            <a:r>
              <a:rPr lang="en-US" altLang="zh-TW" dirty="0" smtClean="0"/>
              <a:t> - 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://icps.u-strasbg.fr</a:t>
            </a:r>
            <a:r>
              <a:rPr lang="en-US" altLang="zh-TW" dirty="0" smtClean="0">
                <a:hlinkClick r:id="rId4"/>
              </a:rPr>
              <a:t>/~</a:t>
            </a:r>
            <a:r>
              <a:rPr lang="en-US" altLang="zh-TW" dirty="0">
                <a:hlinkClick r:id="rId4"/>
              </a:rPr>
              <a:t>bastoul</a:t>
            </a:r>
            <a:r>
              <a:rPr lang="en-US" altLang="zh-TW" dirty="0" smtClean="0">
                <a:hlinkClick r:id="rId4"/>
              </a:rPr>
              <a:t>/</a:t>
            </a:r>
            <a:br>
              <a:rPr lang="en-US" altLang="zh-TW" dirty="0" smtClean="0">
                <a:hlinkClick r:id="rId4"/>
              </a:rPr>
            </a:br>
            <a:r>
              <a:rPr lang="en-US" altLang="zh-TW" dirty="0" smtClean="0">
                <a:hlinkClick r:id="rId4"/>
              </a:rPr>
              <a:t>development/</a:t>
            </a:r>
            <a:r>
              <a:rPr lang="en-US" altLang="zh-TW" dirty="0" err="1" smtClean="0">
                <a:hlinkClick r:id="rId4"/>
              </a:rPr>
              <a:t>openscop</a:t>
            </a:r>
            <a:r>
              <a:rPr lang="en-US" altLang="zh-TW" dirty="0">
                <a:hlinkClick r:id="rId4"/>
              </a:rPr>
              <a:t>/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/>
              <a:t>Cédric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Bastoul</a:t>
            </a:r>
            <a:r>
              <a:rPr lang="en-US" altLang="zh-TW" dirty="0" smtClean="0"/>
              <a:t> </a:t>
            </a:r>
            <a:r>
              <a:rPr lang="en-US" altLang="zh-TW" dirty="0"/>
              <a:t>and Paul </a:t>
            </a:r>
            <a:r>
              <a:rPr lang="en-US" altLang="zh-TW" dirty="0" err="1" smtClean="0"/>
              <a:t>Feautrier</a:t>
            </a:r>
            <a:r>
              <a:rPr lang="en-US" altLang="zh-TW" dirty="0" smtClean="0"/>
              <a:t>, “</a:t>
            </a:r>
            <a:r>
              <a:rPr lang="en-US" altLang="zh-TW" dirty="0"/>
              <a:t>Improving data locality by chunking</a:t>
            </a:r>
            <a:r>
              <a:rPr lang="en-US" altLang="zh-TW" dirty="0" smtClean="0"/>
              <a:t>”, 2003</a:t>
            </a:r>
          </a:p>
          <a:p>
            <a:r>
              <a:rPr lang="en-US" altLang="zh-TW" dirty="0" err="1"/>
              <a:t>Cédric</a:t>
            </a:r>
            <a:r>
              <a:rPr lang="en-US" altLang="zh-TW" dirty="0"/>
              <a:t> </a:t>
            </a:r>
            <a:r>
              <a:rPr lang="en-US" altLang="zh-TW" dirty="0" err="1" smtClean="0"/>
              <a:t>Bastoul</a:t>
            </a:r>
            <a:r>
              <a:rPr lang="en-US" altLang="zh-TW" dirty="0" smtClean="0"/>
              <a:t>, </a:t>
            </a:r>
            <a:r>
              <a:rPr lang="en-US" altLang="zh-TW" dirty="0"/>
              <a:t>Albert </a:t>
            </a:r>
            <a:r>
              <a:rPr lang="en-US" altLang="zh-TW" dirty="0" smtClean="0"/>
              <a:t>Cohen, </a:t>
            </a:r>
            <a:r>
              <a:rPr lang="en-US" altLang="zh-TW" dirty="0"/>
              <a:t>Sylvain </a:t>
            </a:r>
            <a:r>
              <a:rPr lang="en-US" altLang="zh-TW" dirty="0" err="1" smtClean="0"/>
              <a:t>Girbal</a:t>
            </a:r>
            <a:r>
              <a:rPr lang="en-US" altLang="zh-TW" dirty="0" smtClean="0"/>
              <a:t>, </a:t>
            </a:r>
            <a:r>
              <a:rPr lang="en-US" altLang="zh-TW" dirty="0" err="1"/>
              <a:t>Saurabh</a:t>
            </a:r>
            <a:r>
              <a:rPr lang="en-US" altLang="zh-TW" dirty="0"/>
              <a:t> </a:t>
            </a:r>
            <a:r>
              <a:rPr lang="en-US" altLang="zh-TW" dirty="0" smtClean="0"/>
              <a:t>Sharma, </a:t>
            </a:r>
            <a:r>
              <a:rPr lang="en-US" altLang="zh-TW" dirty="0"/>
              <a:t>and </a:t>
            </a:r>
            <a:r>
              <a:rPr lang="en-US" altLang="zh-TW" dirty="0" smtClean="0"/>
              <a:t>Olivier </a:t>
            </a:r>
            <a:r>
              <a:rPr lang="en-US" altLang="zh-TW" dirty="0" err="1" smtClean="0"/>
              <a:t>Temam</a:t>
            </a:r>
            <a:r>
              <a:rPr lang="en-US" altLang="zh-TW" dirty="0"/>
              <a:t>, “Putting Polyhedral Loop Transformations </a:t>
            </a:r>
            <a:r>
              <a:rPr lang="en-US" altLang="zh-TW" dirty="0" smtClean="0"/>
              <a:t>to Work</a:t>
            </a:r>
            <a:r>
              <a:rPr lang="en-US" altLang="zh-TW" dirty="0"/>
              <a:t>”, </a:t>
            </a:r>
            <a:r>
              <a:rPr lang="en-US" altLang="zh-TW" dirty="0" smtClean="0"/>
              <a:t>2012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8877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Thank you for listening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3804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Demon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Clan 0.8.0</a:t>
            </a:r>
          </a:p>
          <a:p>
            <a:pPr lvl="1"/>
            <a:r>
              <a:rPr lang="en-US" altLang="zh-TW" dirty="0" smtClean="0"/>
              <a:t>Latest release version (2014-06-03)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Build &amp; Run</a:t>
            </a:r>
          </a:p>
          <a:p>
            <a:endParaRPr lang="en-US" altLang="zh-TW" dirty="0"/>
          </a:p>
          <a:p>
            <a:r>
              <a:rPr lang="en-US" altLang="zh-TW" dirty="0">
                <a:hlinkClick r:id="rId2"/>
              </a:rPr>
              <a:t>http://icps.u-strasbg.fr/people/bastoul/public_html/development/clan/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226220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𝑠𝑞𝑟𝑡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−1;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++){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−=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/=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}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98" y="3441680"/>
                <a:ext cx="4191917" cy="3416320"/>
              </a:xfrm>
              <a:prstGeom prst="rect">
                <a:avLst/>
              </a:prstGeom>
              <a:blipFill rotWithShape="0">
                <a:blip r:embed="rId2"/>
                <a:stretch>
                  <a:fillRect b="-10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We’ve heard lots of Polyhedral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What is the relationship exactly between polyhedral model and my C/C++ code?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How does my statement become a polyhedral?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−2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≥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3264375"/>
                <a:ext cx="3117199" cy="112697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4391350"/>
                <a:ext cx="3162789" cy="1126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676" y="5518325"/>
                <a:ext cx="3337324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4583264" y="3504696"/>
            <a:ext cx="1018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Iteration</a:t>
            </a:r>
            <a:br>
              <a:rPr lang="en-US" altLang="zh-TW" dirty="0" smtClean="0"/>
            </a:br>
            <a:r>
              <a:rPr lang="en-US" altLang="zh-TW" dirty="0" smtClean="0"/>
              <a:t>domain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4583264" y="4631671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Scattering</a:t>
            </a:r>
            <a:br>
              <a:rPr lang="en-US" altLang="zh-TW" dirty="0" smtClean="0"/>
            </a:br>
            <a:r>
              <a:rPr lang="en-US" altLang="zh-TW" dirty="0" smtClean="0"/>
              <a:t>function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583264" y="575864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Access</a:t>
            </a:r>
            <a:br>
              <a:rPr lang="en-US" altLang="zh-TW" dirty="0" smtClean="0"/>
            </a:br>
            <a:r>
              <a:rPr lang="en-US" altLang="zh-TW" dirty="0" smtClean="0"/>
              <a:t>functions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 bwMode="auto">
          <a:xfrm>
            <a:off x="1145834" y="4042008"/>
            <a:ext cx="2680850" cy="299252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600" b="0" i="0" u="none" strike="noStrike" cap="none" normalizeH="0" baseline="0" smtClean="0">
              <a:ln>
                <a:noFill/>
              </a:ln>
              <a:solidFill>
                <a:schemeClr val="folHlink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6" name="左大括弧 15"/>
          <p:cNvSpPr/>
          <p:nvPr/>
        </p:nvSpPr>
        <p:spPr bwMode="auto">
          <a:xfrm>
            <a:off x="3876248" y="3277659"/>
            <a:ext cx="1110032" cy="3367642"/>
          </a:xfrm>
          <a:prstGeom prst="leftBrace">
            <a:avLst>
              <a:gd name="adj1" fmla="val 8333"/>
              <a:gd name="adj2" fmla="val 2678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7407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Polyhedral Representation of Programs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726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Prerequisites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For-loop construction in C program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Affine expression (linear expression)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Matrix-vector multiply</a:t>
            </a:r>
          </a:p>
          <a:p>
            <a:endParaRPr lang="en-US" altLang="zh-TW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306648" y="2111928"/>
                <a:ext cx="3669338" cy="923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=0;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=0;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++)</m:t>
                      </m:r>
                    </m:oMath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8" y="2111928"/>
                <a:ext cx="3669338" cy="923394"/>
              </a:xfrm>
              <a:prstGeom prst="rect">
                <a:avLst/>
              </a:prstGeom>
              <a:blipFill rotWithShape="0">
                <a:blip r:embed="rId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611927" y="3627285"/>
                <a:ext cx="4245778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b="0" dirty="0" smtClean="0"/>
                  <a:t>		//linear, affine</a:t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e>
                    </m:d>
                  </m:oMath>
                </a14:m>
                <a:r>
                  <a:rPr lang="en-US" altLang="zh-TW" b="0" dirty="0" smtClean="0"/>
                  <a:t>	//linear, affine</a:t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b="0" dirty="0" smtClean="0"/>
                  <a:t>		//non-linear, not affine</a:t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b="0" dirty="0" smtClean="0"/>
                  <a:t>	//non-linear, not affine</a:t>
                </a:r>
                <a:br>
                  <a:rPr lang="en-US" altLang="zh-TW" b="0" dirty="0" smtClean="0"/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</m:oMath>
                </a14:m>
                <a:r>
                  <a:rPr lang="en-US" altLang="zh-TW" dirty="0" smtClean="0"/>
                  <a:t>	//non-linear, not affine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1927" y="3627285"/>
                <a:ext cx="4245778" cy="1477328"/>
              </a:xfrm>
              <a:prstGeom prst="rect">
                <a:avLst/>
              </a:prstGeom>
              <a:blipFill rotWithShape="0">
                <a:blip r:embed="rId3"/>
                <a:stretch>
                  <a:fillRect t="-2066" r="-431" b="-57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306648" y="3889644"/>
                <a:ext cx="1697131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8" y="3889644"/>
                <a:ext cx="1697131" cy="7562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06648" y="5500200"/>
                <a:ext cx="4062779" cy="11269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altLang="zh-TW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en-US" altLang="zh-TW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648" y="5500200"/>
                <a:ext cx="4062779" cy="11269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0" y="11616"/>
            <a:ext cx="5599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Basics of Affine Geometry - </a:t>
            </a:r>
            <a:r>
              <a:rPr lang="en-US" altLang="zh-TW" sz="1200" dirty="0">
                <a:hlinkClick r:id="rId6"/>
              </a:rPr>
              <a:t>http://</a:t>
            </a:r>
            <a:r>
              <a:rPr lang="en-US" altLang="zh-TW" sz="1200" dirty="0" smtClean="0">
                <a:hlinkClick r:id="rId6"/>
              </a:rPr>
              <a:t>www.cis.upenn.edu</a:t>
            </a:r>
            <a:r>
              <a:rPr lang="en-US" altLang="zh-TW" sz="1200" dirty="0">
                <a:hlinkClick r:id="rId6"/>
              </a:rPr>
              <a:t>/~cis610/geombchap2.pdf</a:t>
            </a:r>
            <a:r>
              <a:rPr lang="en-US" altLang="zh-TW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6026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Affine Expression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A function of one or more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altLang="zh-TW" dirty="0" smtClean="0"/>
                  <a:t>, is affine, if it can be expressed as a sum of a constant, plus constant multiples of the variables. i.e.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Array subscript expressions are usually affine functions involving loop induction variables.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866" r="-21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61260" y="3260307"/>
                <a:ext cx="1697131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260" y="3260307"/>
                <a:ext cx="1697131" cy="75623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6988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Affine Expression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Sometimes, affine functions are called linear functions.</a:t>
                </a:r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b="0" dirty="0" smtClean="0"/>
                  <a:t>			affine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−1 </m:t>
                        </m:r>
                      </m:e>
                    </m:d>
                  </m:oMath>
                </a14:m>
                <a:r>
                  <a:rPr lang="en-US" altLang="zh-TW" dirty="0" smtClean="0"/>
                  <a:t>		affine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			non-linear; not affine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2∗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altLang="zh-TW" dirty="0" smtClean="0"/>
                  <a:t>	linear, non-linear; not affine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</m:oMath>
                </a14:m>
                <a:r>
                  <a:rPr lang="en-US" altLang="zh-TW" dirty="0" smtClean="0"/>
                  <a:t>		non-linear; not affine</a:t>
                </a:r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98" t="-86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538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佈景主題" id="{C6A00276-B4B7-48BB-890C-B66F7C4F7F1E}" vid="{25272144-83EC-42D2-889D-3F73FCD41B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</Template>
  <TotalTime>1985</TotalTime>
  <Words>971</Words>
  <Application>Microsoft Office PowerPoint</Application>
  <PresentationFormat>如螢幕大小 (4:3)</PresentationFormat>
  <Paragraphs>315</Paragraphs>
  <Slides>36</Slides>
  <Notes>0</Notes>
  <HiddenSlides>7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0" baseType="lpstr">
      <vt:lpstr>新細明體</vt:lpstr>
      <vt:lpstr>Arial</vt:lpstr>
      <vt:lpstr>Cambria Math</vt:lpstr>
      <vt:lpstr>佈景主題</vt:lpstr>
      <vt:lpstr>Clan</vt:lpstr>
      <vt:lpstr>Data Flow of Polyhedral IR</vt:lpstr>
      <vt:lpstr>Clan</vt:lpstr>
      <vt:lpstr>Demon</vt:lpstr>
      <vt:lpstr>We’ve heard lots of Polyhedral</vt:lpstr>
      <vt:lpstr>Polyhedral Representation of Programs</vt:lpstr>
      <vt:lpstr>Prerequisites</vt:lpstr>
      <vt:lpstr>Affine Expression</vt:lpstr>
      <vt:lpstr>Affine Expression</vt:lpstr>
      <vt:lpstr>Program Transformation</vt:lpstr>
      <vt:lpstr>Abstract Syntax Tree (AST)</vt:lpstr>
      <vt:lpstr>Abstract Syntax Tree (AST)</vt:lpstr>
      <vt:lpstr>Polyhedral Model</vt:lpstr>
      <vt:lpstr>Iteration Vector</vt:lpstr>
      <vt:lpstr>Homogeneous Iteration Vector</vt:lpstr>
      <vt:lpstr>Polyhedral Representation</vt:lpstr>
      <vt:lpstr>Iteration Domain</vt:lpstr>
      <vt:lpstr>Domain Matrix</vt:lpstr>
      <vt:lpstr>Polyhedral Representation</vt:lpstr>
      <vt:lpstr>Scattering Function</vt:lpstr>
      <vt:lpstr>Scattering Function - Scheduling</vt:lpstr>
      <vt:lpstr>Scattering Function</vt:lpstr>
      <vt:lpstr>Scattering Matrix</vt:lpstr>
      <vt:lpstr>Scattering Function of the Original Program</vt:lpstr>
      <vt:lpstr>Scattering Function of the Original Program</vt:lpstr>
      <vt:lpstr>Scattering Function of the Original Program</vt:lpstr>
      <vt:lpstr>Example of Transformation – Loop Interchange</vt:lpstr>
      <vt:lpstr>Scattering Function</vt:lpstr>
      <vt:lpstr>Scattering Function - Allocation</vt:lpstr>
      <vt:lpstr>Scattering Function – Space/Time</vt:lpstr>
      <vt:lpstr>Polyhedral Representation</vt:lpstr>
      <vt:lpstr>Access Functions</vt:lpstr>
      <vt:lpstr>Access Matrixes</vt:lpstr>
      <vt:lpstr>Summary</vt:lpstr>
      <vt:lpstr>Reference</vt:lpstr>
      <vt:lpstr>Thank you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可愛的海豹他是隻</dc:creator>
  <cp:lastModifiedBy>陳衍昊</cp:lastModifiedBy>
  <cp:revision>137</cp:revision>
  <cp:lastPrinted>2014-11-06T09:03:00Z</cp:lastPrinted>
  <dcterms:created xsi:type="dcterms:W3CDTF">2014-11-03T00:16:56Z</dcterms:created>
  <dcterms:modified xsi:type="dcterms:W3CDTF">2016-05-28T07:00:54Z</dcterms:modified>
</cp:coreProperties>
</file>