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3" r:id="rId1"/>
  </p:sldMasterIdLst>
  <p:notesMasterIdLst>
    <p:notesMasterId r:id="rId6"/>
  </p:notesMasterIdLst>
  <p:sldIdLst>
    <p:sldId id="256" r:id="rId2"/>
    <p:sldId id="291" r:id="rId3"/>
    <p:sldId id="298" r:id="rId4"/>
    <p:sldId id="288" r:id="rId5"/>
  </p:sldIdLst>
  <p:sldSz cx="9144000" cy="6858000" type="screen4x3"/>
  <p:notesSz cx="9874250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58" autoAdjust="0"/>
  </p:normalViewPr>
  <p:slideViewPr>
    <p:cSldViewPr>
      <p:cViewPr varScale="1">
        <p:scale>
          <a:sx n="106" d="100"/>
          <a:sy n="106" d="100"/>
        </p:scale>
        <p:origin x="115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78D37-D6C0-42D1-ADC5-9D711893E681}" type="datetimeFigureOut">
              <a:rPr lang="zh-TW" altLang="en-US" smtClean="0"/>
              <a:t>2016/5/28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87425" y="3228975"/>
            <a:ext cx="789940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E1DCB-E19A-44DD-839B-ADF98AED8A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581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6F744-09FA-4CCB-B892-08D2A655AFDA}" type="slidenum">
              <a:rPr lang="zh-TW" altLang="en-US" smtClean="0"/>
              <a:pPr>
                <a:defRPr/>
              </a:pPr>
              <a:t>‹#›</a:t>
            </a:fld>
            <a:r>
              <a:rPr lang="en-US" altLang="zh-TW" dirty="0" smtClean="0"/>
              <a:t>/34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3744644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9925" y="533400"/>
            <a:ext cx="7772400" cy="8540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8500" y="1493838"/>
            <a:ext cx="7772400" cy="49244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‹#›</a:t>
            </a:fld>
            <a:r>
              <a:rPr lang="en-US" altLang="zh-TW" dirty="0" smtClean="0"/>
              <a:t>/34</a:t>
            </a:r>
          </a:p>
        </p:txBody>
      </p:sp>
    </p:spTree>
    <p:extLst>
      <p:ext uri="{BB962C8B-B14F-4D97-AF65-F5344CB8AC3E}">
        <p14:creationId xmlns:p14="http://schemas.microsoft.com/office/powerpoint/2010/main" val="86989526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87944-3CF9-4761-9059-69D65DAC27B1}" type="slidenum">
              <a:rPr lang="zh-TW" altLang="en-US" smtClean="0"/>
              <a:pPr>
                <a:defRPr/>
              </a:pPr>
              <a:t>‹#›</a:t>
            </a:fld>
            <a:r>
              <a:rPr lang="en-US" altLang="zh-TW" dirty="0" smtClean="0"/>
              <a:t>/34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5094080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69925" y="533400"/>
            <a:ext cx="77724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1493838"/>
            <a:ext cx="77724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6043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85025" y="64865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800">
                <a:solidFill>
                  <a:srgbClr val="FF9933"/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fld id="{1786B406-A771-4384-88E9-FA4164CE0911}" type="slidenum">
              <a:rPr lang="zh-TW" altLang="en-US" smtClean="0"/>
              <a:pPr>
                <a:defRPr/>
              </a:pPr>
              <a:t>‹#›</a:t>
            </a:fld>
            <a:r>
              <a:rPr lang="en-US" altLang="zh-TW" dirty="0" smtClean="0"/>
              <a:t>/34</a:t>
            </a:r>
            <a:endParaRPr lang="en-US" altLang="zh-TW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Dynamic Random Access Memory (DRAM</a:t>
            </a:r>
            <a:r>
              <a:rPr lang="en-US" altLang="zh-TW" smtClean="0"/>
              <a:t>) </a:t>
            </a:r>
            <a:r>
              <a:rPr lang="en-US" altLang="zh-TW" smtClean="0"/>
              <a:t>Basic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/>
          <a:lstStyle/>
          <a:p>
            <a:r>
              <a:rPr lang="en-US" altLang="zh-TW" dirty="0" smtClean="0"/>
              <a:t>Yen-</a:t>
            </a:r>
            <a:r>
              <a:rPr lang="en-US" altLang="zh-TW" dirty="0" err="1" smtClean="0"/>
              <a:t>Hao</a:t>
            </a:r>
            <a:r>
              <a:rPr lang="en-US" altLang="zh-TW" dirty="0" smtClean="0"/>
              <a:t> Chen</a:t>
            </a:r>
          </a:p>
          <a:p>
            <a:r>
              <a:rPr lang="en-US" altLang="zh-TW" dirty="0" smtClean="0"/>
              <a:t>yhchen@cs.nthu.edu.tw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54483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群組 255"/>
          <p:cNvGrpSpPr/>
          <p:nvPr/>
        </p:nvGrpSpPr>
        <p:grpSpPr>
          <a:xfrm>
            <a:off x="5638923" y="5376044"/>
            <a:ext cx="2520280" cy="1152177"/>
            <a:chOff x="5292080" y="5705822"/>
            <a:chExt cx="2520280" cy="1152177"/>
          </a:xfrm>
        </p:grpSpPr>
        <p:cxnSp>
          <p:nvCxnSpPr>
            <p:cNvPr id="257" name="直線接點 256"/>
            <p:cNvCxnSpPr/>
            <p:nvPr/>
          </p:nvCxnSpPr>
          <p:spPr bwMode="auto">
            <a:xfrm flipV="1">
              <a:off x="5688079" y="5705823"/>
              <a:ext cx="0" cy="502147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8" name="直線接點 257"/>
            <p:cNvCxnSpPr/>
            <p:nvPr/>
          </p:nvCxnSpPr>
          <p:spPr bwMode="auto">
            <a:xfrm flipV="1">
              <a:off x="5984544" y="5705823"/>
              <a:ext cx="0" cy="492621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9" name="直線接點 258"/>
            <p:cNvCxnSpPr/>
            <p:nvPr/>
          </p:nvCxnSpPr>
          <p:spPr bwMode="auto">
            <a:xfrm flipV="1">
              <a:off x="6281009" y="5705823"/>
              <a:ext cx="0" cy="502147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0" name="直線接點 259"/>
            <p:cNvCxnSpPr>
              <a:stCxn id="264" idx="0"/>
            </p:cNvCxnSpPr>
            <p:nvPr/>
          </p:nvCxnSpPr>
          <p:spPr bwMode="auto">
            <a:xfrm flipV="1">
              <a:off x="6577475" y="5705823"/>
              <a:ext cx="0" cy="49262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1" name="直線接點 260"/>
            <p:cNvCxnSpPr/>
            <p:nvPr/>
          </p:nvCxnSpPr>
          <p:spPr bwMode="auto">
            <a:xfrm flipV="1">
              <a:off x="6873939" y="5705823"/>
              <a:ext cx="0" cy="492621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2" name="直線接點 261"/>
            <p:cNvCxnSpPr/>
            <p:nvPr/>
          </p:nvCxnSpPr>
          <p:spPr bwMode="auto">
            <a:xfrm flipV="1">
              <a:off x="7170404" y="5705823"/>
              <a:ext cx="0" cy="492621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3" name="直線接點 262"/>
            <p:cNvCxnSpPr/>
            <p:nvPr/>
          </p:nvCxnSpPr>
          <p:spPr bwMode="auto">
            <a:xfrm flipV="1">
              <a:off x="7466869" y="5705823"/>
              <a:ext cx="0" cy="492621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4" name="矩形 263"/>
            <p:cNvSpPr/>
            <p:nvPr/>
          </p:nvSpPr>
          <p:spPr bwMode="auto">
            <a:xfrm>
              <a:off x="5391613" y="6198443"/>
              <a:ext cx="2371723" cy="55245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b="0" dirty="0" smtClean="0">
                  <a:solidFill>
                    <a:schemeClr val="bg1"/>
                  </a:solidFill>
                  <a:ea typeface="新細明體" pitchFamily="18" charset="-120"/>
                </a:rPr>
                <a:t>Column d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ea typeface="新細明體" pitchFamily="18" charset="-120"/>
                </a:rPr>
                <a:t>ecoder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265" name="矩形 264"/>
            <p:cNvSpPr/>
            <p:nvPr/>
          </p:nvSpPr>
          <p:spPr bwMode="auto">
            <a:xfrm>
              <a:off x="5292080" y="5705822"/>
              <a:ext cx="2520280" cy="115217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246" name="群組 245"/>
          <p:cNvGrpSpPr/>
          <p:nvPr/>
        </p:nvGrpSpPr>
        <p:grpSpPr>
          <a:xfrm>
            <a:off x="5525107" y="5484356"/>
            <a:ext cx="2520280" cy="1152177"/>
            <a:chOff x="5292080" y="5705822"/>
            <a:chExt cx="2520280" cy="1152177"/>
          </a:xfrm>
        </p:grpSpPr>
        <p:cxnSp>
          <p:nvCxnSpPr>
            <p:cNvPr id="247" name="直線接點 246"/>
            <p:cNvCxnSpPr/>
            <p:nvPr/>
          </p:nvCxnSpPr>
          <p:spPr bwMode="auto">
            <a:xfrm flipV="1">
              <a:off x="5688079" y="5705823"/>
              <a:ext cx="0" cy="502147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8" name="直線接點 247"/>
            <p:cNvCxnSpPr/>
            <p:nvPr/>
          </p:nvCxnSpPr>
          <p:spPr bwMode="auto">
            <a:xfrm flipV="1">
              <a:off x="5984544" y="5705823"/>
              <a:ext cx="0" cy="492621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9" name="直線接點 248"/>
            <p:cNvCxnSpPr/>
            <p:nvPr/>
          </p:nvCxnSpPr>
          <p:spPr bwMode="auto">
            <a:xfrm flipV="1">
              <a:off x="6281009" y="5705823"/>
              <a:ext cx="0" cy="502147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0" name="直線接點 249"/>
            <p:cNvCxnSpPr>
              <a:stCxn id="254" idx="0"/>
            </p:cNvCxnSpPr>
            <p:nvPr/>
          </p:nvCxnSpPr>
          <p:spPr bwMode="auto">
            <a:xfrm flipV="1">
              <a:off x="6577475" y="5705823"/>
              <a:ext cx="0" cy="49262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1" name="直線接點 250"/>
            <p:cNvCxnSpPr/>
            <p:nvPr/>
          </p:nvCxnSpPr>
          <p:spPr bwMode="auto">
            <a:xfrm flipV="1">
              <a:off x="6873939" y="5705823"/>
              <a:ext cx="0" cy="492621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2" name="直線接點 251"/>
            <p:cNvCxnSpPr/>
            <p:nvPr/>
          </p:nvCxnSpPr>
          <p:spPr bwMode="auto">
            <a:xfrm flipV="1">
              <a:off x="7170404" y="5705823"/>
              <a:ext cx="0" cy="492621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3" name="直線接點 252"/>
            <p:cNvCxnSpPr/>
            <p:nvPr/>
          </p:nvCxnSpPr>
          <p:spPr bwMode="auto">
            <a:xfrm flipV="1">
              <a:off x="7466869" y="5705823"/>
              <a:ext cx="0" cy="492621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4" name="矩形 253"/>
            <p:cNvSpPr/>
            <p:nvPr/>
          </p:nvSpPr>
          <p:spPr bwMode="auto">
            <a:xfrm>
              <a:off x="5391613" y="6198443"/>
              <a:ext cx="2371723" cy="55245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b="0" dirty="0" smtClean="0">
                  <a:solidFill>
                    <a:schemeClr val="bg1"/>
                  </a:solidFill>
                  <a:ea typeface="新細明體" pitchFamily="18" charset="-120"/>
                </a:rPr>
                <a:t>Column d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ea typeface="新細明體" pitchFamily="18" charset="-120"/>
                </a:rPr>
                <a:t>ecoder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255" name="矩形 254"/>
            <p:cNvSpPr/>
            <p:nvPr/>
          </p:nvSpPr>
          <p:spPr bwMode="auto">
            <a:xfrm>
              <a:off x="5292080" y="5705822"/>
              <a:ext cx="2520280" cy="115217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236" name="群組 235"/>
          <p:cNvGrpSpPr/>
          <p:nvPr/>
        </p:nvGrpSpPr>
        <p:grpSpPr>
          <a:xfrm>
            <a:off x="5411219" y="5604170"/>
            <a:ext cx="2520280" cy="1152177"/>
            <a:chOff x="5292080" y="5705822"/>
            <a:chExt cx="2520280" cy="1152177"/>
          </a:xfrm>
        </p:grpSpPr>
        <p:cxnSp>
          <p:nvCxnSpPr>
            <p:cNvPr id="237" name="直線接點 236"/>
            <p:cNvCxnSpPr/>
            <p:nvPr/>
          </p:nvCxnSpPr>
          <p:spPr bwMode="auto">
            <a:xfrm flipV="1">
              <a:off x="5688079" y="5705823"/>
              <a:ext cx="0" cy="502147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直線接點 237"/>
            <p:cNvCxnSpPr/>
            <p:nvPr/>
          </p:nvCxnSpPr>
          <p:spPr bwMode="auto">
            <a:xfrm flipV="1">
              <a:off x="5984544" y="5705823"/>
              <a:ext cx="0" cy="492621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直線接點 238"/>
            <p:cNvCxnSpPr/>
            <p:nvPr/>
          </p:nvCxnSpPr>
          <p:spPr bwMode="auto">
            <a:xfrm flipV="1">
              <a:off x="6281009" y="5705823"/>
              <a:ext cx="0" cy="502147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0" name="直線接點 239"/>
            <p:cNvCxnSpPr>
              <a:stCxn id="244" idx="0"/>
            </p:cNvCxnSpPr>
            <p:nvPr/>
          </p:nvCxnSpPr>
          <p:spPr bwMode="auto">
            <a:xfrm flipV="1">
              <a:off x="6577475" y="5705823"/>
              <a:ext cx="0" cy="49262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1" name="直線接點 240"/>
            <p:cNvCxnSpPr/>
            <p:nvPr/>
          </p:nvCxnSpPr>
          <p:spPr bwMode="auto">
            <a:xfrm flipV="1">
              <a:off x="6873939" y="5705823"/>
              <a:ext cx="0" cy="492621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2" name="直線接點 241"/>
            <p:cNvCxnSpPr/>
            <p:nvPr/>
          </p:nvCxnSpPr>
          <p:spPr bwMode="auto">
            <a:xfrm flipV="1">
              <a:off x="7170404" y="5705823"/>
              <a:ext cx="0" cy="492621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3" name="直線接點 242"/>
            <p:cNvCxnSpPr/>
            <p:nvPr/>
          </p:nvCxnSpPr>
          <p:spPr bwMode="auto">
            <a:xfrm flipV="1">
              <a:off x="7466869" y="5705823"/>
              <a:ext cx="0" cy="492621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4" name="矩形 243"/>
            <p:cNvSpPr/>
            <p:nvPr/>
          </p:nvSpPr>
          <p:spPr bwMode="auto">
            <a:xfrm>
              <a:off x="5391613" y="6198443"/>
              <a:ext cx="2371723" cy="55245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b="0" dirty="0" smtClean="0">
                  <a:solidFill>
                    <a:schemeClr val="bg1"/>
                  </a:solidFill>
                  <a:ea typeface="新細明體" pitchFamily="18" charset="-120"/>
                </a:rPr>
                <a:t>Column d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ea typeface="新細明體" pitchFamily="18" charset="-120"/>
                </a:rPr>
                <a:t>ecoder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245" name="矩形 244"/>
            <p:cNvSpPr/>
            <p:nvPr/>
          </p:nvSpPr>
          <p:spPr bwMode="auto">
            <a:xfrm>
              <a:off x="5292080" y="5705822"/>
              <a:ext cx="2520280" cy="115217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207" name="群組 206"/>
          <p:cNvGrpSpPr/>
          <p:nvPr/>
        </p:nvGrpSpPr>
        <p:grpSpPr>
          <a:xfrm>
            <a:off x="1763688" y="2276872"/>
            <a:ext cx="3456384" cy="3384376"/>
            <a:chOff x="1331640" y="2708920"/>
            <a:chExt cx="3456384" cy="3384376"/>
          </a:xfrm>
        </p:grpSpPr>
        <p:grpSp>
          <p:nvGrpSpPr>
            <p:cNvPr id="208" name="群組 207"/>
            <p:cNvGrpSpPr/>
            <p:nvPr/>
          </p:nvGrpSpPr>
          <p:grpSpPr>
            <a:xfrm>
              <a:off x="1433229" y="2769444"/>
              <a:ext cx="3289972" cy="3279941"/>
              <a:chOff x="1433229" y="2769444"/>
              <a:chExt cx="3289972" cy="3279941"/>
            </a:xfrm>
          </p:grpSpPr>
          <p:sp>
            <p:nvSpPr>
              <p:cNvPr id="210" name="矩形 209"/>
              <p:cNvSpPr/>
              <p:nvPr/>
            </p:nvSpPr>
            <p:spPr bwMode="auto">
              <a:xfrm>
                <a:off x="2351476" y="2785467"/>
                <a:ext cx="2371725" cy="2371725"/>
              </a:xfrm>
              <a:prstGeom prst="rect">
                <a:avLst/>
              </a:prstGeom>
              <a:solidFill>
                <a:srgbClr val="00B0F0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cxnSp>
            <p:nvCxnSpPr>
              <p:cNvPr id="211" name="直線接點 210"/>
              <p:cNvCxnSpPr/>
              <p:nvPr/>
            </p:nvCxnSpPr>
            <p:spPr bwMode="auto">
              <a:xfrm>
                <a:off x="2022864" y="3081932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2" name="直線接點 211"/>
              <p:cNvCxnSpPr/>
              <p:nvPr/>
            </p:nvCxnSpPr>
            <p:spPr bwMode="auto">
              <a:xfrm>
                <a:off x="2022864" y="3378397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3" name="直線接點 212"/>
              <p:cNvCxnSpPr/>
              <p:nvPr/>
            </p:nvCxnSpPr>
            <p:spPr bwMode="auto">
              <a:xfrm>
                <a:off x="2022864" y="3674862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4" name="直線接點 213"/>
              <p:cNvCxnSpPr/>
              <p:nvPr/>
            </p:nvCxnSpPr>
            <p:spPr bwMode="auto">
              <a:xfrm flipV="1">
                <a:off x="2022864" y="3971328"/>
                <a:ext cx="2700337" cy="2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5" name="直線接點 214"/>
              <p:cNvCxnSpPr/>
              <p:nvPr/>
            </p:nvCxnSpPr>
            <p:spPr bwMode="auto">
              <a:xfrm>
                <a:off x="2022864" y="4267792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6" name="直線接點 215"/>
              <p:cNvCxnSpPr/>
              <p:nvPr/>
            </p:nvCxnSpPr>
            <p:spPr bwMode="auto">
              <a:xfrm>
                <a:off x="2022864" y="4564257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7" name="直線接點 216"/>
              <p:cNvCxnSpPr/>
              <p:nvPr/>
            </p:nvCxnSpPr>
            <p:spPr bwMode="auto">
              <a:xfrm>
                <a:off x="2022864" y="4860722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8" name="直線接點 217"/>
              <p:cNvCxnSpPr/>
              <p:nvPr/>
            </p:nvCxnSpPr>
            <p:spPr bwMode="auto">
              <a:xfrm flipV="1">
                <a:off x="2647942" y="2769445"/>
                <a:ext cx="0" cy="2571748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9" name="直線接點 218"/>
              <p:cNvCxnSpPr/>
              <p:nvPr/>
            </p:nvCxnSpPr>
            <p:spPr bwMode="auto">
              <a:xfrm flipV="1">
                <a:off x="2944407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0" name="直線接點 219"/>
              <p:cNvCxnSpPr/>
              <p:nvPr/>
            </p:nvCxnSpPr>
            <p:spPr bwMode="auto">
              <a:xfrm flipV="1">
                <a:off x="3240872" y="2769445"/>
                <a:ext cx="0" cy="2571748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1" name="直線接點 220"/>
              <p:cNvCxnSpPr/>
              <p:nvPr/>
            </p:nvCxnSpPr>
            <p:spPr bwMode="auto">
              <a:xfrm flipV="1">
                <a:off x="3537338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2" name="直線接點 221"/>
              <p:cNvCxnSpPr/>
              <p:nvPr/>
            </p:nvCxnSpPr>
            <p:spPr bwMode="auto">
              <a:xfrm flipV="1">
                <a:off x="3833802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3" name="直線接點 222"/>
              <p:cNvCxnSpPr/>
              <p:nvPr/>
            </p:nvCxnSpPr>
            <p:spPr bwMode="auto">
              <a:xfrm flipV="1">
                <a:off x="4130267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4" name="直線接點 223"/>
              <p:cNvCxnSpPr/>
              <p:nvPr/>
            </p:nvCxnSpPr>
            <p:spPr bwMode="auto">
              <a:xfrm flipV="1">
                <a:off x="4426732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25" name="矩形 224"/>
              <p:cNvSpPr/>
              <p:nvPr/>
            </p:nvSpPr>
            <p:spPr bwMode="auto">
              <a:xfrm>
                <a:off x="1433229" y="2769444"/>
                <a:ext cx="589635" cy="2371724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ea typeface="新細明體" pitchFamily="18" charset="-120"/>
                  </a:rPr>
                  <a:t>Row decoder</a:t>
                </a:r>
                <a:endParaRPr kumimoji="0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26" name="圓角矩形 225"/>
              <p:cNvSpPr/>
              <p:nvPr/>
            </p:nvSpPr>
            <p:spPr bwMode="auto">
              <a:xfrm>
                <a:off x="2351476" y="5341193"/>
                <a:ext cx="2371723" cy="708192"/>
              </a:xfrm>
              <a:prstGeom prst="round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ea typeface="新細明體" pitchFamily="18" charset="-120"/>
                  </a:rPr>
                  <a:t>Sense amplifier</a:t>
                </a:r>
                <a:endParaRPr kumimoji="0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p:grpSp>
        <p:sp>
          <p:nvSpPr>
            <p:cNvPr id="209" name="矩形 208"/>
            <p:cNvSpPr/>
            <p:nvPr/>
          </p:nvSpPr>
          <p:spPr bwMode="auto">
            <a:xfrm>
              <a:off x="1331640" y="2708920"/>
              <a:ext cx="3456384" cy="3384376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187" name="群組 186"/>
          <p:cNvGrpSpPr/>
          <p:nvPr/>
        </p:nvGrpSpPr>
        <p:grpSpPr>
          <a:xfrm>
            <a:off x="1617840" y="2416493"/>
            <a:ext cx="3456384" cy="3384376"/>
            <a:chOff x="1331640" y="2708920"/>
            <a:chExt cx="3456384" cy="3384376"/>
          </a:xfrm>
        </p:grpSpPr>
        <p:grpSp>
          <p:nvGrpSpPr>
            <p:cNvPr id="188" name="群組 187"/>
            <p:cNvGrpSpPr/>
            <p:nvPr/>
          </p:nvGrpSpPr>
          <p:grpSpPr>
            <a:xfrm>
              <a:off x="1433229" y="2769444"/>
              <a:ext cx="3289972" cy="3279941"/>
              <a:chOff x="1433229" y="2769444"/>
              <a:chExt cx="3289972" cy="3279941"/>
            </a:xfrm>
          </p:grpSpPr>
          <p:sp>
            <p:nvSpPr>
              <p:cNvPr id="190" name="矩形 189"/>
              <p:cNvSpPr/>
              <p:nvPr/>
            </p:nvSpPr>
            <p:spPr bwMode="auto">
              <a:xfrm>
                <a:off x="2351476" y="2785467"/>
                <a:ext cx="2371725" cy="2371725"/>
              </a:xfrm>
              <a:prstGeom prst="rect">
                <a:avLst/>
              </a:prstGeom>
              <a:solidFill>
                <a:srgbClr val="00B0F0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cxnSp>
            <p:nvCxnSpPr>
              <p:cNvPr id="191" name="直線接點 190"/>
              <p:cNvCxnSpPr/>
              <p:nvPr/>
            </p:nvCxnSpPr>
            <p:spPr bwMode="auto">
              <a:xfrm>
                <a:off x="2022864" y="3081932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2" name="直線接點 191"/>
              <p:cNvCxnSpPr/>
              <p:nvPr/>
            </p:nvCxnSpPr>
            <p:spPr bwMode="auto">
              <a:xfrm>
                <a:off x="2022864" y="3378397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3" name="直線接點 192"/>
              <p:cNvCxnSpPr/>
              <p:nvPr/>
            </p:nvCxnSpPr>
            <p:spPr bwMode="auto">
              <a:xfrm>
                <a:off x="2022864" y="3674862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4" name="直線接點 193"/>
              <p:cNvCxnSpPr/>
              <p:nvPr/>
            </p:nvCxnSpPr>
            <p:spPr bwMode="auto">
              <a:xfrm flipV="1">
                <a:off x="2022864" y="3971328"/>
                <a:ext cx="2700337" cy="2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5" name="直線接點 194"/>
              <p:cNvCxnSpPr/>
              <p:nvPr/>
            </p:nvCxnSpPr>
            <p:spPr bwMode="auto">
              <a:xfrm>
                <a:off x="2022864" y="4267792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6" name="直線接點 195"/>
              <p:cNvCxnSpPr/>
              <p:nvPr/>
            </p:nvCxnSpPr>
            <p:spPr bwMode="auto">
              <a:xfrm>
                <a:off x="2022864" y="4564257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7" name="直線接點 196"/>
              <p:cNvCxnSpPr/>
              <p:nvPr/>
            </p:nvCxnSpPr>
            <p:spPr bwMode="auto">
              <a:xfrm>
                <a:off x="2022864" y="4860722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8" name="直線接點 197"/>
              <p:cNvCxnSpPr/>
              <p:nvPr/>
            </p:nvCxnSpPr>
            <p:spPr bwMode="auto">
              <a:xfrm flipV="1">
                <a:off x="2647942" y="2769445"/>
                <a:ext cx="0" cy="2571748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9" name="直線接點 198"/>
              <p:cNvCxnSpPr/>
              <p:nvPr/>
            </p:nvCxnSpPr>
            <p:spPr bwMode="auto">
              <a:xfrm flipV="1">
                <a:off x="2944407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0" name="直線接點 199"/>
              <p:cNvCxnSpPr/>
              <p:nvPr/>
            </p:nvCxnSpPr>
            <p:spPr bwMode="auto">
              <a:xfrm flipV="1">
                <a:off x="3240872" y="2769445"/>
                <a:ext cx="0" cy="2571748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1" name="直線接點 200"/>
              <p:cNvCxnSpPr/>
              <p:nvPr/>
            </p:nvCxnSpPr>
            <p:spPr bwMode="auto">
              <a:xfrm flipV="1">
                <a:off x="3537338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2" name="直線接點 201"/>
              <p:cNvCxnSpPr/>
              <p:nvPr/>
            </p:nvCxnSpPr>
            <p:spPr bwMode="auto">
              <a:xfrm flipV="1">
                <a:off x="3833802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3" name="直線接點 202"/>
              <p:cNvCxnSpPr/>
              <p:nvPr/>
            </p:nvCxnSpPr>
            <p:spPr bwMode="auto">
              <a:xfrm flipV="1">
                <a:off x="4130267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4" name="直線接點 203"/>
              <p:cNvCxnSpPr/>
              <p:nvPr/>
            </p:nvCxnSpPr>
            <p:spPr bwMode="auto">
              <a:xfrm flipV="1">
                <a:off x="4426732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05" name="矩形 204"/>
              <p:cNvSpPr/>
              <p:nvPr/>
            </p:nvSpPr>
            <p:spPr bwMode="auto">
              <a:xfrm>
                <a:off x="1433229" y="2769444"/>
                <a:ext cx="589635" cy="2371724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ea typeface="新細明體" pitchFamily="18" charset="-120"/>
                  </a:rPr>
                  <a:t>Row decoder</a:t>
                </a:r>
                <a:endParaRPr kumimoji="0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06" name="圓角矩形 205"/>
              <p:cNvSpPr/>
              <p:nvPr/>
            </p:nvSpPr>
            <p:spPr bwMode="auto">
              <a:xfrm>
                <a:off x="2351476" y="5341193"/>
                <a:ext cx="2371723" cy="708192"/>
              </a:xfrm>
              <a:prstGeom prst="round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ea typeface="新細明體" pitchFamily="18" charset="-120"/>
                  </a:rPr>
                  <a:t>Sense amplifier</a:t>
                </a:r>
                <a:endParaRPr kumimoji="0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p:grpSp>
        <p:sp>
          <p:nvSpPr>
            <p:cNvPr id="189" name="矩形 188"/>
            <p:cNvSpPr/>
            <p:nvPr/>
          </p:nvSpPr>
          <p:spPr bwMode="auto">
            <a:xfrm>
              <a:off x="1331640" y="2708920"/>
              <a:ext cx="3456384" cy="3384376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167" name="群組 166"/>
          <p:cNvGrpSpPr/>
          <p:nvPr/>
        </p:nvGrpSpPr>
        <p:grpSpPr>
          <a:xfrm>
            <a:off x="1461018" y="2575604"/>
            <a:ext cx="3456384" cy="3384376"/>
            <a:chOff x="1331640" y="2708920"/>
            <a:chExt cx="3456384" cy="3384376"/>
          </a:xfrm>
        </p:grpSpPr>
        <p:grpSp>
          <p:nvGrpSpPr>
            <p:cNvPr id="168" name="群組 167"/>
            <p:cNvGrpSpPr/>
            <p:nvPr/>
          </p:nvGrpSpPr>
          <p:grpSpPr>
            <a:xfrm>
              <a:off x="1433229" y="2769444"/>
              <a:ext cx="3289972" cy="3279941"/>
              <a:chOff x="1433229" y="2769444"/>
              <a:chExt cx="3289972" cy="3279941"/>
            </a:xfrm>
          </p:grpSpPr>
          <p:sp>
            <p:nvSpPr>
              <p:cNvPr id="170" name="矩形 169"/>
              <p:cNvSpPr/>
              <p:nvPr/>
            </p:nvSpPr>
            <p:spPr bwMode="auto">
              <a:xfrm>
                <a:off x="2351476" y="2785467"/>
                <a:ext cx="2371725" cy="2371725"/>
              </a:xfrm>
              <a:prstGeom prst="rect">
                <a:avLst/>
              </a:prstGeom>
              <a:solidFill>
                <a:srgbClr val="00B0F0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cxnSp>
            <p:nvCxnSpPr>
              <p:cNvPr id="171" name="直線接點 170"/>
              <p:cNvCxnSpPr/>
              <p:nvPr/>
            </p:nvCxnSpPr>
            <p:spPr bwMode="auto">
              <a:xfrm>
                <a:off x="2022864" y="3081932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2" name="直線接點 171"/>
              <p:cNvCxnSpPr/>
              <p:nvPr/>
            </p:nvCxnSpPr>
            <p:spPr bwMode="auto">
              <a:xfrm>
                <a:off x="2022864" y="3378397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3" name="直線接點 172"/>
              <p:cNvCxnSpPr/>
              <p:nvPr/>
            </p:nvCxnSpPr>
            <p:spPr bwMode="auto">
              <a:xfrm>
                <a:off x="2022864" y="3674862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4" name="直線接點 173"/>
              <p:cNvCxnSpPr/>
              <p:nvPr/>
            </p:nvCxnSpPr>
            <p:spPr bwMode="auto">
              <a:xfrm flipV="1">
                <a:off x="2022864" y="3971328"/>
                <a:ext cx="2700337" cy="2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5" name="直線接點 174"/>
              <p:cNvCxnSpPr/>
              <p:nvPr/>
            </p:nvCxnSpPr>
            <p:spPr bwMode="auto">
              <a:xfrm>
                <a:off x="2022864" y="4267792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6" name="直線接點 175"/>
              <p:cNvCxnSpPr/>
              <p:nvPr/>
            </p:nvCxnSpPr>
            <p:spPr bwMode="auto">
              <a:xfrm>
                <a:off x="2022864" y="4564257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7" name="直線接點 176"/>
              <p:cNvCxnSpPr/>
              <p:nvPr/>
            </p:nvCxnSpPr>
            <p:spPr bwMode="auto">
              <a:xfrm>
                <a:off x="2022864" y="4860722"/>
                <a:ext cx="2700337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8" name="直線接點 177"/>
              <p:cNvCxnSpPr/>
              <p:nvPr/>
            </p:nvCxnSpPr>
            <p:spPr bwMode="auto">
              <a:xfrm flipV="1">
                <a:off x="2647942" y="2769445"/>
                <a:ext cx="0" cy="2571748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9" name="直線接點 178"/>
              <p:cNvCxnSpPr/>
              <p:nvPr/>
            </p:nvCxnSpPr>
            <p:spPr bwMode="auto">
              <a:xfrm flipV="1">
                <a:off x="2944407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0" name="直線接點 179"/>
              <p:cNvCxnSpPr/>
              <p:nvPr/>
            </p:nvCxnSpPr>
            <p:spPr bwMode="auto">
              <a:xfrm flipV="1">
                <a:off x="3240872" y="2769445"/>
                <a:ext cx="0" cy="2571748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1" name="直線接點 180"/>
              <p:cNvCxnSpPr/>
              <p:nvPr/>
            </p:nvCxnSpPr>
            <p:spPr bwMode="auto">
              <a:xfrm flipV="1">
                <a:off x="3537338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2" name="直線接點 181"/>
              <p:cNvCxnSpPr/>
              <p:nvPr/>
            </p:nvCxnSpPr>
            <p:spPr bwMode="auto">
              <a:xfrm flipV="1">
                <a:off x="3833802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3" name="直線接點 182"/>
              <p:cNvCxnSpPr/>
              <p:nvPr/>
            </p:nvCxnSpPr>
            <p:spPr bwMode="auto">
              <a:xfrm flipV="1">
                <a:off x="4130267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直線接點 183"/>
              <p:cNvCxnSpPr/>
              <p:nvPr/>
            </p:nvCxnSpPr>
            <p:spPr bwMode="auto">
              <a:xfrm flipV="1">
                <a:off x="4426732" y="2769444"/>
                <a:ext cx="0" cy="257174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85" name="矩形 184"/>
              <p:cNvSpPr/>
              <p:nvPr/>
            </p:nvSpPr>
            <p:spPr bwMode="auto">
              <a:xfrm>
                <a:off x="1433229" y="2769444"/>
                <a:ext cx="589635" cy="2371724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ea typeface="新細明體" pitchFamily="18" charset="-120"/>
                  </a:rPr>
                  <a:t>Row decoder</a:t>
                </a:r>
                <a:endParaRPr kumimoji="0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86" name="圓角矩形 185"/>
              <p:cNvSpPr/>
              <p:nvPr/>
            </p:nvSpPr>
            <p:spPr bwMode="auto">
              <a:xfrm>
                <a:off x="2351476" y="5341193"/>
                <a:ext cx="2371723" cy="708192"/>
              </a:xfrm>
              <a:prstGeom prst="round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ea typeface="新細明體" pitchFamily="18" charset="-120"/>
                  </a:rPr>
                  <a:t>Sense amplifier</a:t>
                </a:r>
                <a:endParaRPr kumimoji="0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p:grpSp>
        <p:sp>
          <p:nvSpPr>
            <p:cNvPr id="169" name="矩形 168"/>
            <p:cNvSpPr/>
            <p:nvPr/>
          </p:nvSpPr>
          <p:spPr bwMode="auto">
            <a:xfrm>
              <a:off x="1331640" y="2708920"/>
              <a:ext cx="3456384" cy="3384376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59" name="矩形 58"/>
          <p:cNvSpPr/>
          <p:nvPr/>
        </p:nvSpPr>
        <p:spPr bwMode="auto">
          <a:xfrm>
            <a:off x="2351476" y="2785467"/>
            <a:ext cx="2371725" cy="2371725"/>
          </a:xfrm>
          <a:prstGeom prst="rect">
            <a:avLst/>
          </a:prstGeom>
          <a:solidFill>
            <a:srgbClr val="00B0F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60" name="直線接點 59"/>
          <p:cNvCxnSpPr/>
          <p:nvPr/>
        </p:nvCxnSpPr>
        <p:spPr bwMode="auto">
          <a:xfrm>
            <a:off x="2022864" y="3081932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接點 60"/>
          <p:cNvCxnSpPr/>
          <p:nvPr/>
        </p:nvCxnSpPr>
        <p:spPr bwMode="auto">
          <a:xfrm>
            <a:off x="2022864" y="3378397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接點 61"/>
          <p:cNvCxnSpPr/>
          <p:nvPr/>
        </p:nvCxnSpPr>
        <p:spPr bwMode="auto">
          <a:xfrm>
            <a:off x="2022864" y="3674862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接點 62"/>
          <p:cNvCxnSpPr/>
          <p:nvPr/>
        </p:nvCxnSpPr>
        <p:spPr bwMode="auto">
          <a:xfrm flipV="1">
            <a:off x="2022864" y="3971328"/>
            <a:ext cx="2700337" cy="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直線接點 63"/>
          <p:cNvCxnSpPr/>
          <p:nvPr/>
        </p:nvCxnSpPr>
        <p:spPr bwMode="auto">
          <a:xfrm>
            <a:off x="2022864" y="4267792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直線接點 64"/>
          <p:cNvCxnSpPr/>
          <p:nvPr/>
        </p:nvCxnSpPr>
        <p:spPr bwMode="auto">
          <a:xfrm>
            <a:off x="2022864" y="4564257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線接點 65"/>
          <p:cNvCxnSpPr/>
          <p:nvPr/>
        </p:nvCxnSpPr>
        <p:spPr bwMode="auto">
          <a:xfrm>
            <a:off x="2022864" y="4860722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DRAM Cell Arrays (Mats)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Accessing DRAM cell array data, include address and command decoding, bit line sensing, data I/O transport</a:t>
            </a:r>
          </a:p>
          <a:p>
            <a:endParaRPr lang="en-US" altLang="zh-TW" dirty="0" smtClean="0"/>
          </a:p>
        </p:txBody>
      </p:sp>
      <p:cxnSp>
        <p:nvCxnSpPr>
          <p:cNvPr id="12" name="直線接點 11"/>
          <p:cNvCxnSpPr/>
          <p:nvPr/>
        </p:nvCxnSpPr>
        <p:spPr bwMode="auto">
          <a:xfrm flipV="1">
            <a:off x="2647942" y="2769445"/>
            <a:ext cx="0" cy="257174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接點 12"/>
          <p:cNvCxnSpPr/>
          <p:nvPr/>
        </p:nvCxnSpPr>
        <p:spPr bwMode="auto">
          <a:xfrm flipV="1">
            <a:off x="2944407" y="2769444"/>
            <a:ext cx="0" cy="2571749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接點 13"/>
          <p:cNvCxnSpPr/>
          <p:nvPr/>
        </p:nvCxnSpPr>
        <p:spPr bwMode="auto">
          <a:xfrm flipV="1">
            <a:off x="3240872" y="2769445"/>
            <a:ext cx="0" cy="257174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接點 14"/>
          <p:cNvCxnSpPr/>
          <p:nvPr/>
        </p:nvCxnSpPr>
        <p:spPr bwMode="auto">
          <a:xfrm flipV="1">
            <a:off x="3537338" y="2769444"/>
            <a:ext cx="0" cy="2571749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接點 15"/>
          <p:cNvCxnSpPr/>
          <p:nvPr/>
        </p:nvCxnSpPr>
        <p:spPr bwMode="auto">
          <a:xfrm flipV="1">
            <a:off x="3833802" y="2769444"/>
            <a:ext cx="0" cy="2571749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接點 16"/>
          <p:cNvCxnSpPr/>
          <p:nvPr/>
        </p:nvCxnSpPr>
        <p:spPr bwMode="auto">
          <a:xfrm flipV="1">
            <a:off x="4130267" y="2769444"/>
            <a:ext cx="0" cy="2571749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接點 17"/>
          <p:cNvCxnSpPr/>
          <p:nvPr/>
        </p:nvCxnSpPr>
        <p:spPr bwMode="auto">
          <a:xfrm flipV="1">
            <a:off x="4426732" y="2769444"/>
            <a:ext cx="0" cy="2571749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矩形 18"/>
          <p:cNvSpPr/>
          <p:nvPr/>
        </p:nvSpPr>
        <p:spPr bwMode="auto">
          <a:xfrm>
            <a:off x="1433229" y="2769444"/>
            <a:ext cx="589635" cy="2371724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Row decoder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1" name="圓角矩形 20"/>
          <p:cNvSpPr/>
          <p:nvPr/>
        </p:nvSpPr>
        <p:spPr bwMode="auto">
          <a:xfrm>
            <a:off x="2351476" y="5341193"/>
            <a:ext cx="2371723" cy="708192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Sense amplifier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67" name="直線接點 66"/>
          <p:cNvCxnSpPr/>
          <p:nvPr/>
        </p:nvCxnSpPr>
        <p:spPr bwMode="auto">
          <a:xfrm flipV="1">
            <a:off x="5688079" y="5203678"/>
            <a:ext cx="0" cy="100429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直線接點 67"/>
          <p:cNvCxnSpPr/>
          <p:nvPr/>
        </p:nvCxnSpPr>
        <p:spPr bwMode="auto">
          <a:xfrm flipV="1">
            <a:off x="5984544" y="5203678"/>
            <a:ext cx="0" cy="99476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線接點 68"/>
          <p:cNvCxnSpPr/>
          <p:nvPr/>
        </p:nvCxnSpPr>
        <p:spPr bwMode="auto">
          <a:xfrm flipV="1">
            <a:off x="6281009" y="5203678"/>
            <a:ext cx="0" cy="100429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線接點 69"/>
          <p:cNvCxnSpPr>
            <a:stCxn id="74" idx="0"/>
          </p:cNvCxnSpPr>
          <p:nvPr/>
        </p:nvCxnSpPr>
        <p:spPr bwMode="auto">
          <a:xfrm flipV="1">
            <a:off x="6577475" y="5203678"/>
            <a:ext cx="0" cy="99476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直線接點 70"/>
          <p:cNvCxnSpPr/>
          <p:nvPr/>
        </p:nvCxnSpPr>
        <p:spPr bwMode="auto">
          <a:xfrm flipV="1">
            <a:off x="6873939" y="5203678"/>
            <a:ext cx="0" cy="99476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直線接點 71"/>
          <p:cNvCxnSpPr/>
          <p:nvPr/>
        </p:nvCxnSpPr>
        <p:spPr bwMode="auto">
          <a:xfrm flipV="1">
            <a:off x="7170404" y="5203678"/>
            <a:ext cx="0" cy="99476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直線接點 72"/>
          <p:cNvCxnSpPr/>
          <p:nvPr/>
        </p:nvCxnSpPr>
        <p:spPr bwMode="auto">
          <a:xfrm flipV="1">
            <a:off x="7466869" y="5203678"/>
            <a:ext cx="0" cy="99476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矩形 73"/>
          <p:cNvSpPr/>
          <p:nvPr/>
        </p:nvSpPr>
        <p:spPr bwMode="auto">
          <a:xfrm>
            <a:off x="5391613" y="6198443"/>
            <a:ext cx="2371723" cy="55245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b="0" dirty="0" smtClean="0">
                <a:solidFill>
                  <a:schemeClr val="bg1"/>
                </a:solidFill>
                <a:ea typeface="新細明體" pitchFamily="18" charset="-120"/>
              </a:rPr>
              <a:t>Column d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新細明體" pitchFamily="18" charset="-120"/>
              </a:rPr>
              <a:t>ecoder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新細明體" pitchFamily="18" charset="-120"/>
            </a:endParaRPr>
          </a:p>
        </p:txBody>
      </p:sp>
      <p:grpSp>
        <p:nvGrpSpPr>
          <p:cNvPr id="77" name="群組 76"/>
          <p:cNvGrpSpPr/>
          <p:nvPr/>
        </p:nvGrpSpPr>
        <p:grpSpPr>
          <a:xfrm>
            <a:off x="-36512" y="2852936"/>
            <a:ext cx="8672512" cy="3749722"/>
            <a:chOff x="-36512" y="2852936"/>
            <a:chExt cx="8672512" cy="3749722"/>
          </a:xfrm>
        </p:grpSpPr>
        <p:sp>
          <p:nvSpPr>
            <p:cNvPr id="22" name="向右箭號 21"/>
            <p:cNvSpPr/>
            <p:nvPr/>
          </p:nvSpPr>
          <p:spPr bwMode="auto">
            <a:xfrm>
              <a:off x="76980" y="6327628"/>
              <a:ext cx="5215100" cy="275030"/>
            </a:xfrm>
            <a:prstGeom prst="rightArrow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" name="向上箭號 22"/>
            <p:cNvSpPr/>
            <p:nvPr/>
          </p:nvSpPr>
          <p:spPr bwMode="auto">
            <a:xfrm>
              <a:off x="1601383" y="5203678"/>
              <a:ext cx="323850" cy="1298370"/>
            </a:xfrm>
            <a:prstGeom prst="upArrow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66080" y="6084004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Address</a:t>
              </a:r>
              <a:endParaRPr lang="zh-TW" altLang="en-US" sz="1800" dirty="0"/>
            </a:p>
          </p:txBody>
        </p:sp>
        <p:sp>
          <p:nvSpPr>
            <p:cNvPr id="54" name="文字方塊 53"/>
            <p:cNvSpPr txBox="1"/>
            <p:nvPr/>
          </p:nvSpPr>
          <p:spPr>
            <a:xfrm>
              <a:off x="-36512" y="3563724"/>
              <a:ext cx="131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Command</a:t>
              </a:r>
              <a:endParaRPr lang="zh-TW" altLang="en-US" sz="1800" dirty="0"/>
            </a:p>
          </p:txBody>
        </p:sp>
        <p:sp>
          <p:nvSpPr>
            <p:cNvPr id="55" name="向右箭號 54"/>
            <p:cNvSpPr/>
            <p:nvPr/>
          </p:nvSpPr>
          <p:spPr bwMode="auto">
            <a:xfrm>
              <a:off x="76980" y="3817789"/>
              <a:ext cx="1284786" cy="275030"/>
            </a:xfrm>
            <a:prstGeom prst="rightArrow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6" name="文字方塊 75"/>
            <p:cNvSpPr txBox="1"/>
            <p:nvPr/>
          </p:nvSpPr>
          <p:spPr>
            <a:xfrm>
              <a:off x="5232504" y="2852936"/>
              <a:ext cx="3403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Command, address transport</a:t>
              </a:r>
              <a:endParaRPr lang="zh-TW" altLang="en-US" sz="1800" dirty="0"/>
            </a:p>
          </p:txBody>
        </p:sp>
      </p:grpSp>
      <p:grpSp>
        <p:nvGrpSpPr>
          <p:cNvPr id="78" name="群組 77"/>
          <p:cNvGrpSpPr/>
          <p:nvPr/>
        </p:nvGrpSpPr>
        <p:grpSpPr>
          <a:xfrm>
            <a:off x="2805817" y="3451646"/>
            <a:ext cx="5432638" cy="2254177"/>
            <a:chOff x="2805817" y="3451646"/>
            <a:chExt cx="5432638" cy="2254177"/>
          </a:xfrm>
        </p:grpSpPr>
        <p:sp>
          <p:nvSpPr>
            <p:cNvPr id="51" name="弧形箭號 (左彎) 50"/>
            <p:cNvSpPr/>
            <p:nvPr/>
          </p:nvSpPr>
          <p:spPr bwMode="auto">
            <a:xfrm>
              <a:off x="3537337" y="4489671"/>
              <a:ext cx="731520" cy="1216152"/>
            </a:xfrm>
            <a:prstGeom prst="curvedLeftArrow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8" name="弧形箭號 (左彎) 97"/>
            <p:cNvSpPr/>
            <p:nvPr/>
          </p:nvSpPr>
          <p:spPr bwMode="auto">
            <a:xfrm rot="10800000">
              <a:off x="2805817" y="4388018"/>
              <a:ext cx="731520" cy="1216152"/>
            </a:xfrm>
            <a:prstGeom prst="curvedLeftArrow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3" name="文字方塊 102"/>
            <p:cNvSpPr txBox="1"/>
            <p:nvPr/>
          </p:nvSpPr>
          <p:spPr>
            <a:xfrm>
              <a:off x="5232504" y="3451646"/>
              <a:ext cx="30059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1. In bank data movement</a:t>
              </a:r>
              <a:endParaRPr lang="zh-TW" altLang="en-US" sz="1800" dirty="0"/>
            </a:p>
          </p:txBody>
        </p:sp>
      </p:grpSp>
      <p:grpSp>
        <p:nvGrpSpPr>
          <p:cNvPr id="79" name="群組 78"/>
          <p:cNvGrpSpPr/>
          <p:nvPr/>
        </p:nvGrpSpPr>
        <p:grpSpPr>
          <a:xfrm>
            <a:off x="4788024" y="3820978"/>
            <a:ext cx="4176464" cy="1853590"/>
            <a:chOff x="4788024" y="3820978"/>
            <a:chExt cx="4176464" cy="1853590"/>
          </a:xfrm>
        </p:grpSpPr>
        <p:sp>
          <p:nvSpPr>
            <p:cNvPr id="58" name="文字方塊 57"/>
            <p:cNvSpPr txBox="1"/>
            <p:nvPr/>
          </p:nvSpPr>
          <p:spPr>
            <a:xfrm>
              <a:off x="7997557" y="4702532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I/O bus</a:t>
              </a:r>
              <a:endParaRPr lang="zh-TW" altLang="en-US" sz="1800" dirty="0"/>
            </a:p>
          </p:txBody>
        </p:sp>
        <p:cxnSp>
          <p:nvCxnSpPr>
            <p:cNvPr id="46" name="直線單箭頭接點 45"/>
            <p:cNvCxnSpPr/>
            <p:nvPr/>
          </p:nvCxnSpPr>
          <p:spPr bwMode="auto">
            <a:xfrm>
              <a:off x="4788024" y="5674568"/>
              <a:ext cx="720080" cy="0"/>
            </a:xfrm>
            <a:prstGeom prst="straightConnector1">
              <a:avLst/>
            </a:prstGeom>
            <a:solidFill>
              <a:schemeClr val="accent1"/>
            </a:solidFill>
            <a:ln w="63500" cap="flat" cmpd="sng" algn="ctr">
              <a:solidFill>
                <a:schemeClr val="accent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94" name="直線單箭頭接點 93"/>
            <p:cNvCxnSpPr/>
            <p:nvPr/>
          </p:nvCxnSpPr>
          <p:spPr bwMode="auto">
            <a:xfrm>
              <a:off x="8007844" y="5157192"/>
              <a:ext cx="940074" cy="0"/>
            </a:xfrm>
            <a:prstGeom prst="straightConnector1">
              <a:avLst/>
            </a:prstGeom>
            <a:solidFill>
              <a:schemeClr val="accent1"/>
            </a:solidFill>
            <a:ln w="63500" cap="flat" cmpd="sng" algn="ctr">
              <a:solidFill>
                <a:schemeClr val="accent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04" name="文字方塊 103"/>
            <p:cNvSpPr txBox="1"/>
            <p:nvPr/>
          </p:nvSpPr>
          <p:spPr>
            <a:xfrm>
              <a:off x="5232504" y="3820978"/>
              <a:ext cx="28777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2. System data transport</a:t>
              </a:r>
              <a:endParaRPr lang="zh-TW" altLang="en-US" sz="1800" dirty="0"/>
            </a:p>
          </p:txBody>
        </p:sp>
      </p:grpSp>
      <p:sp>
        <p:nvSpPr>
          <p:cNvPr id="80" name="立方體 79"/>
          <p:cNvSpPr/>
          <p:nvPr/>
        </p:nvSpPr>
        <p:spPr bwMode="auto">
          <a:xfrm>
            <a:off x="5645692" y="4460237"/>
            <a:ext cx="2242997" cy="1561051"/>
          </a:xfrm>
          <a:prstGeom prst="cub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I/O gating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b="0" dirty="0" smtClean="0">
                <a:solidFill>
                  <a:schemeClr val="bg2"/>
                </a:solidFill>
                <a:ea typeface="新細明體" pitchFamily="18" charset="-120"/>
              </a:rPr>
              <a:t>Read data latch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Write</a:t>
            </a:r>
            <a:r>
              <a:rPr kumimoji="0" lang="en-US" altLang="zh-TW" sz="1800" b="0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 drivers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2</a:t>
            </a:fld>
            <a:r>
              <a:rPr lang="en-US" altLang="zh-TW" smtClean="0"/>
              <a:t>/34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48727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左-上雙向箭號 11"/>
          <p:cNvSpPr/>
          <p:nvPr/>
        </p:nvSpPr>
        <p:spPr bwMode="auto">
          <a:xfrm rot="-5400000">
            <a:off x="7888069" y="4828071"/>
            <a:ext cx="683022" cy="1828844"/>
          </a:xfrm>
          <a:prstGeom prst="leftUpArrow">
            <a:avLst/>
          </a:prstGeom>
          <a:solidFill>
            <a:srgbClr val="FF99FF">
              <a:alpha val="4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Operation of DRAM</a:t>
            </a:r>
            <a:endParaRPr lang="zh-TW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3120" b="17190"/>
          <a:stretch/>
        </p:blipFill>
        <p:spPr bwMode="auto">
          <a:xfrm>
            <a:off x="2" y="2996952"/>
            <a:ext cx="9143998" cy="1093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文字方塊 20"/>
          <p:cNvSpPr txBox="1"/>
          <p:nvPr/>
        </p:nvSpPr>
        <p:spPr>
          <a:xfrm>
            <a:off x="18460" y="1124744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Command</a:t>
            </a:r>
            <a:endParaRPr lang="zh-TW" altLang="en-US" sz="1800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636" y="2154342"/>
            <a:ext cx="13260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Data IO bus</a:t>
            </a:r>
            <a:endParaRPr lang="zh-TW" altLang="en-US" dirty="0"/>
          </a:p>
        </p:txBody>
      </p:sp>
      <p:sp>
        <p:nvSpPr>
          <p:cNvPr id="23" name="六邊形 22"/>
          <p:cNvSpPr/>
          <p:nvPr/>
        </p:nvSpPr>
        <p:spPr bwMode="auto">
          <a:xfrm>
            <a:off x="107505" y="1457225"/>
            <a:ext cx="1368152" cy="387599"/>
          </a:xfrm>
          <a:prstGeom prst="hexagon">
            <a:avLst/>
          </a:prstGeom>
          <a:solidFill>
            <a:schemeClr val="accent4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  <a:ea typeface="新細明體" pitchFamily="18" charset="-120"/>
              </a:rPr>
              <a:t>Activate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27" name="直線接點 26"/>
          <p:cNvCxnSpPr>
            <a:stCxn id="23" idx="3"/>
          </p:cNvCxnSpPr>
          <p:nvPr/>
        </p:nvCxnSpPr>
        <p:spPr bwMode="auto">
          <a:xfrm flipH="1" flipV="1">
            <a:off x="-684584" y="1651023"/>
            <a:ext cx="792089" cy="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接點 27"/>
          <p:cNvCxnSpPr>
            <a:stCxn id="23" idx="0"/>
          </p:cNvCxnSpPr>
          <p:nvPr/>
        </p:nvCxnSpPr>
        <p:spPr bwMode="auto">
          <a:xfrm>
            <a:off x="1475657" y="1651025"/>
            <a:ext cx="21602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接點 28"/>
          <p:cNvCxnSpPr>
            <a:stCxn id="24" idx="0"/>
          </p:cNvCxnSpPr>
          <p:nvPr/>
        </p:nvCxnSpPr>
        <p:spPr bwMode="auto">
          <a:xfrm>
            <a:off x="3309032" y="1651024"/>
            <a:ext cx="398872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接點 30"/>
          <p:cNvCxnSpPr>
            <a:stCxn id="24" idx="3"/>
          </p:cNvCxnSpPr>
          <p:nvPr/>
        </p:nvCxnSpPr>
        <p:spPr bwMode="auto">
          <a:xfrm flipH="1">
            <a:off x="2051720" y="1651024"/>
            <a:ext cx="19660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接點 31"/>
          <p:cNvCxnSpPr>
            <a:stCxn id="25" idx="3"/>
          </p:cNvCxnSpPr>
          <p:nvPr/>
        </p:nvCxnSpPr>
        <p:spPr bwMode="auto">
          <a:xfrm flipH="1">
            <a:off x="5292080" y="1651024"/>
            <a:ext cx="11332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線接點 32"/>
          <p:cNvCxnSpPr/>
          <p:nvPr/>
        </p:nvCxnSpPr>
        <p:spPr bwMode="auto">
          <a:xfrm flipH="1">
            <a:off x="1475657" y="1651024"/>
            <a:ext cx="7920879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接點 34"/>
          <p:cNvCxnSpPr/>
          <p:nvPr/>
        </p:nvCxnSpPr>
        <p:spPr bwMode="auto">
          <a:xfrm>
            <a:off x="-684584" y="2443112"/>
            <a:ext cx="4835159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接點 36"/>
          <p:cNvCxnSpPr/>
          <p:nvPr/>
        </p:nvCxnSpPr>
        <p:spPr bwMode="auto">
          <a:xfrm flipH="1">
            <a:off x="4860033" y="2443111"/>
            <a:ext cx="2880319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接點 37"/>
          <p:cNvCxnSpPr/>
          <p:nvPr/>
        </p:nvCxnSpPr>
        <p:spPr bwMode="auto">
          <a:xfrm flipH="1">
            <a:off x="4150575" y="2443111"/>
            <a:ext cx="115212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線接點 38"/>
          <p:cNvCxnSpPr/>
          <p:nvPr/>
        </p:nvCxnSpPr>
        <p:spPr bwMode="auto">
          <a:xfrm flipH="1">
            <a:off x="7271792" y="2445798"/>
            <a:ext cx="234076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六邊形 39"/>
          <p:cNvSpPr/>
          <p:nvPr/>
        </p:nvSpPr>
        <p:spPr bwMode="auto">
          <a:xfrm>
            <a:off x="4275737" y="2249312"/>
            <a:ext cx="180196" cy="387600"/>
          </a:xfrm>
          <a:prstGeom prst="hexagon">
            <a:avLst/>
          </a:prstGeom>
          <a:solidFill>
            <a:schemeClr val="accent4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1" name="六邊形 40"/>
          <p:cNvSpPr/>
          <p:nvPr/>
        </p:nvSpPr>
        <p:spPr bwMode="auto">
          <a:xfrm>
            <a:off x="4455933" y="2249312"/>
            <a:ext cx="180196" cy="387600"/>
          </a:xfrm>
          <a:prstGeom prst="hexagon">
            <a:avLst/>
          </a:prstGeom>
          <a:solidFill>
            <a:schemeClr val="accent4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2" name="六邊形 41"/>
          <p:cNvSpPr/>
          <p:nvPr/>
        </p:nvSpPr>
        <p:spPr bwMode="auto">
          <a:xfrm>
            <a:off x="4816325" y="2249312"/>
            <a:ext cx="180196" cy="387600"/>
          </a:xfrm>
          <a:prstGeom prst="hexagon">
            <a:avLst/>
          </a:prstGeom>
          <a:solidFill>
            <a:schemeClr val="accent4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3" name="六邊形 42"/>
          <p:cNvSpPr/>
          <p:nvPr/>
        </p:nvSpPr>
        <p:spPr bwMode="auto">
          <a:xfrm>
            <a:off x="4997182" y="2249311"/>
            <a:ext cx="180196" cy="387600"/>
          </a:xfrm>
          <a:prstGeom prst="hexagon">
            <a:avLst/>
          </a:prstGeom>
          <a:solidFill>
            <a:schemeClr val="accent4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44" name="直線接點 43"/>
          <p:cNvCxnSpPr/>
          <p:nvPr/>
        </p:nvCxnSpPr>
        <p:spPr bwMode="auto">
          <a:xfrm>
            <a:off x="4707785" y="2348880"/>
            <a:ext cx="0" cy="21602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接點 44"/>
          <p:cNvCxnSpPr/>
          <p:nvPr/>
        </p:nvCxnSpPr>
        <p:spPr bwMode="auto">
          <a:xfrm>
            <a:off x="4742162" y="2348880"/>
            <a:ext cx="0" cy="21602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接點 45"/>
          <p:cNvCxnSpPr/>
          <p:nvPr/>
        </p:nvCxnSpPr>
        <p:spPr bwMode="auto">
          <a:xfrm>
            <a:off x="4775031" y="2348880"/>
            <a:ext cx="0" cy="21602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接點 46"/>
          <p:cNvCxnSpPr/>
          <p:nvPr/>
        </p:nvCxnSpPr>
        <p:spPr bwMode="auto">
          <a:xfrm>
            <a:off x="4674451" y="2348880"/>
            <a:ext cx="0" cy="21602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六邊形 23"/>
          <p:cNvSpPr/>
          <p:nvPr/>
        </p:nvSpPr>
        <p:spPr bwMode="auto">
          <a:xfrm>
            <a:off x="2248328" y="1457224"/>
            <a:ext cx="1060704" cy="387600"/>
          </a:xfrm>
          <a:prstGeom prst="hexagon">
            <a:avLst/>
          </a:prstGeom>
          <a:solidFill>
            <a:schemeClr val="accent4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  <a:ea typeface="新細明體" pitchFamily="18" charset="-120"/>
              </a:rPr>
              <a:t>Read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5" name="六邊形 24"/>
          <p:cNvSpPr/>
          <p:nvPr/>
        </p:nvSpPr>
        <p:spPr bwMode="auto">
          <a:xfrm>
            <a:off x="5405404" y="1457223"/>
            <a:ext cx="1656184" cy="387601"/>
          </a:xfrm>
          <a:prstGeom prst="hexagon">
            <a:avLst/>
          </a:prstGeom>
          <a:solidFill>
            <a:schemeClr val="accent4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  <a:ea typeface="新細明體" pitchFamily="18" charset="-120"/>
              </a:rPr>
              <a:t>Precharge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6" name="六邊形 25"/>
          <p:cNvSpPr/>
          <p:nvPr/>
        </p:nvSpPr>
        <p:spPr bwMode="auto">
          <a:xfrm>
            <a:off x="7380312" y="1459911"/>
            <a:ext cx="1259632" cy="387600"/>
          </a:xfrm>
          <a:prstGeom prst="hexagon">
            <a:avLst/>
          </a:prstGeom>
          <a:solidFill>
            <a:schemeClr val="accent4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60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  <a:ea typeface="新細明體" pitchFamily="18" charset="-120"/>
              </a:rPr>
              <a:t>Activate</a:t>
            </a:r>
            <a:endParaRPr kumimoji="0" lang="zh-TW" altLang="en-US" sz="160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1684537" y="2780928"/>
            <a:ext cx="2376264" cy="1512168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5" name="矩形 54"/>
          <p:cNvSpPr/>
          <p:nvPr/>
        </p:nvSpPr>
        <p:spPr bwMode="auto">
          <a:xfrm>
            <a:off x="3707904" y="2780928"/>
            <a:ext cx="2088232" cy="1512168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5868144" y="2780928"/>
            <a:ext cx="2141984" cy="1512168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0" y="4581128"/>
            <a:ext cx="66607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Turn on the transistor</a:t>
            </a:r>
            <a:br>
              <a:rPr lang="en-US" altLang="zh-TW" sz="1800" dirty="0" smtClean="0"/>
            </a:br>
            <a:r>
              <a:rPr lang="en-US" altLang="zh-TW" sz="1800" dirty="0" smtClean="0"/>
              <a:t>The charge in the capacitor drives the bit line voltage</a:t>
            </a:r>
          </a:p>
          <a:p>
            <a:r>
              <a:rPr lang="en-US" altLang="zh-TW" sz="1800" dirty="0" smtClean="0"/>
              <a:t>The sense amplifier differentiate the voltage to VCC or VSS</a:t>
            </a:r>
          </a:p>
        </p:txBody>
      </p:sp>
      <p:sp>
        <p:nvSpPr>
          <p:cNvPr id="58" name="文字方塊 57"/>
          <p:cNvSpPr txBox="1"/>
          <p:nvPr/>
        </p:nvSpPr>
        <p:spPr>
          <a:xfrm>
            <a:off x="2" y="5504458"/>
            <a:ext cx="6686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Bit lines are fully charged or discharged over time </a:t>
            </a:r>
            <a:br>
              <a:rPr lang="en-US" altLang="zh-TW" sz="1800" dirty="0" smtClean="0"/>
            </a:br>
            <a:r>
              <a:rPr lang="en-US" altLang="zh-TW" sz="1800" dirty="0" smtClean="0"/>
              <a:t>to store the latched data back into the cells in the open row</a:t>
            </a:r>
          </a:p>
        </p:txBody>
      </p:sp>
      <p:sp>
        <p:nvSpPr>
          <p:cNvPr id="59" name="文字方塊 58"/>
          <p:cNvSpPr txBox="1"/>
          <p:nvPr/>
        </p:nvSpPr>
        <p:spPr>
          <a:xfrm>
            <a:off x="0" y="6150789"/>
            <a:ext cx="4435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Turn off the transistor</a:t>
            </a:r>
          </a:p>
          <a:p>
            <a:r>
              <a:rPr lang="en-US" altLang="zh-TW" sz="1800" dirty="0" err="1" smtClean="0"/>
              <a:t>Precharge</a:t>
            </a:r>
            <a:r>
              <a:rPr lang="en-US" altLang="zh-TW" sz="1800" dirty="0" smtClean="0"/>
              <a:t> the bit lines to (VCC+VSS)/2</a:t>
            </a:r>
          </a:p>
        </p:txBody>
      </p:sp>
      <p:sp>
        <p:nvSpPr>
          <p:cNvPr id="34" name="文字方塊 33"/>
          <p:cNvSpPr txBox="1"/>
          <p:nvPr/>
        </p:nvSpPr>
        <p:spPr>
          <a:xfrm>
            <a:off x="-2767" y="2730406"/>
            <a:ext cx="1646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Bit line voltage</a:t>
            </a:r>
            <a:endParaRPr lang="zh-TW" altLang="en-US" dirty="0"/>
          </a:p>
        </p:txBody>
      </p:sp>
      <p:cxnSp>
        <p:nvCxnSpPr>
          <p:cNvPr id="49" name="直線接點 48"/>
          <p:cNvCxnSpPr/>
          <p:nvPr/>
        </p:nvCxnSpPr>
        <p:spPr bwMode="auto">
          <a:xfrm>
            <a:off x="6749191" y="4868211"/>
            <a:ext cx="245517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接點 49"/>
          <p:cNvCxnSpPr/>
          <p:nvPr/>
        </p:nvCxnSpPr>
        <p:spPr bwMode="auto">
          <a:xfrm>
            <a:off x="7162446" y="4444181"/>
            <a:ext cx="0" cy="230247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接點 50"/>
          <p:cNvCxnSpPr/>
          <p:nvPr/>
        </p:nvCxnSpPr>
        <p:spPr bwMode="auto">
          <a:xfrm>
            <a:off x="7668344" y="5373216"/>
            <a:ext cx="58102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直線接點 67"/>
          <p:cNvCxnSpPr/>
          <p:nvPr/>
        </p:nvCxnSpPr>
        <p:spPr bwMode="auto">
          <a:xfrm>
            <a:off x="7956376" y="4868211"/>
            <a:ext cx="0" cy="50500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文字方塊 68"/>
          <p:cNvSpPr txBox="1"/>
          <p:nvPr/>
        </p:nvSpPr>
        <p:spPr>
          <a:xfrm>
            <a:off x="8000747" y="4541705"/>
            <a:ext cx="1232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chemeClr val="accent1"/>
                </a:solidFill>
              </a:rPr>
              <a:t>Word line</a:t>
            </a:r>
            <a:endParaRPr lang="zh-TW" altLang="en-US" sz="1800" dirty="0">
              <a:solidFill>
                <a:schemeClr val="accent1"/>
              </a:solidFill>
            </a:endParaRPr>
          </a:p>
        </p:txBody>
      </p:sp>
      <p:sp>
        <p:nvSpPr>
          <p:cNvPr id="70" name="文字方塊 69"/>
          <p:cNvSpPr txBox="1"/>
          <p:nvPr/>
        </p:nvSpPr>
        <p:spPr>
          <a:xfrm>
            <a:off x="6628904" y="5213993"/>
            <a:ext cx="582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chemeClr val="accent1"/>
                </a:solidFill>
              </a:rPr>
              <a:t>Bit </a:t>
            </a:r>
            <a:br>
              <a:rPr lang="en-US" altLang="zh-TW" sz="1800" dirty="0" smtClean="0">
                <a:solidFill>
                  <a:schemeClr val="accent1"/>
                </a:solidFill>
              </a:rPr>
            </a:br>
            <a:r>
              <a:rPr lang="en-US" altLang="zh-TW" sz="1800" dirty="0" smtClean="0">
                <a:solidFill>
                  <a:schemeClr val="accent1"/>
                </a:solidFill>
              </a:rPr>
              <a:t>line</a:t>
            </a:r>
            <a:endParaRPr lang="zh-TW" altLang="en-US" sz="1800" dirty="0">
              <a:solidFill>
                <a:schemeClr val="accent1"/>
              </a:solidFill>
            </a:endParaRPr>
          </a:p>
        </p:txBody>
      </p:sp>
      <p:sp>
        <p:nvSpPr>
          <p:cNvPr id="71" name="文字方塊 70"/>
          <p:cNvSpPr txBox="1"/>
          <p:nvPr/>
        </p:nvSpPr>
        <p:spPr>
          <a:xfrm>
            <a:off x="7355388" y="6084004"/>
            <a:ext cx="1249060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chemeClr val="accent1"/>
                </a:solidFill>
              </a:rPr>
              <a:t>Capacitor</a:t>
            </a:r>
            <a:endParaRPr lang="zh-TW" altLang="en-US" sz="1800" dirty="0">
              <a:solidFill>
                <a:schemeClr val="accent1"/>
              </a:solidFill>
            </a:endParaRPr>
          </a:p>
        </p:txBody>
      </p:sp>
      <p:sp>
        <p:nvSpPr>
          <p:cNvPr id="73" name="橢圓 72"/>
          <p:cNvSpPr/>
          <p:nvPr/>
        </p:nvSpPr>
        <p:spPr bwMode="auto">
          <a:xfrm>
            <a:off x="7916118" y="4838933"/>
            <a:ext cx="79131" cy="79131"/>
          </a:xfrm>
          <a:prstGeom prst="ellipse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7122880" y="5445224"/>
            <a:ext cx="1949014" cy="1401480"/>
            <a:chOff x="7122880" y="5445224"/>
            <a:chExt cx="1949014" cy="1401480"/>
          </a:xfrm>
        </p:grpSpPr>
        <p:cxnSp>
          <p:nvCxnSpPr>
            <p:cNvPr id="52" name="直線接點 51"/>
            <p:cNvCxnSpPr/>
            <p:nvPr/>
          </p:nvCxnSpPr>
          <p:spPr bwMode="auto">
            <a:xfrm>
              <a:off x="7668344" y="5445224"/>
              <a:ext cx="58102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直線接點 56"/>
            <p:cNvCxnSpPr/>
            <p:nvPr/>
          </p:nvCxnSpPr>
          <p:spPr bwMode="auto">
            <a:xfrm>
              <a:off x="7162446" y="5795740"/>
              <a:ext cx="50589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直線接點 59"/>
            <p:cNvCxnSpPr>
              <a:endCxn id="74" idx="2"/>
            </p:cNvCxnSpPr>
            <p:nvPr/>
          </p:nvCxnSpPr>
          <p:spPr bwMode="auto">
            <a:xfrm flipV="1">
              <a:off x="8242027" y="5795047"/>
              <a:ext cx="499314" cy="307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直線接點 60"/>
            <p:cNvCxnSpPr/>
            <p:nvPr/>
          </p:nvCxnSpPr>
          <p:spPr bwMode="auto">
            <a:xfrm>
              <a:off x="7668344" y="5445224"/>
              <a:ext cx="0" cy="33337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直線接點 61"/>
            <p:cNvCxnSpPr/>
            <p:nvPr/>
          </p:nvCxnSpPr>
          <p:spPr bwMode="auto">
            <a:xfrm>
              <a:off x="8244408" y="5445224"/>
              <a:ext cx="0" cy="33337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直線接點 62"/>
            <p:cNvCxnSpPr/>
            <p:nvPr/>
          </p:nvCxnSpPr>
          <p:spPr bwMode="auto">
            <a:xfrm>
              <a:off x="8784757" y="5800145"/>
              <a:ext cx="0" cy="33337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直線接點 63"/>
            <p:cNvCxnSpPr/>
            <p:nvPr/>
          </p:nvCxnSpPr>
          <p:spPr bwMode="auto">
            <a:xfrm>
              <a:off x="8490869" y="6140664"/>
              <a:ext cx="58102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5" name="弧形 64"/>
            <p:cNvSpPr/>
            <p:nvPr/>
          </p:nvSpPr>
          <p:spPr bwMode="auto">
            <a:xfrm>
              <a:off x="8227741" y="6114470"/>
              <a:ext cx="732234" cy="732234"/>
            </a:xfrm>
            <a:prstGeom prst="arc">
              <a:avLst>
                <a:gd name="adj1" fmla="val 16200000"/>
                <a:gd name="adj2" fmla="val 21555769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2700000"/>
              </a:camera>
              <a:lightRig rig="threePt" dir="t"/>
            </a:scene3d>
          </p:spPr>
          <p:txBody>
            <a:bodyPr rtlCol="0" anchor="ctr"/>
            <a:lstStyle/>
            <a:p>
              <a:pPr algn="ctr"/>
              <a:endParaRPr lang="zh-TW" altLang="en-US" sz="1800"/>
            </a:p>
          </p:txBody>
        </p:sp>
        <p:cxnSp>
          <p:nvCxnSpPr>
            <p:cNvPr id="66" name="直線接點 65"/>
            <p:cNvCxnSpPr/>
            <p:nvPr/>
          </p:nvCxnSpPr>
          <p:spPr bwMode="auto">
            <a:xfrm>
              <a:off x="8787335" y="6193051"/>
              <a:ext cx="0" cy="33337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流程圖: 合併 66"/>
            <p:cNvSpPr/>
            <p:nvPr/>
          </p:nvSpPr>
          <p:spPr bwMode="auto">
            <a:xfrm>
              <a:off x="8665891" y="6526426"/>
              <a:ext cx="247650" cy="219075"/>
            </a:xfrm>
            <a:prstGeom prst="flowChartMerg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2" name="橢圓 71"/>
            <p:cNvSpPr/>
            <p:nvPr/>
          </p:nvSpPr>
          <p:spPr bwMode="auto">
            <a:xfrm>
              <a:off x="7122880" y="5759447"/>
              <a:ext cx="79131" cy="79131"/>
            </a:xfrm>
            <a:prstGeom prst="ellipse">
              <a:avLst/>
            </a:prstGeom>
            <a:solidFill>
              <a:schemeClr val="tx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4" name="橢圓 73"/>
            <p:cNvSpPr/>
            <p:nvPr/>
          </p:nvSpPr>
          <p:spPr bwMode="auto">
            <a:xfrm>
              <a:off x="8741341" y="5755481"/>
              <a:ext cx="79131" cy="79131"/>
            </a:xfrm>
            <a:prstGeom prst="ellipse">
              <a:avLst/>
            </a:prstGeom>
            <a:solidFill>
              <a:schemeClr val="tx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75" name="文字方塊 74"/>
          <p:cNvSpPr txBox="1"/>
          <p:nvPr/>
        </p:nvSpPr>
        <p:spPr>
          <a:xfrm>
            <a:off x="7956376" y="5075892"/>
            <a:ext cx="1300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chemeClr val="accent1"/>
                </a:solidFill>
              </a:rPr>
              <a:t>Transistor</a:t>
            </a:r>
            <a:endParaRPr lang="zh-TW" altLang="en-US" sz="1800" dirty="0">
              <a:solidFill>
                <a:schemeClr val="accent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3</a:t>
            </a:fld>
            <a:r>
              <a:rPr lang="en-US" altLang="zh-TW" smtClean="0"/>
              <a:t>/34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01173432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3" grpId="0"/>
      <p:bldP spid="53" grpId="1"/>
      <p:bldP spid="58" grpId="0"/>
      <p:bldP spid="58" grpId="1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Timing Parameters</a:t>
            </a:r>
            <a:endParaRPr lang="zh-TW" altLang="en-US" dirty="0"/>
          </a:p>
        </p:txBody>
      </p:sp>
      <p:cxnSp>
        <p:nvCxnSpPr>
          <p:cNvPr id="113" name="直線接點 112"/>
          <p:cNvCxnSpPr/>
          <p:nvPr/>
        </p:nvCxnSpPr>
        <p:spPr bwMode="auto">
          <a:xfrm>
            <a:off x="1151620" y="2276872"/>
            <a:ext cx="0" cy="381642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直線接點 114"/>
          <p:cNvCxnSpPr/>
          <p:nvPr/>
        </p:nvCxnSpPr>
        <p:spPr bwMode="auto">
          <a:xfrm>
            <a:off x="3066712" y="2276872"/>
            <a:ext cx="0" cy="381642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直線接點 116"/>
          <p:cNvCxnSpPr/>
          <p:nvPr/>
        </p:nvCxnSpPr>
        <p:spPr bwMode="auto">
          <a:xfrm>
            <a:off x="6722359" y="2276872"/>
            <a:ext cx="0" cy="237626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直線接點 118"/>
          <p:cNvCxnSpPr/>
          <p:nvPr/>
        </p:nvCxnSpPr>
        <p:spPr bwMode="auto">
          <a:xfrm>
            <a:off x="8802216" y="2276872"/>
            <a:ext cx="0" cy="237626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直線接點 120"/>
          <p:cNvCxnSpPr>
            <a:stCxn id="107" idx="3"/>
          </p:cNvCxnSpPr>
          <p:nvPr/>
        </p:nvCxnSpPr>
        <p:spPr bwMode="auto">
          <a:xfrm>
            <a:off x="4427984" y="3091184"/>
            <a:ext cx="0" cy="300211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直線接點 132"/>
          <p:cNvCxnSpPr>
            <a:stCxn id="111" idx="0"/>
          </p:cNvCxnSpPr>
          <p:nvPr/>
        </p:nvCxnSpPr>
        <p:spPr bwMode="auto">
          <a:xfrm>
            <a:off x="5329625" y="3091183"/>
            <a:ext cx="0" cy="3002113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直線單箭頭接點 142"/>
          <p:cNvCxnSpPr/>
          <p:nvPr/>
        </p:nvCxnSpPr>
        <p:spPr bwMode="auto">
          <a:xfrm>
            <a:off x="3066712" y="4330804"/>
            <a:ext cx="365539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3" name="群組 2"/>
          <p:cNvGrpSpPr/>
          <p:nvPr/>
        </p:nvGrpSpPr>
        <p:grpSpPr>
          <a:xfrm>
            <a:off x="1151620" y="3851756"/>
            <a:ext cx="5570486" cy="369332"/>
            <a:chOff x="1151620" y="3851756"/>
            <a:chExt cx="5570486" cy="369332"/>
          </a:xfrm>
        </p:grpSpPr>
        <p:cxnSp>
          <p:nvCxnSpPr>
            <p:cNvPr id="124" name="直線單箭頭接點 123"/>
            <p:cNvCxnSpPr/>
            <p:nvPr/>
          </p:nvCxnSpPr>
          <p:spPr bwMode="auto">
            <a:xfrm>
              <a:off x="1151620" y="4149080"/>
              <a:ext cx="5570486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53" name="文字方塊 152"/>
            <p:cNvSpPr txBox="1"/>
            <p:nvPr/>
          </p:nvSpPr>
          <p:spPr>
            <a:xfrm>
              <a:off x="2051720" y="3851756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err="1" smtClean="0"/>
                <a:t>tRAS</a:t>
              </a:r>
              <a:endParaRPr lang="zh-TW" altLang="en-US" sz="1800" dirty="0"/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6722106" y="3851756"/>
            <a:ext cx="2080110" cy="369332"/>
            <a:chOff x="6722106" y="3851756"/>
            <a:chExt cx="2080110" cy="369332"/>
          </a:xfrm>
        </p:grpSpPr>
        <p:cxnSp>
          <p:nvCxnSpPr>
            <p:cNvPr id="126" name="直線單箭頭接點 125"/>
            <p:cNvCxnSpPr/>
            <p:nvPr/>
          </p:nvCxnSpPr>
          <p:spPr bwMode="auto">
            <a:xfrm>
              <a:off x="6722106" y="4149080"/>
              <a:ext cx="208011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54" name="文字方塊 153"/>
            <p:cNvSpPr txBox="1"/>
            <p:nvPr/>
          </p:nvSpPr>
          <p:spPr>
            <a:xfrm>
              <a:off x="7073746" y="3851756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err="1" smtClean="0"/>
                <a:t>tRP</a:t>
              </a:r>
              <a:endParaRPr lang="zh-TW" altLang="en-US" sz="1800" dirty="0"/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1151620" y="4437112"/>
            <a:ext cx="7650596" cy="369332"/>
            <a:chOff x="1151620" y="4437112"/>
            <a:chExt cx="7650596" cy="369332"/>
          </a:xfrm>
        </p:grpSpPr>
        <p:cxnSp>
          <p:nvCxnSpPr>
            <p:cNvPr id="128" name="直線單箭頭接點 127"/>
            <p:cNvCxnSpPr/>
            <p:nvPr/>
          </p:nvCxnSpPr>
          <p:spPr bwMode="auto">
            <a:xfrm>
              <a:off x="1151620" y="4509120"/>
              <a:ext cx="7650596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56" name="文字方塊 155"/>
            <p:cNvSpPr txBox="1"/>
            <p:nvPr/>
          </p:nvSpPr>
          <p:spPr>
            <a:xfrm>
              <a:off x="1965290" y="4437112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err="1" smtClean="0">
                  <a:solidFill>
                    <a:schemeClr val="accent1"/>
                  </a:solidFill>
                </a:rPr>
                <a:t>tRC</a:t>
              </a:r>
              <a:endParaRPr lang="zh-TW" altLang="en-US" sz="18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1151620" y="5075892"/>
            <a:ext cx="1915092" cy="369332"/>
            <a:chOff x="1151620" y="5075892"/>
            <a:chExt cx="1915092" cy="369332"/>
          </a:xfrm>
        </p:grpSpPr>
        <p:cxnSp>
          <p:nvCxnSpPr>
            <p:cNvPr id="135" name="直線單箭頭接點 134"/>
            <p:cNvCxnSpPr/>
            <p:nvPr/>
          </p:nvCxnSpPr>
          <p:spPr bwMode="auto">
            <a:xfrm>
              <a:off x="1151620" y="5373216"/>
              <a:ext cx="1915092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57" name="文字方塊 156"/>
            <p:cNvSpPr txBox="1"/>
            <p:nvPr/>
          </p:nvSpPr>
          <p:spPr>
            <a:xfrm>
              <a:off x="1820722" y="5075892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err="1" smtClean="0"/>
                <a:t>tRCD</a:t>
              </a:r>
              <a:endParaRPr lang="zh-TW" altLang="en-US" sz="1800" dirty="0"/>
            </a:p>
          </p:txBody>
        </p:sp>
      </p:grpSp>
      <p:grpSp>
        <p:nvGrpSpPr>
          <p:cNvPr id="7" name="群組 6"/>
          <p:cNvGrpSpPr/>
          <p:nvPr/>
        </p:nvGrpSpPr>
        <p:grpSpPr>
          <a:xfrm>
            <a:off x="3066712" y="5075892"/>
            <a:ext cx="1361272" cy="369332"/>
            <a:chOff x="3066712" y="5075892"/>
            <a:chExt cx="1361272" cy="369332"/>
          </a:xfrm>
        </p:grpSpPr>
        <p:cxnSp>
          <p:nvCxnSpPr>
            <p:cNvPr id="137" name="直線單箭頭接點 136"/>
            <p:cNvCxnSpPr/>
            <p:nvPr/>
          </p:nvCxnSpPr>
          <p:spPr bwMode="auto">
            <a:xfrm>
              <a:off x="3066712" y="5373216"/>
              <a:ext cx="1361272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58" name="文字方塊 157"/>
            <p:cNvSpPr txBox="1"/>
            <p:nvPr/>
          </p:nvSpPr>
          <p:spPr>
            <a:xfrm>
              <a:off x="3422038" y="5075892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err="1" smtClean="0"/>
                <a:t>tCAS</a:t>
              </a:r>
              <a:endParaRPr lang="zh-TW" altLang="en-US" sz="1800" dirty="0"/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4427984" y="3284984"/>
            <a:ext cx="901641" cy="369332"/>
            <a:chOff x="4427984" y="5013176"/>
            <a:chExt cx="901641" cy="369332"/>
          </a:xfrm>
        </p:grpSpPr>
        <p:cxnSp>
          <p:nvCxnSpPr>
            <p:cNvPr id="139" name="直線單箭頭接點 138"/>
            <p:cNvCxnSpPr/>
            <p:nvPr/>
          </p:nvCxnSpPr>
          <p:spPr bwMode="auto">
            <a:xfrm>
              <a:off x="4427984" y="5373216"/>
              <a:ext cx="90164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59" name="文字方塊 158"/>
            <p:cNvSpPr txBox="1"/>
            <p:nvPr/>
          </p:nvSpPr>
          <p:spPr>
            <a:xfrm>
              <a:off x="4460704" y="5013176"/>
              <a:ext cx="8643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err="1" smtClean="0"/>
                <a:t>tBurst</a:t>
              </a:r>
              <a:endParaRPr lang="zh-TW" altLang="en-US" sz="1800" dirty="0"/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1151620" y="5682734"/>
            <a:ext cx="3276364" cy="338554"/>
            <a:chOff x="1151620" y="5682734"/>
            <a:chExt cx="3276364" cy="338554"/>
          </a:xfrm>
        </p:grpSpPr>
        <p:cxnSp>
          <p:nvCxnSpPr>
            <p:cNvPr id="141" name="直線單箭頭接點 140"/>
            <p:cNvCxnSpPr/>
            <p:nvPr/>
          </p:nvCxnSpPr>
          <p:spPr bwMode="auto">
            <a:xfrm>
              <a:off x="1151620" y="5733256"/>
              <a:ext cx="3276364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60" name="文字方塊 159"/>
            <p:cNvSpPr txBox="1"/>
            <p:nvPr/>
          </p:nvSpPr>
          <p:spPr>
            <a:xfrm>
              <a:off x="1835696" y="5682734"/>
              <a:ext cx="548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>
                  <a:solidFill>
                    <a:schemeClr val="accent1"/>
                  </a:solidFill>
                </a:rPr>
                <a:t>tAC</a:t>
              </a:r>
              <a:endParaRPr lang="zh-TW" altLang="en-US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70" name="群組 169"/>
          <p:cNvGrpSpPr/>
          <p:nvPr/>
        </p:nvGrpSpPr>
        <p:grpSpPr>
          <a:xfrm>
            <a:off x="-324545" y="1772816"/>
            <a:ext cx="9756577" cy="1872208"/>
            <a:chOff x="-324545" y="1988840"/>
            <a:chExt cx="9756577" cy="1872208"/>
          </a:xfrm>
        </p:grpSpPr>
        <p:cxnSp>
          <p:nvCxnSpPr>
            <p:cNvPr id="13" name="直線接點 12"/>
            <p:cNvCxnSpPr/>
            <p:nvPr/>
          </p:nvCxnSpPr>
          <p:spPr bwMode="auto">
            <a:xfrm>
              <a:off x="2161436" y="1988840"/>
              <a:ext cx="0" cy="187220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直線接點 13"/>
            <p:cNvCxnSpPr/>
            <p:nvPr/>
          </p:nvCxnSpPr>
          <p:spPr bwMode="auto">
            <a:xfrm>
              <a:off x="2258317" y="1988840"/>
              <a:ext cx="0" cy="187220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直線接點 14"/>
            <p:cNvCxnSpPr/>
            <p:nvPr/>
          </p:nvCxnSpPr>
          <p:spPr bwMode="auto">
            <a:xfrm>
              <a:off x="4096225" y="1988840"/>
              <a:ext cx="0" cy="187220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線接點 15"/>
            <p:cNvCxnSpPr/>
            <p:nvPr/>
          </p:nvCxnSpPr>
          <p:spPr bwMode="auto">
            <a:xfrm>
              <a:off x="4193106" y="1988840"/>
              <a:ext cx="0" cy="187220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直線接點 16"/>
            <p:cNvCxnSpPr/>
            <p:nvPr/>
          </p:nvCxnSpPr>
          <p:spPr bwMode="auto">
            <a:xfrm>
              <a:off x="5563470" y="1988840"/>
              <a:ext cx="0" cy="187220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直線接點 17"/>
            <p:cNvCxnSpPr/>
            <p:nvPr/>
          </p:nvCxnSpPr>
          <p:spPr bwMode="auto">
            <a:xfrm>
              <a:off x="5660351" y="1988840"/>
              <a:ext cx="0" cy="187220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直線接點 18"/>
            <p:cNvCxnSpPr/>
            <p:nvPr/>
          </p:nvCxnSpPr>
          <p:spPr bwMode="auto">
            <a:xfrm>
              <a:off x="7812360" y="1988840"/>
              <a:ext cx="0" cy="187220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直線接點 19"/>
            <p:cNvCxnSpPr/>
            <p:nvPr/>
          </p:nvCxnSpPr>
          <p:spPr bwMode="auto">
            <a:xfrm>
              <a:off x="7909241" y="1988840"/>
              <a:ext cx="0" cy="187220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文字方塊 20"/>
            <p:cNvSpPr txBox="1"/>
            <p:nvPr/>
          </p:nvSpPr>
          <p:spPr>
            <a:xfrm>
              <a:off x="-36512" y="1988840"/>
              <a:ext cx="131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Command</a:t>
              </a:r>
              <a:endParaRPr lang="zh-TW" altLang="en-US" sz="1800" dirty="0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-10063" y="3018438"/>
              <a:ext cx="13260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Data IO bus</a:t>
              </a:r>
              <a:endParaRPr lang="zh-TW" altLang="en-US" dirty="0"/>
            </a:p>
          </p:txBody>
        </p:sp>
        <p:sp>
          <p:nvSpPr>
            <p:cNvPr id="31" name="六邊形 30"/>
            <p:cNvSpPr/>
            <p:nvPr/>
          </p:nvSpPr>
          <p:spPr bwMode="auto">
            <a:xfrm>
              <a:off x="467544" y="2321321"/>
              <a:ext cx="1368152" cy="387599"/>
            </a:xfrm>
            <a:prstGeom prst="hexagon">
              <a:avLst/>
            </a:prstGeom>
            <a:solidFill>
              <a:schemeClr val="accent4">
                <a:lumMod val="2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Arial" charset="0"/>
                  <a:ea typeface="新細明體" pitchFamily="18" charset="-120"/>
                </a:rPr>
                <a:t>Activate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2" name="六邊形 31"/>
            <p:cNvSpPr/>
            <p:nvPr/>
          </p:nvSpPr>
          <p:spPr bwMode="auto">
            <a:xfrm>
              <a:off x="2536360" y="2321320"/>
              <a:ext cx="1060704" cy="387600"/>
            </a:xfrm>
            <a:prstGeom prst="hexagon">
              <a:avLst/>
            </a:prstGeom>
            <a:solidFill>
              <a:schemeClr val="accent4">
                <a:lumMod val="2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Arial" charset="0"/>
                  <a:ea typeface="新細明體" pitchFamily="18" charset="-120"/>
                </a:rPr>
                <a:t>Read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3" name="六邊形 32"/>
            <p:cNvSpPr/>
            <p:nvPr/>
          </p:nvSpPr>
          <p:spPr bwMode="auto">
            <a:xfrm>
              <a:off x="5894014" y="2321319"/>
              <a:ext cx="1656184" cy="387601"/>
            </a:xfrm>
            <a:prstGeom prst="hexagon">
              <a:avLst/>
            </a:prstGeom>
            <a:solidFill>
              <a:schemeClr val="accent4">
                <a:lumMod val="2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err="1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Arial" charset="0"/>
                  <a:ea typeface="新細明體" pitchFamily="18" charset="-120"/>
                </a:rPr>
                <a:t>Precharge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4" name="六邊形 33"/>
            <p:cNvSpPr/>
            <p:nvPr/>
          </p:nvSpPr>
          <p:spPr bwMode="auto">
            <a:xfrm>
              <a:off x="8136904" y="2321320"/>
              <a:ext cx="1259632" cy="387600"/>
            </a:xfrm>
            <a:prstGeom prst="hexagon">
              <a:avLst/>
            </a:prstGeom>
            <a:solidFill>
              <a:schemeClr val="accent4">
                <a:lumMod val="2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600" i="0" u="none" strike="noStrike" cap="none" normalizeH="0" baseline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Arial" charset="0"/>
                  <a:ea typeface="新細明體" pitchFamily="18" charset="-120"/>
                </a:rPr>
                <a:t>Activate</a:t>
              </a:r>
              <a:endParaRPr kumimoji="0" lang="zh-TW" altLang="en-US" sz="160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cxnSp>
          <p:nvCxnSpPr>
            <p:cNvPr id="36" name="直線接點 35"/>
            <p:cNvCxnSpPr>
              <a:stCxn id="31" idx="3"/>
            </p:cNvCxnSpPr>
            <p:nvPr/>
          </p:nvCxnSpPr>
          <p:spPr bwMode="auto">
            <a:xfrm flipH="1" flipV="1">
              <a:off x="-324545" y="2515119"/>
              <a:ext cx="792089" cy="2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線接點 37"/>
            <p:cNvCxnSpPr>
              <a:stCxn id="31" idx="0"/>
            </p:cNvCxnSpPr>
            <p:nvPr/>
          </p:nvCxnSpPr>
          <p:spPr bwMode="auto">
            <a:xfrm>
              <a:off x="1835696" y="2515121"/>
              <a:ext cx="216024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直線接點 39"/>
            <p:cNvCxnSpPr>
              <a:stCxn id="32" idx="0"/>
            </p:cNvCxnSpPr>
            <p:nvPr/>
          </p:nvCxnSpPr>
          <p:spPr bwMode="auto">
            <a:xfrm>
              <a:off x="3597064" y="2515120"/>
              <a:ext cx="398872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直線接點 41"/>
            <p:cNvCxnSpPr>
              <a:stCxn id="33" idx="0"/>
            </p:cNvCxnSpPr>
            <p:nvPr/>
          </p:nvCxnSpPr>
          <p:spPr bwMode="auto">
            <a:xfrm>
              <a:off x="7550198" y="2515120"/>
              <a:ext cx="113831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直線接點 45"/>
            <p:cNvCxnSpPr>
              <a:stCxn id="32" idx="3"/>
            </p:cNvCxnSpPr>
            <p:nvPr/>
          </p:nvCxnSpPr>
          <p:spPr bwMode="auto">
            <a:xfrm flipH="1">
              <a:off x="2339752" y="2515120"/>
              <a:ext cx="196608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直線接點 59"/>
            <p:cNvCxnSpPr>
              <a:stCxn id="33" idx="3"/>
            </p:cNvCxnSpPr>
            <p:nvPr/>
          </p:nvCxnSpPr>
          <p:spPr bwMode="auto">
            <a:xfrm flipH="1">
              <a:off x="5780690" y="2515120"/>
              <a:ext cx="113324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直線接點 64"/>
            <p:cNvCxnSpPr/>
            <p:nvPr/>
          </p:nvCxnSpPr>
          <p:spPr bwMode="auto">
            <a:xfrm flipH="1">
              <a:off x="4302822" y="2515120"/>
              <a:ext cx="1152128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直線接點 71"/>
            <p:cNvCxnSpPr>
              <a:stCxn id="34" idx="3"/>
            </p:cNvCxnSpPr>
            <p:nvPr/>
          </p:nvCxnSpPr>
          <p:spPr bwMode="auto">
            <a:xfrm flipH="1">
              <a:off x="7992888" y="2515120"/>
              <a:ext cx="144016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直線接點 74"/>
            <p:cNvCxnSpPr/>
            <p:nvPr/>
          </p:nvCxnSpPr>
          <p:spPr bwMode="auto">
            <a:xfrm>
              <a:off x="-324545" y="3307208"/>
              <a:ext cx="2376265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直線接點 75"/>
            <p:cNvCxnSpPr/>
            <p:nvPr/>
          </p:nvCxnSpPr>
          <p:spPr bwMode="auto">
            <a:xfrm>
              <a:off x="2339752" y="3307207"/>
              <a:ext cx="1656184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直線接點 78"/>
            <p:cNvCxnSpPr/>
            <p:nvPr/>
          </p:nvCxnSpPr>
          <p:spPr bwMode="auto">
            <a:xfrm flipH="1">
              <a:off x="5780690" y="3307207"/>
              <a:ext cx="1883339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直線接點 79"/>
            <p:cNvCxnSpPr/>
            <p:nvPr/>
          </p:nvCxnSpPr>
          <p:spPr bwMode="auto">
            <a:xfrm flipH="1">
              <a:off x="4302822" y="3307207"/>
              <a:ext cx="1152128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直線接點 80"/>
            <p:cNvCxnSpPr/>
            <p:nvPr/>
          </p:nvCxnSpPr>
          <p:spPr bwMode="auto">
            <a:xfrm flipH="1">
              <a:off x="8028384" y="3307207"/>
              <a:ext cx="1403648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六邊形 106"/>
            <p:cNvSpPr/>
            <p:nvPr/>
          </p:nvSpPr>
          <p:spPr bwMode="auto">
            <a:xfrm>
              <a:off x="4427984" y="3113408"/>
              <a:ext cx="180196" cy="387600"/>
            </a:xfrm>
            <a:prstGeom prst="hexagon">
              <a:avLst/>
            </a:prstGeom>
            <a:solidFill>
              <a:schemeClr val="accent4">
                <a:lumMod val="2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8" name="六邊形 107"/>
            <p:cNvSpPr/>
            <p:nvPr/>
          </p:nvSpPr>
          <p:spPr bwMode="auto">
            <a:xfrm>
              <a:off x="4608180" y="3113408"/>
              <a:ext cx="180196" cy="387600"/>
            </a:xfrm>
            <a:prstGeom prst="hexagon">
              <a:avLst/>
            </a:prstGeom>
            <a:solidFill>
              <a:schemeClr val="accent4">
                <a:lumMod val="2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10" name="六邊形 109"/>
            <p:cNvSpPr/>
            <p:nvPr/>
          </p:nvSpPr>
          <p:spPr bwMode="auto">
            <a:xfrm>
              <a:off x="4968572" y="3113408"/>
              <a:ext cx="180196" cy="387600"/>
            </a:xfrm>
            <a:prstGeom prst="hexagon">
              <a:avLst/>
            </a:prstGeom>
            <a:solidFill>
              <a:schemeClr val="accent4">
                <a:lumMod val="2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11" name="六邊形 110"/>
            <p:cNvSpPr/>
            <p:nvPr/>
          </p:nvSpPr>
          <p:spPr bwMode="auto">
            <a:xfrm>
              <a:off x="5149429" y="3113407"/>
              <a:ext cx="180196" cy="387600"/>
            </a:xfrm>
            <a:prstGeom prst="hexagon">
              <a:avLst/>
            </a:prstGeom>
            <a:solidFill>
              <a:schemeClr val="accent4">
                <a:lumMod val="2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cxnSp>
          <p:nvCxnSpPr>
            <p:cNvPr id="166" name="直線接點 165"/>
            <p:cNvCxnSpPr/>
            <p:nvPr/>
          </p:nvCxnSpPr>
          <p:spPr bwMode="auto">
            <a:xfrm>
              <a:off x="4860032" y="3212976"/>
              <a:ext cx="0" cy="216024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直線接點 166"/>
            <p:cNvCxnSpPr/>
            <p:nvPr/>
          </p:nvCxnSpPr>
          <p:spPr bwMode="auto">
            <a:xfrm>
              <a:off x="4894409" y="3212976"/>
              <a:ext cx="0" cy="216024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直線接點 167"/>
            <p:cNvCxnSpPr/>
            <p:nvPr/>
          </p:nvCxnSpPr>
          <p:spPr bwMode="auto">
            <a:xfrm>
              <a:off x="4927278" y="3212976"/>
              <a:ext cx="0" cy="216024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直線接點 168"/>
            <p:cNvCxnSpPr/>
            <p:nvPr/>
          </p:nvCxnSpPr>
          <p:spPr bwMode="auto">
            <a:xfrm>
              <a:off x="4826698" y="3212976"/>
              <a:ext cx="0" cy="216024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文字方塊 9"/>
          <p:cNvSpPr txBox="1"/>
          <p:nvPr/>
        </p:nvSpPr>
        <p:spPr>
          <a:xfrm>
            <a:off x="4866511" y="4581128"/>
            <a:ext cx="4314001" cy="2308324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800" dirty="0" err="1"/>
              <a:t>tRAS</a:t>
            </a:r>
            <a:r>
              <a:rPr lang="en-US" altLang="zh-TW" sz="1800" dirty="0"/>
              <a:t>: row access strobe</a:t>
            </a:r>
          </a:p>
          <a:p>
            <a:r>
              <a:rPr lang="en-US" altLang="zh-TW" sz="1800" dirty="0" err="1"/>
              <a:t>tRP</a:t>
            </a:r>
            <a:r>
              <a:rPr lang="en-US" altLang="zh-TW" sz="1800" dirty="0"/>
              <a:t>: row </a:t>
            </a:r>
            <a:r>
              <a:rPr lang="en-US" altLang="zh-TW" sz="1800" dirty="0" err="1"/>
              <a:t>precharge</a:t>
            </a:r>
            <a:endParaRPr lang="en-US" altLang="zh-TW" sz="1800" dirty="0"/>
          </a:p>
          <a:p>
            <a:r>
              <a:rPr lang="en-US" altLang="zh-TW" sz="1800" dirty="0" err="1"/>
              <a:t>tRC</a:t>
            </a:r>
            <a:r>
              <a:rPr lang="en-US" altLang="zh-TW" sz="1800" dirty="0"/>
              <a:t>: row cycle (</a:t>
            </a:r>
            <a:r>
              <a:rPr lang="en-US" altLang="zh-TW" sz="1800" dirty="0" err="1"/>
              <a:t>tRAS</a:t>
            </a:r>
            <a:r>
              <a:rPr lang="en-US" altLang="zh-TW" sz="1800" dirty="0"/>
              <a:t> + </a:t>
            </a:r>
            <a:r>
              <a:rPr lang="en-US" altLang="zh-TW" sz="1800" dirty="0" err="1"/>
              <a:t>tRP</a:t>
            </a:r>
            <a:r>
              <a:rPr lang="en-US" altLang="zh-TW" sz="1800" dirty="0"/>
              <a:t>)</a:t>
            </a:r>
          </a:p>
          <a:p>
            <a:r>
              <a:rPr lang="en-US" altLang="zh-TW" sz="1800" dirty="0" err="1"/>
              <a:t>tRCD</a:t>
            </a:r>
            <a:r>
              <a:rPr lang="en-US" altLang="zh-TW" sz="1800" dirty="0"/>
              <a:t>: row to column command </a:t>
            </a:r>
            <a:r>
              <a:rPr lang="en-US" altLang="zh-TW" sz="1800" dirty="0" smtClean="0"/>
              <a:t>delay</a:t>
            </a:r>
          </a:p>
          <a:p>
            <a:r>
              <a:rPr lang="en-US" altLang="zh-TW" sz="1800" dirty="0" err="1" smtClean="0"/>
              <a:t>tCAS</a:t>
            </a:r>
            <a:r>
              <a:rPr lang="en-US" altLang="zh-TW" sz="1800" dirty="0"/>
              <a:t>: column access strobe </a:t>
            </a:r>
            <a:r>
              <a:rPr lang="en-US" altLang="zh-TW" sz="1800" dirty="0" smtClean="0"/>
              <a:t>latency</a:t>
            </a:r>
          </a:p>
          <a:p>
            <a:r>
              <a:rPr lang="en-US" altLang="zh-TW" sz="1800" dirty="0"/>
              <a:t>	</a:t>
            </a:r>
            <a:r>
              <a:rPr lang="en-US" altLang="zh-TW" sz="1800" dirty="0" smtClean="0"/>
              <a:t>(</a:t>
            </a:r>
            <a:r>
              <a:rPr lang="en-US" altLang="zh-TW" sz="1800" dirty="0" err="1" smtClean="0"/>
              <a:t>tCL</a:t>
            </a:r>
            <a:r>
              <a:rPr lang="en-US" altLang="zh-TW" sz="1800" dirty="0" smtClean="0"/>
              <a:t>), (</a:t>
            </a:r>
            <a:r>
              <a:rPr lang="en-US" altLang="zh-TW" sz="1800" dirty="0" err="1" smtClean="0"/>
              <a:t>tAA</a:t>
            </a:r>
            <a:r>
              <a:rPr lang="en-US" altLang="zh-TW" sz="1800" dirty="0" smtClean="0"/>
              <a:t>)</a:t>
            </a:r>
            <a:endParaRPr lang="en-US" altLang="zh-TW" sz="1800" dirty="0"/>
          </a:p>
          <a:p>
            <a:r>
              <a:rPr lang="en-US" altLang="zh-TW" sz="1800" dirty="0" err="1"/>
              <a:t>tBurst</a:t>
            </a:r>
            <a:r>
              <a:rPr lang="en-US" altLang="zh-TW" sz="1800" dirty="0"/>
              <a:t>: data burst duration (</a:t>
            </a:r>
            <a:r>
              <a:rPr lang="en-US" altLang="zh-TW" sz="1800" dirty="0" err="1"/>
              <a:t>tB</a:t>
            </a:r>
            <a:r>
              <a:rPr lang="en-US" altLang="zh-TW" sz="1800" dirty="0"/>
              <a:t>)</a:t>
            </a:r>
          </a:p>
          <a:p>
            <a:r>
              <a:rPr lang="en-US" altLang="zh-TW" sz="1800" dirty="0" err="1"/>
              <a:t>tAC</a:t>
            </a:r>
            <a:r>
              <a:rPr lang="en-US" altLang="zh-TW" sz="1800" dirty="0"/>
              <a:t>: access time (</a:t>
            </a:r>
            <a:r>
              <a:rPr lang="en-US" altLang="zh-TW" sz="1800" dirty="0" err="1"/>
              <a:t>tRCD</a:t>
            </a:r>
            <a:r>
              <a:rPr lang="en-US" altLang="zh-TW" sz="1800" dirty="0"/>
              <a:t> + </a:t>
            </a:r>
            <a:r>
              <a:rPr lang="en-US" altLang="zh-TW" sz="1800" dirty="0" err="1"/>
              <a:t>tAA</a:t>
            </a:r>
            <a:r>
              <a:rPr lang="en-US" altLang="zh-TW" sz="1800" dirty="0" smtClean="0"/>
              <a:t>)</a:t>
            </a:r>
            <a:endParaRPr lang="zh-TW" altLang="en-US" sz="1800" dirty="0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4</a:t>
            </a:fld>
            <a:r>
              <a:rPr lang="en-US" altLang="zh-TW" smtClean="0"/>
              <a:t>/34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8302040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佈景主題1">
  <a:themeElements>
    <a:clrScheme name="Pulse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e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Pulse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佈景主題1</Template>
  <TotalTime>3317</TotalTime>
  <Words>186</Words>
  <Application>Microsoft Office PowerPoint</Application>
  <PresentationFormat>如螢幕大小 (4:3)</PresentationFormat>
  <Paragraphs>68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新細明體</vt:lpstr>
      <vt:lpstr>Arial</vt:lpstr>
      <vt:lpstr>Calibri</vt:lpstr>
      <vt:lpstr>佈景主題1</vt:lpstr>
      <vt:lpstr>Dynamic Random Access Memory (DRAM) Basic</vt:lpstr>
      <vt:lpstr>DRAM Cell Arrays (Mats)</vt:lpstr>
      <vt:lpstr>The Operation of DRAM</vt:lpstr>
      <vt:lpstr>Timing Parameters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Memory Access Latency with Asymmetric DRAM Bank Organizations</dc:title>
  <dc:creator>cmlan</dc:creator>
  <cp:lastModifiedBy>陳衍昊</cp:lastModifiedBy>
  <cp:revision>13</cp:revision>
  <cp:lastPrinted>2013-08-20T01:55:04Z</cp:lastPrinted>
  <dcterms:created xsi:type="dcterms:W3CDTF">2013-08-16T02:17:01Z</dcterms:created>
  <dcterms:modified xsi:type="dcterms:W3CDTF">2016-05-28T07:20:35Z</dcterms:modified>
</cp:coreProperties>
</file>