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sldIdLst>
    <p:sldId id="256" r:id="rId2"/>
    <p:sldId id="341" r:id="rId3"/>
    <p:sldId id="337" r:id="rId4"/>
    <p:sldId id="336" r:id="rId5"/>
    <p:sldId id="357" r:id="rId6"/>
    <p:sldId id="362" r:id="rId7"/>
    <p:sldId id="315" r:id="rId8"/>
    <p:sldId id="348" r:id="rId9"/>
    <p:sldId id="353" r:id="rId10"/>
    <p:sldId id="354" r:id="rId11"/>
    <p:sldId id="338" r:id="rId12"/>
    <p:sldId id="344" r:id="rId13"/>
    <p:sldId id="294" r:id="rId14"/>
    <p:sldId id="355" r:id="rId15"/>
    <p:sldId id="325" r:id="rId16"/>
    <p:sldId id="292" r:id="rId17"/>
    <p:sldId id="367" r:id="rId18"/>
    <p:sldId id="321" r:id="rId19"/>
    <p:sldId id="300" r:id="rId20"/>
    <p:sldId id="358" r:id="rId21"/>
    <p:sldId id="304" r:id="rId22"/>
    <p:sldId id="342" r:id="rId23"/>
    <p:sldId id="327" r:id="rId24"/>
    <p:sldId id="326" r:id="rId25"/>
    <p:sldId id="328" r:id="rId26"/>
    <p:sldId id="343" r:id="rId27"/>
    <p:sldId id="346" r:id="rId28"/>
    <p:sldId id="309" r:id="rId29"/>
    <p:sldId id="366" r:id="rId30"/>
    <p:sldId id="360" r:id="rId31"/>
    <p:sldId id="361" r:id="rId32"/>
    <p:sldId id="264" r:id="rId33"/>
  </p:sldIdLst>
  <p:sldSz cx="9144000" cy="6858000" type="screen4x3"/>
  <p:notesSz cx="6858000" cy="987266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4664" autoAdjust="0"/>
  </p:normalViewPr>
  <p:slideViewPr>
    <p:cSldViewPr snapToGrid="0">
      <p:cViewPr varScale="1">
        <p:scale>
          <a:sx n="115" d="100"/>
          <a:sy n="115" d="100"/>
        </p:scale>
        <p:origin x="1416"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工作表1!$B$1</c:f>
              <c:strCache>
                <c:ptCount val="1"/>
                <c:pt idx="0">
                  <c:v>Previous work [1]</c:v>
                </c:pt>
              </c:strCache>
            </c:strRef>
          </c:tx>
          <c:spPr>
            <a:ln w="63500" cap="rnd">
              <a:solidFill>
                <a:schemeClr val="accent2">
                  <a:lumMod val="10000"/>
                  <a:lumOff val="90000"/>
                </a:schemeClr>
              </a:solidFill>
              <a:round/>
            </a:ln>
            <a:effectLst/>
          </c:spPr>
          <c:marker>
            <c:symbol val="circle"/>
            <c:size val="5"/>
            <c:spPr>
              <a:solidFill>
                <a:schemeClr val="accent6">
                  <a:lumMod val="10000"/>
                  <a:lumOff val="90000"/>
                </a:schemeClr>
              </a:solidFill>
              <a:ln w="63500">
                <a:solidFill>
                  <a:schemeClr val="accent6">
                    <a:lumMod val="10000"/>
                    <a:lumOff val="90000"/>
                  </a:schemeClr>
                </a:solidFill>
              </a:ln>
              <a:effectLst/>
            </c:spPr>
          </c:marker>
          <c:cat>
            <c:numRef>
              <c:f>工作表1!$A$2:$A$6</c:f>
              <c:numCache>
                <c:formatCode>General</c:formatCode>
                <c:ptCount val="5"/>
                <c:pt idx="0">
                  <c:v>0</c:v>
                </c:pt>
                <c:pt idx="1">
                  <c:v>1</c:v>
                </c:pt>
                <c:pt idx="2">
                  <c:v>2</c:v>
                </c:pt>
                <c:pt idx="3">
                  <c:v>3</c:v>
                </c:pt>
                <c:pt idx="4">
                  <c:v>4</c:v>
                </c:pt>
              </c:numCache>
            </c:numRef>
          </c:cat>
          <c:val>
            <c:numRef>
              <c:f>工作表1!$B$2:$B$6</c:f>
              <c:numCache>
                <c:formatCode>0.0%</c:formatCode>
                <c:ptCount val="5"/>
                <c:pt idx="0">
                  <c:v>1</c:v>
                </c:pt>
                <c:pt idx="1">
                  <c:v>1</c:v>
                </c:pt>
                <c:pt idx="2">
                  <c:v>1</c:v>
                </c:pt>
                <c:pt idx="3">
                  <c:v>0.998</c:v>
                </c:pt>
                <c:pt idx="4">
                  <c:v>0.98599999999999999</c:v>
                </c:pt>
              </c:numCache>
            </c:numRef>
          </c:val>
          <c:smooth val="0"/>
          <c:extLst>
            <c:ext xmlns:c16="http://schemas.microsoft.com/office/drawing/2014/chart" uri="{C3380CC4-5D6E-409C-BE32-E72D297353CC}">
              <c16:uniqueId val="{00000000-E3E5-4F11-8D90-1057E7A1567E}"/>
            </c:ext>
          </c:extLst>
        </c:ser>
        <c:ser>
          <c:idx val="1"/>
          <c:order val="1"/>
          <c:tx>
            <c:strRef>
              <c:f>工作表1!$C$1</c:f>
              <c:strCache>
                <c:ptCount val="1"/>
                <c:pt idx="0">
                  <c:v>Ours</c:v>
                </c:pt>
              </c:strCache>
            </c:strRef>
          </c:tx>
          <c:spPr>
            <a:ln w="63500" cap="rnd">
              <a:solidFill>
                <a:schemeClr val="accent1"/>
              </a:solidFill>
              <a:round/>
            </a:ln>
            <a:effectLst/>
          </c:spPr>
          <c:marker>
            <c:symbol val="circle"/>
            <c:size val="5"/>
            <c:spPr>
              <a:solidFill>
                <a:schemeClr val="accent1"/>
              </a:solidFill>
              <a:ln w="63500">
                <a:solidFill>
                  <a:schemeClr val="accent1"/>
                </a:solidFill>
              </a:ln>
              <a:effectLst/>
            </c:spPr>
          </c:marker>
          <c:cat>
            <c:numRef>
              <c:f>工作表1!$A$2:$A$6</c:f>
              <c:numCache>
                <c:formatCode>General</c:formatCode>
                <c:ptCount val="5"/>
                <c:pt idx="0">
                  <c:v>0</c:v>
                </c:pt>
                <c:pt idx="1">
                  <c:v>1</c:v>
                </c:pt>
                <c:pt idx="2">
                  <c:v>2</c:v>
                </c:pt>
                <c:pt idx="3">
                  <c:v>3</c:v>
                </c:pt>
                <c:pt idx="4">
                  <c:v>4</c:v>
                </c:pt>
              </c:numCache>
            </c:numRef>
          </c:cat>
          <c:val>
            <c:numRef>
              <c:f>工作表1!$C$2:$C$6</c:f>
              <c:numCache>
                <c:formatCode>0.0%</c:formatCode>
                <c:ptCount val="5"/>
                <c:pt idx="0">
                  <c:v>1</c:v>
                </c:pt>
                <c:pt idx="1">
                  <c:v>1</c:v>
                </c:pt>
                <c:pt idx="2">
                  <c:v>1</c:v>
                </c:pt>
                <c:pt idx="3">
                  <c:v>1</c:v>
                </c:pt>
                <c:pt idx="4">
                  <c:v>1</c:v>
                </c:pt>
              </c:numCache>
            </c:numRef>
          </c:val>
          <c:smooth val="0"/>
          <c:extLst>
            <c:ext xmlns:c16="http://schemas.microsoft.com/office/drawing/2014/chart" uri="{C3380CC4-5D6E-409C-BE32-E72D297353CC}">
              <c16:uniqueId val="{00000001-E3E5-4F11-8D90-1057E7A1567E}"/>
            </c:ext>
          </c:extLst>
        </c:ser>
        <c:dLbls>
          <c:showLegendKey val="0"/>
          <c:showVal val="0"/>
          <c:showCatName val="0"/>
          <c:showSerName val="0"/>
          <c:showPercent val="0"/>
          <c:showBubbleSize val="0"/>
        </c:dLbls>
        <c:marker val="1"/>
        <c:smooth val="0"/>
        <c:axId val="225990648"/>
        <c:axId val="104458480"/>
      </c:lineChart>
      <c:catAx>
        <c:axId val="22599064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dirty="0"/>
                  <a:t>Number of faulty PEs</a:t>
                </a:r>
                <a:endParaRPr lang="zh-TW" altLang="en-US" dirty="0"/>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104458480"/>
        <c:crosses val="autoZero"/>
        <c:auto val="1"/>
        <c:lblAlgn val="ctr"/>
        <c:lblOffset val="100"/>
        <c:noMultiLvlLbl val="0"/>
      </c:catAx>
      <c:valAx>
        <c:axId val="104458480"/>
        <c:scaling>
          <c:orientation val="minMax"/>
          <c:max val="1"/>
          <c:min val="0.97"/>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dirty="0"/>
                  <a:t>Repair rate</a:t>
                </a:r>
                <a:endParaRPr lang="zh-TW" altLang="en-US" dirty="0"/>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225990648"/>
        <c:crosses val="autoZero"/>
        <c:crossBetween val="between"/>
        <c:majorUnit val="5.000000000000001E-3"/>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solidFill>
        <a:schemeClr val="tx1"/>
      </a:solidFill>
    </a:ln>
    <a:effectLst/>
  </c:spPr>
  <c:txPr>
    <a:bodyPr/>
    <a:lstStyle/>
    <a:p>
      <a:pPr>
        <a:defRPr sz="1800"/>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工作表1!$D$1</c:f>
              <c:strCache>
                <c:ptCount val="1"/>
                <c:pt idx="0">
                  <c:v>Default mapping</c:v>
                </c:pt>
              </c:strCache>
            </c:strRef>
          </c:tx>
          <c:spPr>
            <a:solidFill>
              <a:schemeClr val="accent5"/>
            </a:solidFill>
            <a:ln>
              <a:noFill/>
            </a:ln>
            <a:effectLst/>
          </c:spPr>
          <c:invertIfNegative val="0"/>
          <c:cat>
            <c:strRef>
              <c:f>工作表1!$A$2:$A$10</c:f>
              <c:strCache>
                <c:ptCount val="9"/>
                <c:pt idx="0">
                  <c:v>av_bench</c:v>
                </c:pt>
                <c:pt idx="1">
                  <c:v>RS_enc</c:v>
                </c:pt>
                <c:pt idx="2">
                  <c:v>RS_dec</c:v>
                </c:pt>
                <c:pt idx="3">
                  <c:v>H264-720p dec</c:v>
                </c:pt>
                <c:pt idx="4">
                  <c:v>H264-1080p dec</c:v>
                </c:pt>
                <c:pt idx="5">
                  <c:v>Fpppp</c:v>
                </c:pt>
                <c:pt idx="6">
                  <c:v>FFT-1024_complex</c:v>
                </c:pt>
                <c:pt idx="7">
                  <c:v>Sparse</c:v>
                </c:pt>
                <c:pt idx="8">
                  <c:v>Avg.</c:v>
                </c:pt>
              </c:strCache>
            </c:strRef>
          </c:cat>
          <c:val>
            <c:numRef>
              <c:f>工作表1!$D$2:$D$10</c:f>
              <c:numCache>
                <c:formatCode>General</c:formatCode>
                <c:ptCount val="9"/>
                <c:pt idx="0">
                  <c:v>1.5642577381364218</c:v>
                </c:pt>
                <c:pt idx="1">
                  <c:v>1.4640284892086333</c:v>
                </c:pt>
                <c:pt idx="2">
                  <c:v>2.3017756065088757</c:v>
                </c:pt>
                <c:pt idx="3">
                  <c:v>2.2992469420097388</c:v>
                </c:pt>
                <c:pt idx="4">
                  <c:v>2.3016718263520159</c:v>
                </c:pt>
                <c:pt idx="5">
                  <c:v>2.1888884040404037</c:v>
                </c:pt>
                <c:pt idx="6">
                  <c:v>1.4902912621359226</c:v>
                </c:pt>
                <c:pt idx="7" formatCode="0.000000">
                  <c:v>1.71999988</c:v>
                </c:pt>
                <c:pt idx="8">
                  <c:v>1.9162700185490014</c:v>
                </c:pt>
              </c:numCache>
            </c:numRef>
          </c:val>
          <c:extLst>
            <c:ext xmlns:c16="http://schemas.microsoft.com/office/drawing/2014/chart" uri="{C3380CC4-5D6E-409C-BE32-E72D297353CC}">
              <c16:uniqueId val="{00000000-8883-4E02-8DDE-A4883DC3488D}"/>
            </c:ext>
          </c:extLst>
        </c:ser>
        <c:ser>
          <c:idx val="0"/>
          <c:order val="1"/>
          <c:tx>
            <c:strRef>
              <c:f>工作表1!$B$1</c:f>
              <c:strCache>
                <c:ptCount val="1"/>
                <c:pt idx="0">
                  <c:v>Default mapping + Ours</c:v>
                </c:pt>
              </c:strCache>
            </c:strRef>
          </c:tx>
          <c:spPr>
            <a:solidFill>
              <a:schemeClr val="accent1"/>
            </a:solidFill>
            <a:ln>
              <a:noFill/>
            </a:ln>
            <a:effectLst/>
          </c:spPr>
          <c:invertIfNegative val="0"/>
          <c:cat>
            <c:strRef>
              <c:f>工作表1!$A$2:$A$10</c:f>
              <c:strCache>
                <c:ptCount val="9"/>
                <c:pt idx="0">
                  <c:v>av_bench</c:v>
                </c:pt>
                <c:pt idx="1">
                  <c:v>RS_enc</c:v>
                </c:pt>
                <c:pt idx="2">
                  <c:v>RS_dec</c:v>
                </c:pt>
                <c:pt idx="3">
                  <c:v>H264-720p dec</c:v>
                </c:pt>
                <c:pt idx="4">
                  <c:v>H264-1080p dec</c:v>
                </c:pt>
                <c:pt idx="5">
                  <c:v>Fpppp</c:v>
                </c:pt>
                <c:pt idx="6">
                  <c:v>FFT-1024_complex</c:v>
                </c:pt>
                <c:pt idx="7">
                  <c:v>Sparse</c:v>
                </c:pt>
                <c:pt idx="8">
                  <c:v>Avg.</c:v>
                </c:pt>
              </c:strCache>
            </c:strRef>
          </c:cat>
          <c:val>
            <c:numRef>
              <c:f>工作表1!$B$2:$B$10</c:f>
              <c:numCache>
                <c:formatCode>General</c:formatCode>
                <c:ptCount val="9"/>
                <c:pt idx="0">
                  <c:v>1.0776214218432729</c:v>
                </c:pt>
                <c:pt idx="1">
                  <c:v>1.2769784892086333</c:v>
                </c:pt>
                <c:pt idx="2">
                  <c:v>2.0591715887573963</c:v>
                </c:pt>
                <c:pt idx="3">
                  <c:v>2.015051193891102</c:v>
                </c:pt>
                <c:pt idx="4">
                  <c:v>2.0161251933136679</c:v>
                </c:pt>
                <c:pt idx="5">
                  <c:v>2.1828279999999998</c:v>
                </c:pt>
                <c:pt idx="6">
                  <c:v>1.4902912621359226</c:v>
                </c:pt>
                <c:pt idx="7" formatCode="0.000000">
                  <c:v>1.5400003599999998</c:v>
                </c:pt>
                <c:pt idx="8">
                  <c:v>1.7072584386437493</c:v>
                </c:pt>
              </c:numCache>
            </c:numRef>
          </c:val>
          <c:extLst>
            <c:ext xmlns:c16="http://schemas.microsoft.com/office/drawing/2014/chart" uri="{C3380CC4-5D6E-409C-BE32-E72D297353CC}">
              <c16:uniqueId val="{00000001-8883-4E02-8DDE-A4883DC3488D}"/>
            </c:ext>
          </c:extLst>
        </c:ser>
        <c:ser>
          <c:idx val="1"/>
          <c:order val="2"/>
          <c:tx>
            <c:strRef>
              <c:f>工作表1!$C$1</c:f>
              <c:strCache>
                <c:ptCount val="1"/>
                <c:pt idx="0">
                  <c:v>NMAP [2]</c:v>
                </c:pt>
              </c:strCache>
            </c:strRef>
          </c:tx>
          <c:spPr>
            <a:solidFill>
              <a:schemeClr val="accent3"/>
            </a:solidFill>
            <a:ln>
              <a:noFill/>
            </a:ln>
            <a:effectLst/>
          </c:spPr>
          <c:invertIfNegative val="0"/>
          <c:cat>
            <c:strRef>
              <c:f>工作表1!$A$2:$A$10</c:f>
              <c:strCache>
                <c:ptCount val="9"/>
                <c:pt idx="0">
                  <c:v>av_bench</c:v>
                </c:pt>
                <c:pt idx="1">
                  <c:v>RS_enc</c:v>
                </c:pt>
                <c:pt idx="2">
                  <c:v>RS_dec</c:v>
                </c:pt>
                <c:pt idx="3">
                  <c:v>H264-720p dec</c:v>
                </c:pt>
                <c:pt idx="4">
                  <c:v>H264-1080p dec</c:v>
                </c:pt>
                <c:pt idx="5">
                  <c:v>Fpppp</c:v>
                </c:pt>
                <c:pt idx="6">
                  <c:v>FFT-1024_complex</c:v>
                </c:pt>
                <c:pt idx="7">
                  <c:v>Sparse</c:v>
                </c:pt>
                <c:pt idx="8">
                  <c:v>Avg.</c:v>
                </c:pt>
              </c:strCache>
            </c:strRef>
          </c:cat>
          <c:val>
            <c:numRef>
              <c:f>工作表1!$C$2:$C$10</c:f>
              <c:numCache>
                <c:formatCode>General</c:formatCode>
                <c:ptCount val="9"/>
                <c:pt idx="0">
                  <c:v>1.199284001278484</c:v>
                </c:pt>
                <c:pt idx="1">
                  <c:v>1.2697844028776977</c:v>
                </c:pt>
                <c:pt idx="2">
                  <c:v>2.1686386775147928</c:v>
                </c:pt>
                <c:pt idx="3">
                  <c:v>2.0796810407259847</c:v>
                </c:pt>
                <c:pt idx="4">
                  <c:v>2.0857425730580137</c:v>
                </c:pt>
                <c:pt idx="5">
                  <c:v>2.3141409949494949</c:v>
                </c:pt>
                <c:pt idx="6">
                  <c:v>1.4902912621359226</c:v>
                </c:pt>
                <c:pt idx="7" formatCode="0.000000">
                  <c:v>1.6799995400000001</c:v>
                </c:pt>
                <c:pt idx="8">
                  <c:v>1.785945311567549</c:v>
                </c:pt>
              </c:numCache>
            </c:numRef>
          </c:val>
          <c:extLst>
            <c:ext xmlns:c16="http://schemas.microsoft.com/office/drawing/2014/chart" uri="{C3380CC4-5D6E-409C-BE32-E72D297353CC}">
              <c16:uniqueId val="{00000002-8883-4E02-8DDE-A4883DC3488D}"/>
            </c:ext>
          </c:extLst>
        </c:ser>
        <c:ser>
          <c:idx val="3"/>
          <c:order val="3"/>
          <c:tx>
            <c:strRef>
              <c:f>工作表1!$E$1</c:f>
              <c:strCache>
                <c:ptCount val="1"/>
                <c:pt idx="0">
                  <c:v>NMAP + Ours</c:v>
                </c:pt>
              </c:strCache>
            </c:strRef>
          </c:tx>
          <c:spPr>
            <a:solidFill>
              <a:schemeClr val="accent1">
                <a:lumMod val="60000"/>
              </a:schemeClr>
            </a:solidFill>
            <a:ln>
              <a:noFill/>
            </a:ln>
            <a:effectLst/>
          </c:spPr>
          <c:invertIfNegative val="0"/>
          <c:cat>
            <c:strLit>
              <c:ptCount val="9"/>
              <c:pt idx="0">
                <c:v>av_bench</c:v>
              </c:pt>
              <c:pt idx="1">
                <c:v>RS_enc</c:v>
              </c:pt>
              <c:pt idx="2">
                <c:v>RS_dec</c:v>
              </c:pt>
              <c:pt idx="3">
                <c:v>H264-720p dec</c:v>
              </c:pt>
              <c:pt idx="4">
                <c:v>H264-1080p dec</c:v>
              </c:pt>
              <c:pt idx="5">
                <c:v>Fpppp</c:v>
              </c:pt>
              <c:pt idx="6">
                <c:v>FFT-1024_complex</c:v>
              </c:pt>
              <c:pt idx="7">
                <c:v>Sparse</c:v>
              </c:pt>
              <c:pt idx="8">
                <c:v>Avg.</c:v>
              </c:pt>
              <c:extLst>
                <c:ext xmlns:c15="http://schemas.microsoft.com/office/drawing/2012/chart" uri="{02D57815-91ED-43cb-92C2-25804820EDAC}">
                  <c15:autoCat val="1"/>
                </c:ext>
              </c:extLst>
            </c:strLit>
          </c:cat>
          <c:val>
            <c:numRef>
              <c:f>工作表1!$E$2:$E$10</c:f>
              <c:numCache>
                <c:formatCode>General</c:formatCode>
                <c:ptCount val="9"/>
                <c:pt idx="0">
                  <c:v>1.1137851610325635</c:v>
                </c:pt>
                <c:pt idx="1">
                  <c:v>1.2410068057553956</c:v>
                </c:pt>
                <c:pt idx="2">
                  <c:v>2.0828400355029584</c:v>
                </c:pt>
                <c:pt idx="3">
                  <c:v>1.9920314838424082</c:v>
                </c:pt>
                <c:pt idx="4">
                  <c:v>1.9905603620452312</c:v>
                </c:pt>
                <c:pt idx="5">
                  <c:v>2.2232326212121216</c:v>
                </c:pt>
                <c:pt idx="6">
                  <c:v>1.4902912621359226</c:v>
                </c:pt>
                <c:pt idx="7" formatCode="0.000000">
                  <c:v>1.55999986</c:v>
                </c:pt>
                <c:pt idx="8">
                  <c:v>1.711718448940825</c:v>
                </c:pt>
              </c:numCache>
            </c:numRef>
          </c:val>
          <c:extLst>
            <c:ext xmlns:c16="http://schemas.microsoft.com/office/drawing/2014/chart" uri="{C3380CC4-5D6E-409C-BE32-E72D297353CC}">
              <c16:uniqueId val="{00000003-8883-4E02-8DDE-A4883DC3488D}"/>
            </c:ext>
          </c:extLst>
        </c:ser>
        <c:dLbls>
          <c:showLegendKey val="0"/>
          <c:showVal val="0"/>
          <c:showCatName val="0"/>
          <c:showSerName val="0"/>
          <c:showPercent val="0"/>
          <c:showBubbleSize val="0"/>
        </c:dLbls>
        <c:gapWidth val="75"/>
        <c:overlap val="-25"/>
        <c:axId val="165336080"/>
        <c:axId val="250560176"/>
      </c:barChart>
      <c:catAx>
        <c:axId val="16533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250560176"/>
        <c:crosses val="autoZero"/>
        <c:auto val="1"/>
        <c:lblAlgn val="ctr"/>
        <c:lblOffset val="100"/>
        <c:noMultiLvlLbl val="0"/>
      </c:catAx>
      <c:valAx>
        <c:axId val="2505601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sz="1800" b="0" i="0" baseline="0" dirty="0">
                    <a:effectLst/>
                  </a:rPr>
                  <a:t>Communication cost </a:t>
                </a:r>
                <a:br>
                  <a:rPr lang="en-US" altLang="zh-TW" sz="1800" b="0" i="0" baseline="0" dirty="0">
                    <a:effectLst/>
                  </a:rPr>
                </a:br>
                <a:r>
                  <a:rPr lang="en-US" altLang="zh-TW" sz="1800" b="0" i="0" baseline="0" dirty="0">
                    <a:effectLst/>
                  </a:rPr>
                  <a:t>(avg. distance / byte)</a:t>
                </a:r>
                <a:endParaRPr lang="zh-TW" altLang="zh-TW" dirty="0">
                  <a:effectLst/>
                </a:endParaRP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16533608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sz="1800"/>
      </a:pPr>
      <a:endParaRPr lang="zh-TW"/>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工作表1!$C$1</c:f>
              <c:strCache>
                <c:ptCount val="1"/>
                <c:pt idx="0">
                  <c:v>Previous work [1]</c:v>
                </c:pt>
              </c:strCache>
            </c:strRef>
          </c:tx>
          <c:spPr>
            <a:ln w="63500" cap="rnd">
              <a:solidFill>
                <a:schemeClr val="accent6">
                  <a:lumMod val="10000"/>
                  <a:lumOff val="90000"/>
                </a:schemeClr>
              </a:solidFill>
              <a:round/>
            </a:ln>
            <a:effectLst/>
          </c:spPr>
          <c:marker>
            <c:symbol val="circle"/>
            <c:size val="5"/>
            <c:spPr>
              <a:solidFill>
                <a:schemeClr val="accent6">
                  <a:lumMod val="10000"/>
                  <a:lumOff val="90000"/>
                </a:schemeClr>
              </a:solidFill>
              <a:ln w="63500">
                <a:solidFill>
                  <a:schemeClr val="accent6">
                    <a:lumMod val="10000"/>
                    <a:lumOff val="90000"/>
                  </a:schemeClr>
                </a:solidFill>
              </a:ln>
              <a:effectLst/>
            </c:spPr>
          </c:marker>
          <c:cat>
            <c:numRef>
              <c:f>工作表1!$A$2:$A$6</c:f>
              <c:numCache>
                <c:formatCode>General</c:formatCode>
                <c:ptCount val="5"/>
                <c:pt idx="0">
                  <c:v>0</c:v>
                </c:pt>
                <c:pt idx="1">
                  <c:v>1</c:v>
                </c:pt>
                <c:pt idx="2">
                  <c:v>2</c:v>
                </c:pt>
                <c:pt idx="3">
                  <c:v>3</c:v>
                </c:pt>
                <c:pt idx="4">
                  <c:v>4</c:v>
                </c:pt>
              </c:numCache>
            </c:numRef>
          </c:cat>
          <c:val>
            <c:numRef>
              <c:f>工作表1!$C$2:$C$6</c:f>
              <c:numCache>
                <c:formatCode>0.00000</c:formatCode>
                <c:ptCount val="5"/>
                <c:pt idx="0">
                  <c:v>1.785945311567549</c:v>
                </c:pt>
                <c:pt idx="1">
                  <c:v>1.9058242568746218</c:v>
                </c:pt>
                <c:pt idx="2">
                  <c:v>2.0200563103901414</c:v>
                </c:pt>
                <c:pt idx="3">
                  <c:v>2.1296263566534104</c:v>
                </c:pt>
                <c:pt idx="4">
                  <c:v>2.234703603784002</c:v>
                </c:pt>
              </c:numCache>
            </c:numRef>
          </c:val>
          <c:smooth val="0"/>
          <c:extLst>
            <c:ext xmlns:c16="http://schemas.microsoft.com/office/drawing/2014/chart" uri="{C3380CC4-5D6E-409C-BE32-E72D297353CC}">
              <c16:uniqueId val="{00000000-5EBD-4570-A3D0-4F9FC98DF41B}"/>
            </c:ext>
          </c:extLst>
        </c:ser>
        <c:ser>
          <c:idx val="0"/>
          <c:order val="1"/>
          <c:tx>
            <c:strRef>
              <c:f>工作表1!$B$1</c:f>
              <c:strCache>
                <c:ptCount val="1"/>
                <c:pt idx="0">
                  <c:v>Ours</c:v>
                </c:pt>
              </c:strCache>
            </c:strRef>
          </c:tx>
          <c:spPr>
            <a:ln w="63500" cap="rnd">
              <a:solidFill>
                <a:schemeClr val="accent1"/>
              </a:solidFill>
              <a:round/>
            </a:ln>
            <a:effectLst/>
          </c:spPr>
          <c:marker>
            <c:symbol val="circle"/>
            <c:size val="5"/>
            <c:spPr>
              <a:solidFill>
                <a:schemeClr val="accent1"/>
              </a:solidFill>
              <a:ln w="63500">
                <a:solidFill>
                  <a:schemeClr val="accent1"/>
                </a:solidFill>
              </a:ln>
              <a:effectLst/>
            </c:spPr>
          </c:marker>
          <c:cat>
            <c:numRef>
              <c:f>工作表1!$A$2:$A$6</c:f>
              <c:numCache>
                <c:formatCode>General</c:formatCode>
                <c:ptCount val="5"/>
                <c:pt idx="0">
                  <c:v>0</c:v>
                </c:pt>
                <c:pt idx="1">
                  <c:v>1</c:v>
                </c:pt>
                <c:pt idx="2">
                  <c:v>2</c:v>
                </c:pt>
                <c:pt idx="3">
                  <c:v>3</c:v>
                </c:pt>
                <c:pt idx="4">
                  <c:v>4</c:v>
                </c:pt>
              </c:numCache>
            </c:numRef>
          </c:cat>
          <c:val>
            <c:numRef>
              <c:f>工作表1!$B$2:$B$6</c:f>
              <c:numCache>
                <c:formatCode>0.00000</c:formatCode>
                <c:ptCount val="5"/>
                <c:pt idx="0">
                  <c:v>1.785945311567549</c:v>
                </c:pt>
                <c:pt idx="1">
                  <c:v>1.8503166679408076</c:v>
                </c:pt>
                <c:pt idx="2">
                  <c:v>1.9108177066813057</c:v>
                </c:pt>
                <c:pt idx="3">
                  <c:v>1.9781094888920789</c:v>
                </c:pt>
                <c:pt idx="4">
                  <c:v>2.0672595064816863</c:v>
                </c:pt>
              </c:numCache>
            </c:numRef>
          </c:val>
          <c:smooth val="0"/>
          <c:extLst>
            <c:ext xmlns:c16="http://schemas.microsoft.com/office/drawing/2014/chart" uri="{C3380CC4-5D6E-409C-BE32-E72D297353CC}">
              <c16:uniqueId val="{00000001-5EBD-4570-A3D0-4F9FC98DF41B}"/>
            </c:ext>
          </c:extLst>
        </c:ser>
        <c:dLbls>
          <c:showLegendKey val="0"/>
          <c:showVal val="0"/>
          <c:showCatName val="0"/>
          <c:showSerName val="0"/>
          <c:showPercent val="0"/>
          <c:showBubbleSize val="0"/>
        </c:dLbls>
        <c:marker val="1"/>
        <c:smooth val="0"/>
        <c:axId val="165335688"/>
        <c:axId val="165333336"/>
      </c:lineChart>
      <c:catAx>
        <c:axId val="16533568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dirty="0"/>
                  <a:t>Number of faulty</a:t>
                </a:r>
                <a:r>
                  <a:rPr lang="en-US" altLang="zh-TW" baseline="0" dirty="0"/>
                  <a:t> PEs</a:t>
                </a:r>
                <a:endParaRPr lang="zh-TW" altLang="en-US" dirty="0"/>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165333336"/>
        <c:crosses val="autoZero"/>
        <c:auto val="1"/>
        <c:lblAlgn val="ctr"/>
        <c:lblOffset val="100"/>
        <c:noMultiLvlLbl val="0"/>
      </c:catAx>
      <c:valAx>
        <c:axId val="165333336"/>
        <c:scaling>
          <c:orientation val="minMax"/>
          <c:min val="1.700000000000000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dirty="0"/>
                  <a:t>Communication cost </a:t>
                </a:r>
                <a:br>
                  <a:rPr lang="en-US" altLang="zh-TW" dirty="0"/>
                </a:br>
                <a:r>
                  <a:rPr lang="en-US" altLang="zh-TW" dirty="0"/>
                  <a:t>(avg. distance</a:t>
                </a:r>
                <a:r>
                  <a:rPr lang="en-US" altLang="zh-TW" baseline="0" dirty="0"/>
                  <a:t> / byte)</a:t>
                </a:r>
                <a:endParaRPr lang="zh-TW" altLang="en-US" dirty="0"/>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165335688"/>
        <c:crosses val="autoZero"/>
        <c:crossBetween val="between"/>
        <c:majorUnit val="0.1"/>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sz="1800"/>
      </a:pPr>
      <a:endParaRPr lang="zh-TW"/>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工作表1!$C$1</c:f>
              <c:strCache>
                <c:ptCount val="1"/>
                <c:pt idx="0">
                  <c:v>Initial mapping: NMAP [2]; Repairing: previous work [1]</c:v>
                </c:pt>
              </c:strCache>
            </c:strRef>
          </c:tx>
          <c:spPr>
            <a:ln w="63500" cap="rnd">
              <a:solidFill>
                <a:schemeClr val="accent3"/>
              </a:solidFill>
              <a:round/>
            </a:ln>
            <a:effectLst/>
          </c:spPr>
          <c:marker>
            <c:symbol val="circle"/>
            <c:size val="5"/>
            <c:spPr>
              <a:solidFill>
                <a:schemeClr val="accent3"/>
              </a:solidFill>
              <a:ln w="63500">
                <a:solidFill>
                  <a:schemeClr val="accent3"/>
                </a:solidFill>
              </a:ln>
              <a:effectLst/>
            </c:spPr>
          </c:marker>
          <c:cat>
            <c:numRef>
              <c:f>工作表1!$A$2:$A$6</c:f>
              <c:numCache>
                <c:formatCode>General</c:formatCode>
                <c:ptCount val="5"/>
                <c:pt idx="0">
                  <c:v>0</c:v>
                </c:pt>
                <c:pt idx="1">
                  <c:v>1</c:v>
                </c:pt>
                <c:pt idx="2">
                  <c:v>2</c:v>
                </c:pt>
                <c:pt idx="3">
                  <c:v>3</c:v>
                </c:pt>
                <c:pt idx="4">
                  <c:v>4</c:v>
                </c:pt>
              </c:numCache>
            </c:numRef>
          </c:cat>
          <c:val>
            <c:numRef>
              <c:f>工作表1!$C$2:$C$6</c:f>
              <c:numCache>
                <c:formatCode>General</c:formatCode>
                <c:ptCount val="5"/>
                <c:pt idx="0">
                  <c:v>1.785945311567549</c:v>
                </c:pt>
                <c:pt idx="1">
                  <c:v>1.9058242568746218</c:v>
                </c:pt>
                <c:pt idx="2">
                  <c:v>2.0200563103901414</c:v>
                </c:pt>
                <c:pt idx="3">
                  <c:v>2.1296263566534104</c:v>
                </c:pt>
                <c:pt idx="4">
                  <c:v>2.234703603784002</c:v>
                </c:pt>
              </c:numCache>
            </c:numRef>
          </c:val>
          <c:smooth val="0"/>
          <c:extLst>
            <c:ext xmlns:c16="http://schemas.microsoft.com/office/drawing/2014/chart" uri="{C3380CC4-5D6E-409C-BE32-E72D297353CC}">
              <c16:uniqueId val="{00000000-77B8-4637-AF96-B0F588ED9254}"/>
            </c:ext>
          </c:extLst>
        </c:ser>
        <c:ser>
          <c:idx val="3"/>
          <c:order val="2"/>
          <c:tx>
            <c:strRef>
              <c:f>工作表1!$E$1</c:f>
              <c:strCache>
                <c:ptCount val="1"/>
                <c:pt idx="0">
                  <c:v>Initial mapping: NMAP+Ours; Repairing: previous work [1]</c:v>
                </c:pt>
              </c:strCache>
            </c:strRef>
          </c:tx>
          <c:spPr>
            <a:ln w="63500" cap="rnd">
              <a:solidFill>
                <a:schemeClr val="accent1">
                  <a:lumMod val="60000"/>
                </a:schemeClr>
              </a:solidFill>
              <a:round/>
            </a:ln>
            <a:effectLst/>
          </c:spPr>
          <c:marker>
            <c:symbol val="circle"/>
            <c:size val="5"/>
            <c:spPr>
              <a:solidFill>
                <a:schemeClr val="accent1">
                  <a:lumMod val="60000"/>
                </a:schemeClr>
              </a:solidFill>
              <a:ln w="63500">
                <a:solidFill>
                  <a:schemeClr val="accent1">
                    <a:lumMod val="60000"/>
                  </a:schemeClr>
                </a:solidFill>
              </a:ln>
              <a:effectLst/>
            </c:spPr>
          </c:marker>
          <c:val>
            <c:numRef>
              <c:f>工作表1!$E$2:$E$6</c:f>
              <c:numCache>
                <c:formatCode>0.00000</c:formatCode>
                <c:ptCount val="5"/>
                <c:pt idx="0">
                  <c:v>1.711718448940825</c:v>
                </c:pt>
                <c:pt idx="1">
                  <c:v>1.8262180639485095</c:v>
                </c:pt>
                <c:pt idx="2">
                  <c:v>1.9392988204023585</c:v>
                </c:pt>
                <c:pt idx="3">
                  <c:v>2.047656838212474</c:v>
                </c:pt>
                <c:pt idx="4">
                  <c:v>2.1566365542796211</c:v>
                </c:pt>
              </c:numCache>
            </c:numRef>
          </c:val>
          <c:smooth val="0"/>
          <c:extLst>
            <c:ext xmlns:c16="http://schemas.microsoft.com/office/drawing/2014/chart" uri="{C3380CC4-5D6E-409C-BE32-E72D297353CC}">
              <c16:uniqueId val="{00000001-77B8-4637-AF96-B0F588ED9254}"/>
            </c:ext>
          </c:extLst>
        </c:ser>
        <c:ser>
          <c:idx val="2"/>
          <c:order val="3"/>
          <c:tx>
            <c:strRef>
              <c:f>工作表1!$D$1</c:f>
              <c:strCache>
                <c:ptCount val="1"/>
                <c:pt idx="0">
                  <c:v>Initial mapping: NMAP+Ours; Repairing: Ours</c:v>
                </c:pt>
              </c:strCache>
            </c:strRef>
          </c:tx>
          <c:spPr>
            <a:ln w="63500" cap="rnd">
              <a:solidFill>
                <a:schemeClr val="accent5"/>
              </a:solidFill>
              <a:round/>
            </a:ln>
            <a:effectLst/>
          </c:spPr>
          <c:marker>
            <c:symbol val="circle"/>
            <c:size val="5"/>
            <c:spPr>
              <a:solidFill>
                <a:schemeClr val="accent5"/>
              </a:solidFill>
              <a:ln w="63500">
                <a:solidFill>
                  <a:schemeClr val="accent5"/>
                </a:solidFill>
              </a:ln>
              <a:effectLst/>
            </c:spPr>
          </c:marker>
          <c:val>
            <c:numRef>
              <c:f>工作表1!$D$2:$D$6</c:f>
              <c:numCache>
                <c:formatCode>0.00000</c:formatCode>
                <c:ptCount val="5"/>
                <c:pt idx="0">
                  <c:v>1.711718448940825</c:v>
                </c:pt>
                <c:pt idx="1">
                  <c:v>1.7809969251047444</c:v>
                </c:pt>
                <c:pt idx="2">
                  <c:v>1.8451193094719973</c:v>
                </c:pt>
                <c:pt idx="3">
                  <c:v>1.9133849262679095</c:v>
                </c:pt>
                <c:pt idx="4">
                  <c:v>1.9987511037294163</c:v>
                </c:pt>
              </c:numCache>
            </c:numRef>
          </c:val>
          <c:smooth val="0"/>
          <c:extLst>
            <c:ext xmlns:c16="http://schemas.microsoft.com/office/drawing/2014/chart" uri="{C3380CC4-5D6E-409C-BE32-E72D297353CC}">
              <c16:uniqueId val="{00000002-77B8-4637-AF96-B0F588ED9254}"/>
            </c:ext>
          </c:extLst>
        </c:ser>
        <c:dLbls>
          <c:showLegendKey val="0"/>
          <c:showVal val="0"/>
          <c:showCatName val="0"/>
          <c:showSerName val="0"/>
          <c:showPercent val="0"/>
          <c:showBubbleSize val="0"/>
        </c:dLbls>
        <c:marker val="1"/>
        <c:smooth val="0"/>
        <c:axId val="250560568"/>
        <c:axId val="250020344"/>
        <c:extLst>
          <c:ext xmlns:c15="http://schemas.microsoft.com/office/drawing/2012/chart" uri="{02D57815-91ED-43cb-92C2-25804820EDAC}">
            <c15:filteredLineSeries>
              <c15:ser>
                <c:idx val="0"/>
                <c:order val="1"/>
                <c:tx>
                  <c:strRef>
                    <c:extLst>
                      <c:ext uri="{02D57815-91ED-43cb-92C2-25804820EDAC}">
                        <c15:formulaRef>
                          <c15:sqref>工作表1!$B$1</c15:sqref>
                        </c15:formulaRef>
                      </c:ext>
                    </c:extLst>
                    <c:strCache>
                      <c:ptCount val="1"/>
                      <c:pt idx="0">
                        <c:v>Nmap-m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extLst>
                      <c:ext uri="{02D57815-91ED-43cb-92C2-25804820EDAC}">
                        <c15:formulaRef>
                          <c15:sqref>工作表1!$A$2:$A$6</c15:sqref>
                        </c15:formulaRef>
                      </c:ext>
                    </c:extLst>
                    <c:numCache>
                      <c:formatCode>General</c:formatCode>
                      <c:ptCount val="5"/>
                      <c:pt idx="0">
                        <c:v>0</c:v>
                      </c:pt>
                      <c:pt idx="1">
                        <c:v>1</c:v>
                      </c:pt>
                      <c:pt idx="2">
                        <c:v>2</c:v>
                      </c:pt>
                      <c:pt idx="3">
                        <c:v>3</c:v>
                      </c:pt>
                      <c:pt idx="4">
                        <c:v>4</c:v>
                      </c:pt>
                    </c:numCache>
                  </c:numRef>
                </c:cat>
                <c:val>
                  <c:numRef>
                    <c:extLst>
                      <c:ext uri="{02D57815-91ED-43cb-92C2-25804820EDAC}">
                        <c15:formulaRef>
                          <c15:sqref>工作表1!$B$2:$B$6</c15:sqref>
                        </c15:formulaRef>
                      </c:ext>
                    </c:extLst>
                    <c:numCache>
                      <c:formatCode>General</c:formatCode>
                      <c:ptCount val="5"/>
                      <c:pt idx="0">
                        <c:v>1.785945311567549</c:v>
                      </c:pt>
                      <c:pt idx="1">
                        <c:v>1.8503166679408076</c:v>
                      </c:pt>
                      <c:pt idx="2">
                        <c:v>1.9108177066813057</c:v>
                      </c:pt>
                      <c:pt idx="3">
                        <c:v>1.9781094888920789</c:v>
                      </c:pt>
                      <c:pt idx="4">
                        <c:v>2.0672595064816863</c:v>
                      </c:pt>
                    </c:numCache>
                  </c:numRef>
                </c:val>
                <c:smooth val="0"/>
                <c:extLst>
                  <c:ext xmlns:c16="http://schemas.microsoft.com/office/drawing/2014/chart" uri="{C3380CC4-5D6E-409C-BE32-E72D297353CC}">
                    <c16:uniqueId val="{00000003-77B8-4637-AF96-B0F588ED9254}"/>
                  </c:ext>
                </c:extLst>
              </c15:ser>
            </c15:filteredLineSeries>
          </c:ext>
        </c:extLst>
      </c:lineChart>
      <c:catAx>
        <c:axId val="25056056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dirty="0"/>
                  <a:t>Number of faulty PEs</a:t>
                </a:r>
                <a:endParaRPr lang="zh-TW" altLang="en-US" dirty="0"/>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250020344"/>
        <c:crosses val="autoZero"/>
        <c:auto val="1"/>
        <c:lblAlgn val="ctr"/>
        <c:lblOffset val="100"/>
        <c:noMultiLvlLbl val="0"/>
      </c:catAx>
      <c:valAx>
        <c:axId val="250020344"/>
        <c:scaling>
          <c:orientation val="minMax"/>
          <c:max val="2.25"/>
          <c:min val="1.65000000000000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ltLang="zh-TW" sz="1800" b="0" i="0" baseline="0" dirty="0">
                    <a:effectLst/>
                  </a:rPr>
                  <a:t>Communication cost </a:t>
                </a:r>
                <a:br>
                  <a:rPr lang="en-US" altLang="zh-TW" sz="1800" b="0" i="0" baseline="0" dirty="0">
                    <a:effectLst/>
                  </a:rPr>
                </a:br>
                <a:r>
                  <a:rPr lang="en-US" altLang="zh-TW" sz="1800" b="0" i="0" baseline="0" dirty="0">
                    <a:effectLst/>
                  </a:rPr>
                  <a:t>(avg. distance / byte)</a:t>
                </a:r>
                <a:endParaRPr lang="zh-TW" altLang="zh-TW" dirty="0">
                  <a:effectLst/>
                </a:endParaRP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crossAx val="2505605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sz="1800"/>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71800" cy="49534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5" y="1"/>
            <a:ext cx="2971800" cy="495347"/>
          </a:xfrm>
          <a:prstGeom prst="rect">
            <a:avLst/>
          </a:prstGeom>
        </p:spPr>
        <p:txBody>
          <a:bodyPr vert="horz" lIns="91440" tIns="45720" rIns="91440" bIns="45720" rtlCol="0"/>
          <a:lstStyle>
            <a:lvl1pPr algn="r">
              <a:defRPr sz="1200"/>
            </a:lvl1pPr>
          </a:lstStyle>
          <a:p>
            <a:fld id="{5130137F-1BCA-4B54-93C2-969CA3862DB7}" type="datetimeFigureOut">
              <a:rPr lang="zh-TW" altLang="en-US" smtClean="0"/>
              <a:t>2017/1/12</a:t>
            </a:fld>
            <a:endParaRPr lang="zh-TW" altLang="en-US"/>
          </a:p>
        </p:txBody>
      </p:sp>
      <p:sp>
        <p:nvSpPr>
          <p:cNvPr id="4" name="投影片圖像版面配置區 3"/>
          <p:cNvSpPr>
            <a:spLocks noGrp="1" noRot="1" noChangeAspect="1"/>
          </p:cNvSpPr>
          <p:nvPr>
            <p:ph type="sldImg" idx="2"/>
          </p:nvPr>
        </p:nvSpPr>
        <p:spPr>
          <a:xfrm>
            <a:off x="1208088" y="1233488"/>
            <a:ext cx="4441825" cy="3332162"/>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751220"/>
            <a:ext cx="5486400" cy="3887361"/>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377317"/>
            <a:ext cx="2971800" cy="495346"/>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5" y="9377317"/>
            <a:ext cx="2971800" cy="495346"/>
          </a:xfrm>
          <a:prstGeom prst="rect">
            <a:avLst/>
          </a:prstGeom>
        </p:spPr>
        <p:txBody>
          <a:bodyPr vert="horz" lIns="91440" tIns="45720" rIns="91440" bIns="45720" rtlCol="0" anchor="b"/>
          <a:lstStyle>
            <a:lvl1pPr algn="r">
              <a:defRPr sz="1200"/>
            </a:lvl1pPr>
          </a:lstStyle>
          <a:p>
            <a:fld id="{09533AE6-569E-46A6-A1A8-A2EDF08240EE}" type="slidenum">
              <a:rPr lang="zh-TW" altLang="en-US" smtClean="0"/>
              <a:t>‹#›</a:t>
            </a:fld>
            <a:endParaRPr lang="zh-TW" altLang="en-US"/>
          </a:p>
        </p:txBody>
      </p:sp>
    </p:spTree>
    <p:extLst>
      <p:ext uri="{BB962C8B-B14F-4D97-AF65-F5344CB8AC3E}">
        <p14:creationId xmlns:p14="http://schemas.microsoft.com/office/powerpoint/2010/main" val="163612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a:t>
            </a:fld>
            <a:endParaRPr lang="zh-TW" altLang="en-US"/>
          </a:p>
        </p:txBody>
      </p:sp>
    </p:spTree>
    <p:extLst>
      <p:ext uri="{BB962C8B-B14F-4D97-AF65-F5344CB8AC3E}">
        <p14:creationId xmlns:p14="http://schemas.microsoft.com/office/powerpoint/2010/main" val="224910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By the above observation, we want to propose a communication driven remapping method.</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11</a:t>
            </a:fld>
            <a:endParaRPr lang="zh-TW" altLang="en-US"/>
          </a:p>
        </p:txBody>
      </p:sp>
    </p:spTree>
    <p:extLst>
      <p:ext uri="{BB962C8B-B14F-4D97-AF65-F5344CB8AC3E}">
        <p14:creationId xmlns:p14="http://schemas.microsoft.com/office/powerpoint/2010/main" val="1127462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Our method comes with four main features.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First, it models the communication cost on edges to precisely present the communication overhead. Second, it allows the tasks move to non-neighboring PEs. We will show that this feature greatly increases the repairing flexibility and achieve 100% repair rate across all test cases. Third, the method prevents down-and-up or back-and-forth paths to avoid some unwanted corner cases. Finally, we will show that our method can further be used to reduce the communication overhead of initial mappings.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12</a:t>
            </a:fld>
            <a:endParaRPr lang="zh-TW" altLang="en-US"/>
          </a:p>
        </p:txBody>
      </p:sp>
    </p:spTree>
    <p:extLst>
      <p:ext uri="{BB962C8B-B14F-4D97-AF65-F5344CB8AC3E}">
        <p14:creationId xmlns:p14="http://schemas.microsoft.com/office/powerpoint/2010/main" val="205568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Before the features, we are going to discuss the flow of the task remapping.</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At the beginning, an initial mapping is used to execute the program.</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When the system detects a faulty PE, the current mapping will be send to the repairing algorithm. And, the algorithm will construct the topology graph, apply the MCF to obtain repairing path, and, finally, use the remapping to remap the tasks.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And the system can keep on its execution.</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13</a:t>
            </a:fld>
            <a:endParaRPr lang="zh-TW" altLang="en-US"/>
          </a:p>
        </p:txBody>
      </p:sp>
    </p:spTree>
    <p:extLst>
      <p:ext uri="{BB962C8B-B14F-4D97-AF65-F5344CB8AC3E}">
        <p14:creationId xmlns:p14="http://schemas.microsoft.com/office/powerpoint/2010/main" val="3383160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The first feature of our method is that the communication cost is modeled on edges.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This will more precisely model the communication overhead.</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Take the Task B as an example, if it moves to R3, the communication cost will increase 15. Take task A as another example, if it moves to R2, the communication cost will not increase. Thus, the corresponding communication overhead is 0. Similarly, we can obtain all the cost of the topology graph.</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14</a:t>
            </a:fld>
            <a:endParaRPr lang="zh-TW" altLang="en-US"/>
          </a:p>
        </p:txBody>
      </p:sp>
    </p:spTree>
    <p:extLst>
      <p:ext uri="{BB962C8B-B14F-4D97-AF65-F5344CB8AC3E}">
        <p14:creationId xmlns:p14="http://schemas.microsoft.com/office/powerpoint/2010/main" val="3586003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The second feature of our method is that replacement by non-neighboring PEs is allowed. </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This can explore larger solution space.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By our experiment, our method achieves 100% repair rate for all test cases, meanwhile the previous method shows the degradation on high number of faulty PEs.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15</a:t>
            </a:fld>
            <a:endParaRPr lang="zh-TW" altLang="en-US"/>
          </a:p>
        </p:txBody>
      </p:sp>
    </p:spTree>
    <p:extLst>
      <p:ext uri="{BB962C8B-B14F-4D97-AF65-F5344CB8AC3E}">
        <p14:creationId xmlns:p14="http://schemas.microsoft.com/office/powerpoint/2010/main" val="2393440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But, as one may concern that this has some corner cases that may fail in communication estimation caused by down-and-up or back-and-forth move.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Take this figure as an example, the original communication cost is 50.</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And this is the repairing path with delta communication cost 5.</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But after applying the remapping, we can see that the new communication cost is 75.</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The delta communication cost actually is 25.</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16</a:t>
            </a:fld>
            <a:endParaRPr lang="zh-TW" altLang="en-US"/>
          </a:p>
        </p:txBody>
      </p:sp>
    </p:spTree>
    <p:extLst>
      <p:ext uri="{BB962C8B-B14F-4D97-AF65-F5344CB8AC3E}">
        <p14:creationId xmlns:p14="http://schemas.microsoft.com/office/powerpoint/2010/main" val="26866494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Our third feature takes care this problem. This problem is caused by those down-and-up or back-and-forth move. We delete those undesired repairing paths by decomposing the topology graph.</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By doing so, we can avoid the down-and-up or back-and-forth path and, thus, avoid the problem.</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So, this is the topology graph we use for this case.</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18</a:t>
            </a:fld>
            <a:endParaRPr lang="zh-TW" altLang="en-US"/>
          </a:p>
        </p:txBody>
      </p:sp>
    </p:spTree>
    <p:extLst>
      <p:ext uri="{BB962C8B-B14F-4D97-AF65-F5344CB8AC3E}">
        <p14:creationId xmlns:p14="http://schemas.microsoft.com/office/powerpoint/2010/main" val="52051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This is the above example with all the communication costs on the edges.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In this case, we will find a repairing path from source, R1, R4, R5, R6 to target node. And, the delta communication cost is 5.</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Again, the original communication cost is 50.</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After applying this remapping, the new communication cost is 55.</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Thus, the delta communication cost is 5 which is exactly the same as previously estimated.</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19</a:t>
            </a:fld>
            <a:endParaRPr lang="zh-TW" altLang="en-US"/>
          </a:p>
        </p:txBody>
      </p:sp>
    </p:spTree>
    <p:extLst>
      <p:ext uri="{BB962C8B-B14F-4D97-AF65-F5344CB8AC3E}">
        <p14:creationId xmlns:p14="http://schemas.microsoft.com/office/powerpoint/2010/main" val="1201282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Experimental results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20</a:t>
            </a:fld>
            <a:endParaRPr lang="zh-TW" altLang="en-US"/>
          </a:p>
        </p:txBody>
      </p:sp>
    </p:spTree>
    <p:extLst>
      <p:ext uri="{BB962C8B-B14F-4D97-AF65-F5344CB8AC3E}">
        <p14:creationId xmlns:p14="http://schemas.microsoft.com/office/powerpoint/2010/main" val="4089355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The finally feature of our method is that it can also be applied to improve the communication cost of a given initial mapping.</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Steps are shown on the slide.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First step: place a faulty PE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Step2: apply our repairing algorithm</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And, repeat those steps for iterations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Finally, output the initial mapping with lowest communication cost.</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21</a:t>
            </a:fld>
            <a:endParaRPr lang="zh-TW" altLang="en-US"/>
          </a:p>
        </p:txBody>
      </p:sp>
    </p:spTree>
    <p:extLst>
      <p:ext uri="{BB962C8B-B14F-4D97-AF65-F5344CB8AC3E}">
        <p14:creationId xmlns:p14="http://schemas.microsoft.com/office/powerpoint/2010/main" val="3738356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This is the outline.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First, we are going to talk about the multi-processor system-on-chip (</a:t>
            </a:r>
            <a:r>
              <a:rPr lang="en-US" altLang="zh-TW" sz="1200" kern="1200" dirty="0" err="1" smtClean="0">
                <a:solidFill>
                  <a:schemeClr val="tx1"/>
                </a:solidFill>
                <a:effectLst/>
                <a:latin typeface="+mn-lt"/>
                <a:ea typeface="+mn-ea"/>
                <a:cs typeface="+mn-cs"/>
              </a:rPr>
              <a:t>MPSoC</a:t>
            </a:r>
            <a:r>
              <a:rPr lang="en-US" altLang="zh-TW" sz="1200" kern="1200" dirty="0" smtClean="0">
                <a:solidFill>
                  <a:schemeClr val="tx1"/>
                </a:solidFill>
                <a:effectLst/>
                <a:latin typeface="+mn-lt"/>
                <a:ea typeface="+mn-ea"/>
                <a:cs typeface="+mn-cs"/>
              </a:rPr>
              <a:t>) and its task remapping for fault-tolerant technique.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And then, we will present our proposed communication driven remapping method including its four interesting features.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Finally, we will do the experimental result and conclusions as the ending of this presentation.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Let’s start with the multi-processor system-on-chip.</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a:t>
            </a:fld>
            <a:endParaRPr lang="zh-TW" altLang="en-US"/>
          </a:p>
        </p:txBody>
      </p:sp>
    </p:spTree>
    <p:extLst>
      <p:ext uri="{BB962C8B-B14F-4D97-AF65-F5344CB8AC3E}">
        <p14:creationId xmlns:p14="http://schemas.microsoft.com/office/powerpoint/2010/main" val="7934157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Experimental results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22</a:t>
            </a:fld>
            <a:endParaRPr lang="zh-TW" altLang="en-US"/>
          </a:p>
        </p:txBody>
      </p:sp>
    </p:spTree>
    <p:extLst>
      <p:ext uri="{BB962C8B-B14F-4D97-AF65-F5344CB8AC3E}">
        <p14:creationId xmlns:p14="http://schemas.microsoft.com/office/powerpoint/2010/main" val="3040911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For the repairing overhead, the communication cost of our method achieves 43.59% less on average than the previous work.</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23</a:t>
            </a:fld>
            <a:endParaRPr lang="zh-TW" altLang="en-US"/>
          </a:p>
        </p:txBody>
      </p:sp>
    </p:spTree>
    <p:extLst>
      <p:ext uri="{BB962C8B-B14F-4D97-AF65-F5344CB8AC3E}">
        <p14:creationId xmlns:p14="http://schemas.microsoft.com/office/powerpoint/2010/main" val="81236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For the initial mapping, our method can improve the default mapping by 10.91% and improve the NMAP by 4.16%.</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24</a:t>
            </a:fld>
            <a:endParaRPr lang="zh-TW" altLang="en-US"/>
          </a:p>
        </p:txBody>
      </p:sp>
    </p:spTree>
    <p:extLst>
      <p:ext uri="{BB962C8B-B14F-4D97-AF65-F5344CB8AC3E}">
        <p14:creationId xmlns:p14="http://schemas.microsoft.com/office/powerpoint/2010/main" val="42062696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Lastly, the overall effect shows that our method provides 3.94% fewer overall communication overhead by the initial mapping improvement and further 39.08% less communication cost caused by fault-tolerant.</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25</a:t>
            </a:fld>
            <a:endParaRPr lang="zh-TW" altLang="en-US"/>
          </a:p>
        </p:txBody>
      </p:sp>
    </p:spTree>
    <p:extLst>
      <p:ext uri="{BB962C8B-B14F-4D97-AF65-F5344CB8AC3E}">
        <p14:creationId xmlns:p14="http://schemas.microsoft.com/office/powerpoint/2010/main" val="3952641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Conclusions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26</a:t>
            </a:fld>
            <a:endParaRPr lang="zh-TW" altLang="en-US"/>
          </a:p>
        </p:txBody>
      </p:sp>
    </p:spTree>
    <p:extLst>
      <p:ext uri="{BB962C8B-B14F-4D97-AF65-F5344CB8AC3E}">
        <p14:creationId xmlns:p14="http://schemas.microsoft.com/office/powerpoint/2010/main" val="30796117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We proposed a communication driven remapping algorithm to tolerate processing element failures. It provides a precise communication cost model and a flexible non-neighboring PE movement capability for tasks. Also, it can effectively improve the initial mapping. By the experimental results, it achieves 100% repair rate, improve initial mapping by 4.16%, and reduce 43.59% communication overhead.</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27</a:t>
            </a:fld>
            <a:endParaRPr lang="zh-TW" altLang="en-US"/>
          </a:p>
        </p:txBody>
      </p:sp>
    </p:spTree>
    <p:extLst>
      <p:ext uri="{BB962C8B-B14F-4D97-AF65-F5344CB8AC3E}">
        <p14:creationId xmlns:p14="http://schemas.microsoft.com/office/powerpoint/2010/main" val="3924774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A multi-processor system-on-chip is a chip with several processing elements, or so called PEs, integrated on it.</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Other than the normal PEs, we may integrate some other redundant PEs for fault tolerance.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Each normal PE and redundant PE can operate and execute a task concurrently.</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3</a:t>
            </a:fld>
            <a:endParaRPr lang="zh-TW" altLang="en-US"/>
          </a:p>
        </p:txBody>
      </p:sp>
    </p:spTree>
    <p:extLst>
      <p:ext uri="{BB962C8B-B14F-4D97-AF65-F5344CB8AC3E}">
        <p14:creationId xmlns:p14="http://schemas.microsoft.com/office/powerpoint/2010/main" val="340180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To utilize the parallelism of </a:t>
            </a:r>
            <a:r>
              <a:rPr lang="en-US" altLang="zh-TW" sz="1200" kern="1200" dirty="0" err="1" smtClean="0">
                <a:solidFill>
                  <a:schemeClr val="tx1"/>
                </a:solidFill>
                <a:effectLst/>
                <a:latin typeface="+mn-lt"/>
                <a:ea typeface="+mn-ea"/>
                <a:cs typeface="+mn-cs"/>
              </a:rPr>
              <a:t>MPSoC</a:t>
            </a:r>
            <a:r>
              <a:rPr lang="en-US" altLang="zh-TW" sz="1200" kern="1200" dirty="0" smtClean="0">
                <a:solidFill>
                  <a:schemeClr val="tx1"/>
                </a:solidFill>
                <a:effectLst/>
                <a:latin typeface="+mn-lt"/>
                <a:ea typeface="+mn-ea"/>
                <a:cs typeface="+mn-cs"/>
              </a:rPr>
              <a:t>, applications are usually partitioned into tasks graph.</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 task or node in the graph is a basic executable unit of the application and must be mapped to a good PE for execution.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The edge of the graph representing the communication overhead of the tasks. We would like to shorter the edge distance to reduce the overhead.</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4</a:t>
            </a:fld>
            <a:endParaRPr lang="zh-TW" altLang="en-US"/>
          </a:p>
        </p:txBody>
      </p:sp>
    </p:spTree>
    <p:extLst>
      <p:ext uri="{BB962C8B-B14F-4D97-AF65-F5344CB8AC3E}">
        <p14:creationId xmlns:p14="http://schemas.microsoft.com/office/powerpoint/2010/main" val="3449428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The task mapping is the processes of determining the PE of each task for execution.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 good mapping with lower communication overhead can improve system performance and decrease energy consumption.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Take those two mappings as example, the right hand size mapping seems to have longer communication distance. Thus, we will say that the left hand size mapping seems to be a better mapping.</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This is a commonly used metric to calculate the communication cost which is the summation of the transferred data size times the transferred distance.</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By the metric, communication cost of the left hand side mapping is 50.</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And, the communication cost of the right hand side mapping is 75.</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So, once again, since the left hand side mapping has less communication overhead, we will say that the left hand side mapping is a better mapping.</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5</a:t>
            </a:fld>
            <a:endParaRPr lang="zh-TW" altLang="en-US"/>
          </a:p>
        </p:txBody>
      </p:sp>
    </p:spTree>
    <p:extLst>
      <p:ext uri="{BB962C8B-B14F-4D97-AF65-F5344CB8AC3E}">
        <p14:creationId xmlns:p14="http://schemas.microsoft.com/office/powerpoint/2010/main" val="1073839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OK, when a faulty PE is detected in field, we have to remap all tasks to good PEs again to make the multiple processor system provide the expected function.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The method of finding a reconfiguration mapping usually uses the minimum-cost flow algorithm (MCF).</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By adding a source node to the faulty PE and a target node to the redundant PEs, a topology graph is constructed.</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Each path from the source node to the target node is a valid remapping solution, we called it “repairing paths.”</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7</a:t>
            </a:fld>
            <a:endParaRPr lang="zh-TW" altLang="en-US"/>
          </a:p>
        </p:txBody>
      </p:sp>
    </p:spTree>
    <p:extLst>
      <p:ext uri="{BB962C8B-B14F-4D97-AF65-F5344CB8AC3E}">
        <p14:creationId xmlns:p14="http://schemas.microsoft.com/office/powerpoint/2010/main" val="2047041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For example, a repairing path from source, R1, R2, R3, to target node represents a remapping which indicates that the task originally in R1 moves to R2 and the task originally in R2 moves to R3.</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For another example, a repairing path from source, R1, R4, R5, R6 to target node represents a remapping which indicates that the task originally in R1 moves to R4 and the task originally in R4 moves to R5 and the task originally in R5 moves to R6.</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8</a:t>
            </a:fld>
            <a:endParaRPr lang="zh-TW" altLang="en-US"/>
          </a:p>
        </p:txBody>
      </p:sp>
    </p:spTree>
    <p:extLst>
      <p:ext uri="{BB962C8B-B14F-4D97-AF65-F5344CB8AC3E}">
        <p14:creationId xmlns:p14="http://schemas.microsoft.com/office/powerpoint/2010/main" val="3777858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Thus, all repairing paths on the topology graph can successfully remap all tasks to good PEs.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But, the </a:t>
            </a:r>
            <a:r>
              <a:rPr lang="en-US" altLang="zh-TW" sz="1200" kern="1200" dirty="0" err="1" smtClean="0">
                <a:solidFill>
                  <a:schemeClr val="tx1"/>
                </a:solidFill>
                <a:effectLst/>
                <a:latin typeface="+mn-lt"/>
                <a:ea typeface="+mn-ea"/>
                <a:cs typeface="+mn-cs"/>
              </a:rPr>
              <a:t>remappings</a:t>
            </a:r>
            <a:r>
              <a:rPr lang="en-US" altLang="zh-TW" sz="1200" kern="1200" dirty="0" smtClean="0">
                <a:solidFill>
                  <a:schemeClr val="tx1"/>
                </a:solidFill>
                <a:effectLst/>
                <a:latin typeface="+mn-lt"/>
                <a:ea typeface="+mn-ea"/>
                <a:cs typeface="+mn-cs"/>
              </a:rPr>
              <a:t> have different communication costs.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Thus, we would like to find a repairing path with minimized communication cost on the topology graph.</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9</a:t>
            </a:fld>
            <a:endParaRPr lang="zh-TW" altLang="en-US"/>
          </a:p>
        </p:txBody>
      </p:sp>
    </p:spTree>
    <p:extLst>
      <p:ext uri="{BB962C8B-B14F-4D97-AF65-F5344CB8AC3E}">
        <p14:creationId xmlns:p14="http://schemas.microsoft.com/office/powerpoint/2010/main" val="908031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In previous work, they minimize the communication overhead by modeling the communication on nodes.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Take this figure as an example, the task A communicates with task B and C with data size 10. Then, the cost of R1 is 20. For the task B, it communicates with task A and C with data size 10 and 5. Thus, the communication cost the R2 is 15. And, for task C, it communicates with task A, B and D with data size 10, 5 and 20. So, the communication cost of R4 is 35. And lastly the task D, it communicates only with task C with data size 20. So, the communication cost of the R5 is 20.</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Also, they guarantee the delta transferred distance is one by restricting the faulty PE can be only replaced by the neighboring PEs.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But, the previous method comes with some weakness.</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First, it does not precisely represent the communication cost, since the cost is modeled on the nodes. For this example, the previous method cannot find the optimal solution.</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Second, the tasks are restricted to move to neighboring PEs. This will limit the solution space and reduce the repair rate.</a:t>
            </a: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9533AE6-569E-46A6-A1A8-A2EDF08240EE}" type="slidenum">
              <a:rPr lang="zh-TW" altLang="en-US" smtClean="0"/>
              <a:t>10</a:t>
            </a:fld>
            <a:endParaRPr lang="zh-TW" altLang="en-US"/>
          </a:p>
        </p:txBody>
      </p:sp>
    </p:spTree>
    <p:extLst>
      <p:ext uri="{BB962C8B-B14F-4D97-AF65-F5344CB8AC3E}">
        <p14:creationId xmlns:p14="http://schemas.microsoft.com/office/powerpoint/2010/main" val="356998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15"/>
          <p:cNvSpPr>
            <a:spLocks noGrp="1" noChangeArrowheads="1"/>
          </p:cNvSpPr>
          <p:nvPr>
            <p:ph type="sldNum" sz="quarter" idx="10"/>
          </p:nvPr>
        </p:nvSpPr>
        <p:spPr>
          <a:ln/>
        </p:spPr>
        <p:txBody>
          <a:bodyPr/>
          <a:lstStyle>
            <a:lvl1pPr>
              <a:defRPr/>
            </a:lvl1pPr>
          </a:lstStyle>
          <a:p>
            <a:fld id="{98DD11F9-7500-44D7-BD4E-9DA41FE32E0D}" type="slidenum">
              <a:rPr lang="zh-TW" altLang="en-US" smtClean="0"/>
              <a:pPr/>
              <a:t>‹#›</a:t>
            </a:fld>
            <a:endParaRPr lang="zh-TW" altLang="en-US" dirty="0"/>
          </a:p>
        </p:txBody>
      </p:sp>
    </p:spTree>
    <p:extLst>
      <p:ext uri="{BB962C8B-B14F-4D97-AF65-F5344CB8AC3E}">
        <p14:creationId xmlns:p14="http://schemas.microsoft.com/office/powerpoint/2010/main" val="203744644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69925" y="533400"/>
            <a:ext cx="7772400" cy="854075"/>
          </a:xfrm>
        </p:spPr>
        <p:txBody>
          <a:bodyPr/>
          <a:lstStyle/>
          <a:p>
            <a:r>
              <a:rPr lang="zh-TW" altLang="en-US"/>
              <a:t>按一下以編輯母片標題樣式</a:t>
            </a:r>
          </a:p>
        </p:txBody>
      </p:sp>
      <p:sp>
        <p:nvSpPr>
          <p:cNvPr id="3" name="內容版面配置區 2"/>
          <p:cNvSpPr>
            <a:spLocks noGrp="1"/>
          </p:cNvSpPr>
          <p:nvPr>
            <p:ph idx="1"/>
          </p:nvPr>
        </p:nvSpPr>
        <p:spPr>
          <a:xfrm>
            <a:off x="698500" y="1493838"/>
            <a:ext cx="7772400" cy="4924425"/>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5"/>
          <p:cNvSpPr>
            <a:spLocks noGrp="1" noChangeArrowheads="1"/>
          </p:cNvSpPr>
          <p:nvPr>
            <p:ph type="sldNum" sz="quarter" idx="10"/>
          </p:nvPr>
        </p:nvSpPr>
        <p:spPr>
          <a:ln/>
        </p:spPr>
        <p:txBody>
          <a:bodyPr/>
          <a:lstStyle>
            <a:lvl1pPr>
              <a:defRPr/>
            </a:lvl1pPr>
          </a:lstStyle>
          <a:p>
            <a:fld id="{98DD11F9-7500-44D7-BD4E-9DA41FE32E0D}" type="slidenum">
              <a:rPr lang="zh-TW" altLang="en-US" smtClean="0"/>
              <a:pPr/>
              <a:t>‹#›</a:t>
            </a:fld>
            <a:r>
              <a:rPr lang="en-US" altLang="zh-TW" dirty="0" smtClean="0"/>
              <a:t>/28</a:t>
            </a:r>
            <a:endParaRPr lang="zh-TW" altLang="en-US" dirty="0"/>
          </a:p>
        </p:txBody>
      </p:sp>
    </p:spTree>
    <p:extLst>
      <p:ext uri="{BB962C8B-B14F-4D97-AF65-F5344CB8AC3E}">
        <p14:creationId xmlns:p14="http://schemas.microsoft.com/office/powerpoint/2010/main" val="86989526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ln/>
        </p:spPr>
        <p:txBody>
          <a:bodyPr/>
          <a:lstStyle>
            <a:lvl1pPr>
              <a:defRPr/>
            </a:lvl1pPr>
          </a:lstStyle>
          <a:p>
            <a:fld id="{98DD11F9-7500-44D7-BD4E-9DA41FE32E0D}" type="slidenum">
              <a:rPr lang="zh-TW" altLang="en-US" smtClean="0"/>
              <a:t>‹#›</a:t>
            </a:fld>
            <a:endParaRPr lang="zh-TW" altLang="en-US"/>
          </a:p>
        </p:txBody>
      </p:sp>
    </p:spTree>
    <p:extLst>
      <p:ext uri="{BB962C8B-B14F-4D97-AF65-F5344CB8AC3E}">
        <p14:creationId xmlns:p14="http://schemas.microsoft.com/office/powerpoint/2010/main" val="345094080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bg2"/>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669925" y="533400"/>
            <a:ext cx="77724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12"/>
          <p:cNvSpPr>
            <a:spLocks noGrp="1" noChangeArrowheads="1"/>
          </p:cNvSpPr>
          <p:nvPr>
            <p:ph type="body" idx="1"/>
          </p:nvPr>
        </p:nvSpPr>
        <p:spPr bwMode="auto">
          <a:xfrm>
            <a:off x="698500" y="1493838"/>
            <a:ext cx="77724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60431" name="Rectangle 15"/>
          <p:cNvSpPr>
            <a:spLocks noGrp="1" noChangeArrowheads="1"/>
          </p:cNvSpPr>
          <p:nvPr>
            <p:ph type="sldNum" sz="quarter" idx="4"/>
          </p:nvPr>
        </p:nvSpPr>
        <p:spPr bwMode="auto">
          <a:xfrm>
            <a:off x="7185025" y="6486525"/>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a:solidFill>
                  <a:srgbClr val="FF9933"/>
                </a:solidFill>
                <a:ea typeface="新細明體" pitchFamily="18" charset="-120"/>
              </a:defRPr>
            </a:lvl1pPr>
          </a:lstStyle>
          <a:p>
            <a:fld id="{98DD11F9-7500-44D7-BD4E-9DA41FE32E0D}" type="slidenum">
              <a:rPr lang="zh-TW" altLang="en-US" smtClean="0"/>
              <a:t>‹#›</a:t>
            </a:fld>
            <a:endParaRPr lang="zh-TW" alt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Lst>
  <p:transition>
    <p:wipe dir="r"/>
  </p:transition>
  <p:hf hdr="0" ftr="0" dt="0"/>
  <p:txStyles>
    <p:titleStyle>
      <a:lvl1pPr algn="ctr" rtl="0" eaLnBrk="1" fontAlgn="base" hangingPunct="1">
        <a:spcBef>
          <a:spcPct val="0"/>
        </a:spcBef>
        <a:spcAft>
          <a:spcPct val="0"/>
        </a:spcAft>
        <a:defRPr sz="3600" b="1">
          <a:solidFill>
            <a:schemeClr val="accent1"/>
          </a:solidFill>
          <a:latin typeface="+mj-lt"/>
          <a:ea typeface="+mj-ea"/>
          <a:cs typeface="+mj-cs"/>
        </a:defRPr>
      </a:lvl1pPr>
      <a:lvl2pPr algn="ctr" rtl="0" eaLnBrk="1" fontAlgn="base" hangingPunct="1">
        <a:spcBef>
          <a:spcPct val="0"/>
        </a:spcBef>
        <a:spcAft>
          <a:spcPct val="0"/>
        </a:spcAft>
        <a:defRPr sz="3600" b="1">
          <a:solidFill>
            <a:schemeClr val="accent1"/>
          </a:solidFill>
          <a:latin typeface="Arial" charset="0"/>
          <a:ea typeface="新細明體" pitchFamily="18" charset="-120"/>
        </a:defRPr>
      </a:lvl2pPr>
      <a:lvl3pPr algn="ctr" rtl="0" eaLnBrk="1" fontAlgn="base" hangingPunct="1">
        <a:spcBef>
          <a:spcPct val="0"/>
        </a:spcBef>
        <a:spcAft>
          <a:spcPct val="0"/>
        </a:spcAft>
        <a:defRPr sz="3600" b="1">
          <a:solidFill>
            <a:schemeClr val="accent1"/>
          </a:solidFill>
          <a:latin typeface="Arial" charset="0"/>
          <a:ea typeface="新細明體" pitchFamily="18" charset="-120"/>
        </a:defRPr>
      </a:lvl3pPr>
      <a:lvl4pPr algn="ctr" rtl="0" eaLnBrk="1" fontAlgn="base" hangingPunct="1">
        <a:spcBef>
          <a:spcPct val="0"/>
        </a:spcBef>
        <a:spcAft>
          <a:spcPct val="0"/>
        </a:spcAft>
        <a:defRPr sz="3600" b="1">
          <a:solidFill>
            <a:schemeClr val="accent1"/>
          </a:solidFill>
          <a:latin typeface="Arial" charset="0"/>
          <a:ea typeface="新細明體" pitchFamily="18" charset="-120"/>
        </a:defRPr>
      </a:lvl4pPr>
      <a:lvl5pPr algn="ctr" rtl="0" eaLnBrk="1" fontAlgn="base" hangingPunct="1">
        <a:spcBef>
          <a:spcPct val="0"/>
        </a:spcBef>
        <a:spcAft>
          <a:spcPct val="0"/>
        </a:spcAft>
        <a:defRPr sz="3600" b="1">
          <a:solidFill>
            <a:schemeClr val="accent1"/>
          </a:solidFill>
          <a:latin typeface="Arial" charset="0"/>
          <a:ea typeface="新細明體" pitchFamily="18" charset="-120"/>
        </a:defRPr>
      </a:lvl5pPr>
      <a:lvl6pPr marL="457200" algn="ctr" rtl="0" eaLnBrk="1" fontAlgn="base" hangingPunct="1">
        <a:spcBef>
          <a:spcPct val="0"/>
        </a:spcBef>
        <a:spcAft>
          <a:spcPct val="0"/>
        </a:spcAft>
        <a:defRPr sz="3600" b="1">
          <a:solidFill>
            <a:schemeClr val="accent1"/>
          </a:solidFill>
          <a:latin typeface="Arial" charset="0"/>
          <a:ea typeface="新細明體" pitchFamily="18" charset="-120"/>
        </a:defRPr>
      </a:lvl6pPr>
      <a:lvl7pPr marL="914400" algn="ctr" rtl="0" eaLnBrk="1" fontAlgn="base" hangingPunct="1">
        <a:spcBef>
          <a:spcPct val="0"/>
        </a:spcBef>
        <a:spcAft>
          <a:spcPct val="0"/>
        </a:spcAft>
        <a:defRPr sz="3600" b="1">
          <a:solidFill>
            <a:schemeClr val="accent1"/>
          </a:solidFill>
          <a:latin typeface="Arial" charset="0"/>
          <a:ea typeface="新細明體" pitchFamily="18" charset="-120"/>
        </a:defRPr>
      </a:lvl7pPr>
      <a:lvl8pPr marL="1371600" algn="ctr" rtl="0" eaLnBrk="1" fontAlgn="base" hangingPunct="1">
        <a:spcBef>
          <a:spcPct val="0"/>
        </a:spcBef>
        <a:spcAft>
          <a:spcPct val="0"/>
        </a:spcAft>
        <a:defRPr sz="3600" b="1">
          <a:solidFill>
            <a:schemeClr val="accent1"/>
          </a:solidFill>
          <a:latin typeface="Arial" charset="0"/>
          <a:ea typeface="新細明體" pitchFamily="18" charset="-120"/>
        </a:defRPr>
      </a:lvl8pPr>
      <a:lvl9pPr marL="1828800" algn="ctr" rtl="0" eaLnBrk="1" fontAlgn="base" hangingPunct="1">
        <a:spcBef>
          <a:spcPct val="0"/>
        </a:spcBef>
        <a:spcAft>
          <a:spcPct val="0"/>
        </a:spcAft>
        <a:defRPr sz="3600" b="1">
          <a:solidFill>
            <a:schemeClr val="accent1"/>
          </a:solidFill>
          <a:latin typeface="Arial" charset="0"/>
          <a:ea typeface="新細明體" pitchFamily="18" charset="-12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140.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0.png"/><Relationship Id="rId7"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19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00.png"/><Relationship Id="rId3" Type="http://schemas.openxmlformats.org/officeDocument/2006/relationships/image" Target="../media/image250.png"/><Relationship Id="rId7" Type="http://schemas.openxmlformats.org/officeDocument/2006/relationships/image" Target="../media/image290.png"/><Relationship Id="rId12" Type="http://schemas.openxmlformats.org/officeDocument/2006/relationships/image" Target="../media/image34.png"/><Relationship Id="rId2" Type="http://schemas.openxmlformats.org/officeDocument/2006/relationships/image" Target="../media/image261.png"/><Relationship Id="rId1" Type="http://schemas.openxmlformats.org/officeDocument/2006/relationships/slideLayout" Target="../slideLayouts/slideLayout2.xml"/><Relationship Id="rId6" Type="http://schemas.openxmlformats.org/officeDocument/2006/relationships/image" Target="../media/image280.png"/><Relationship Id="rId11" Type="http://schemas.openxmlformats.org/officeDocument/2006/relationships/image" Target="../media/image330.png"/><Relationship Id="rId5" Type="http://schemas.openxmlformats.org/officeDocument/2006/relationships/image" Target="../media/image270.png"/><Relationship Id="rId10" Type="http://schemas.openxmlformats.org/officeDocument/2006/relationships/image" Target="../media/image320.png"/><Relationship Id="rId4" Type="http://schemas.openxmlformats.org/officeDocument/2006/relationships/image" Target="../media/image260.png"/><Relationship Id="rId9" Type="http://schemas.openxmlformats.org/officeDocument/2006/relationships/image" Target="../media/image310.png"/></Relationships>
</file>

<file path=ppt/slides/_rels/slide31.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6.png"/><Relationship Id="rId7" Type="http://schemas.openxmlformats.org/officeDocument/2006/relationships/image" Target="../media/image34.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30.png"/><Relationship Id="rId11" Type="http://schemas.openxmlformats.org/officeDocument/2006/relationships/image" Target="../media/image40.png"/><Relationship Id="rId5" Type="http://schemas.openxmlformats.org/officeDocument/2006/relationships/image" Target="../media/image320.png"/><Relationship Id="rId10" Type="http://schemas.openxmlformats.org/officeDocument/2006/relationships/image" Target="../media/image39.png"/><Relationship Id="rId4" Type="http://schemas.openxmlformats.org/officeDocument/2006/relationships/image" Target="../media/image290.png"/><Relationship Id="rId9" Type="http://schemas.openxmlformats.org/officeDocument/2006/relationships/image" Target="../media/image38.png"/></Relationships>
</file>

<file path=ppt/slides/_rels/slide32.xml.rels><?xml version="1.0" encoding="UTF-8" standalone="yes"?>
<Relationships xmlns="http://schemas.openxmlformats.org/package/2006/relationships"><Relationship Id="rId2" Type="http://schemas.openxmlformats.org/officeDocument/2006/relationships/image" Target="../media/image40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9884" y="2130425"/>
            <a:ext cx="9084232" cy="1470025"/>
          </a:xfrm>
        </p:spPr>
        <p:txBody>
          <a:bodyPr/>
          <a:lstStyle/>
          <a:p>
            <a:r>
              <a:rPr lang="en-US" altLang="zh-TW" dirty="0"/>
              <a:t>Communication Driven Remapping </a:t>
            </a:r>
            <a:br>
              <a:rPr lang="en-US" altLang="zh-TW" dirty="0"/>
            </a:br>
            <a:r>
              <a:rPr lang="en-US" altLang="zh-TW" dirty="0"/>
              <a:t>of Processing Element (PE) </a:t>
            </a:r>
            <a:br>
              <a:rPr lang="en-US" altLang="zh-TW" dirty="0"/>
            </a:br>
            <a:r>
              <a:rPr lang="en-US" altLang="zh-TW" dirty="0"/>
              <a:t>in Fault-tolerant </a:t>
            </a:r>
            <a:r>
              <a:rPr lang="en-US" altLang="zh-TW" dirty="0" err="1"/>
              <a:t>NoC</a:t>
            </a:r>
            <a:r>
              <a:rPr lang="en-US" altLang="zh-TW" dirty="0"/>
              <a:t>-based </a:t>
            </a:r>
            <a:r>
              <a:rPr lang="en-US" altLang="zh-TW" dirty="0" err="1"/>
              <a:t>MPSoCs</a:t>
            </a:r>
            <a:endParaRPr lang="zh-TW" altLang="en-US" dirty="0"/>
          </a:p>
        </p:txBody>
      </p:sp>
      <p:sp>
        <p:nvSpPr>
          <p:cNvPr id="3" name="副標題 2"/>
          <p:cNvSpPr>
            <a:spLocks noGrp="1"/>
          </p:cNvSpPr>
          <p:nvPr>
            <p:ph type="subTitle" idx="1"/>
          </p:nvPr>
        </p:nvSpPr>
        <p:spPr>
          <a:xfrm>
            <a:off x="29884" y="3886200"/>
            <a:ext cx="9084232" cy="1752600"/>
          </a:xfrm>
        </p:spPr>
        <p:txBody>
          <a:bodyPr/>
          <a:lstStyle/>
          <a:p>
            <a:r>
              <a:rPr lang="en-US" altLang="zh-TW" dirty="0"/>
              <a:t>Chia-Ling Chen, </a:t>
            </a:r>
            <a:r>
              <a:rPr lang="en-US" altLang="zh-TW" u="sng" dirty="0"/>
              <a:t>Yen-</a:t>
            </a:r>
            <a:r>
              <a:rPr lang="en-US" altLang="zh-TW" u="sng" dirty="0" err="1"/>
              <a:t>Hao</a:t>
            </a:r>
            <a:r>
              <a:rPr lang="en-US" altLang="zh-TW" u="sng" dirty="0"/>
              <a:t> Chen</a:t>
            </a:r>
            <a:r>
              <a:rPr lang="en-US" altLang="zh-TW" dirty="0"/>
              <a:t> and </a:t>
            </a:r>
            <a:r>
              <a:rPr lang="en-US" altLang="zh-TW" dirty="0" err="1"/>
              <a:t>TingTing</a:t>
            </a:r>
            <a:r>
              <a:rPr lang="en-US" altLang="zh-TW" dirty="0"/>
              <a:t> Hwang</a:t>
            </a:r>
            <a:br>
              <a:rPr lang="en-US" altLang="zh-TW" dirty="0"/>
            </a:br>
            <a:r>
              <a:rPr lang="en-US" altLang="zh-TW" dirty="0"/>
              <a:t>Department of Computer Science</a:t>
            </a:r>
            <a:br>
              <a:rPr lang="en-US" altLang="zh-TW" dirty="0"/>
            </a:br>
            <a:r>
              <a:rPr lang="en-US" altLang="zh-TW" dirty="0"/>
              <a:t>National Tsing Hua University, Taiwan</a:t>
            </a:r>
            <a:endParaRPr lang="zh-TW" altLang="en-US" dirty="0"/>
          </a:p>
        </p:txBody>
      </p:sp>
      <p:sp>
        <p:nvSpPr>
          <p:cNvPr id="9" name="矩形 8"/>
          <p:cNvSpPr/>
          <p:nvPr/>
        </p:nvSpPr>
        <p:spPr>
          <a:xfrm>
            <a:off x="400050" y="6053138"/>
            <a:ext cx="8748713" cy="544512"/>
          </a:xfrm>
          <a:prstGeom prst="rect">
            <a:avLst/>
          </a:prstGeom>
          <a:solidFill>
            <a:srgbClr val="7E4CBA">
              <a:lumMod val="75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新細明體" panose="02020500000000000000" pitchFamily="18" charset="-120"/>
              <a:cs typeface="+mn-cs"/>
            </a:endParaRPr>
          </a:p>
        </p:txBody>
      </p:sp>
      <p:pic>
        <p:nvPicPr>
          <p:cNvPr id="10" name="圖片 9"/>
          <p:cNvPicPr>
            <a:picLocks noChangeAspect="1"/>
          </p:cNvPicPr>
          <p:nvPr/>
        </p:nvPicPr>
        <p:blipFill>
          <a:blip r:embed="rId3" cstate="print">
            <a:duotone>
              <a:prstClr val="black"/>
              <a:srgbClr val="7E4CBA">
                <a:tint val="45000"/>
                <a:satMod val="400000"/>
              </a:srgbClr>
            </a:duotone>
            <a:extLst/>
          </a:blip>
          <a:stretch>
            <a:fillRect/>
          </a:stretch>
        </p:blipFill>
        <p:spPr>
          <a:xfrm>
            <a:off x="-1157" y="6053124"/>
            <a:ext cx="2411574" cy="544228"/>
          </a:xfrm>
          <a:prstGeom prst="rect">
            <a:avLst/>
          </a:prstGeom>
        </p:spPr>
      </p:pic>
      <p:sp>
        <p:nvSpPr>
          <p:cNvPr id="4" name="矩形 3"/>
          <p:cNvSpPr/>
          <p:nvPr/>
        </p:nvSpPr>
        <p:spPr bwMode="auto">
          <a:xfrm rot="840000">
            <a:off x="8041223" y="5378556"/>
            <a:ext cx="724226" cy="1054759"/>
          </a:xfrm>
          <a:prstGeom prst="rect">
            <a:avLst/>
          </a:prstGeom>
          <a:solidFill>
            <a:schemeClr val="tx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3" name="矩形 12"/>
          <p:cNvSpPr/>
          <p:nvPr/>
        </p:nvSpPr>
        <p:spPr bwMode="auto">
          <a:xfrm rot="840000">
            <a:off x="7721712" y="5642527"/>
            <a:ext cx="1257855" cy="672193"/>
          </a:xfrm>
          <a:prstGeom prst="rect">
            <a:avLst/>
          </a:prstGeom>
          <a:solidFill>
            <a:schemeClr val="tx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pic>
        <p:nvPicPr>
          <p:cNvPr id="11" name="圖片 10"/>
          <p:cNvPicPr>
            <a:picLocks noChangeAspect="1"/>
          </p:cNvPicPr>
          <p:nvPr/>
        </p:nvPicPr>
        <p:blipFill>
          <a:blip r:embed="rId4" cstate="print">
            <a:clrChange>
              <a:clrFrom>
                <a:srgbClr val="FFFEFF"/>
              </a:clrFrom>
              <a:clrTo>
                <a:srgbClr val="FFFEFF">
                  <a:alpha val="0"/>
                </a:srgbClr>
              </a:clrTo>
            </a:clrChange>
            <a:duotone>
              <a:srgbClr val="7E4CBA">
                <a:shade val="45000"/>
                <a:satMod val="135000"/>
              </a:srgbClr>
              <a:prstClr val="white"/>
            </a:duotone>
            <a:extLst/>
          </a:blip>
          <a:stretch>
            <a:fillRect/>
          </a:stretch>
        </p:blipFill>
        <p:spPr>
          <a:xfrm rot="863217">
            <a:off x="7711065" y="5365763"/>
            <a:ext cx="1262316" cy="1292134"/>
          </a:xfrm>
          <a:prstGeom prst="rect">
            <a:avLst/>
          </a:prstGeom>
        </p:spPr>
      </p:pic>
    </p:spTree>
    <p:extLst>
      <p:ext uri="{BB962C8B-B14F-4D97-AF65-F5344CB8AC3E}">
        <p14:creationId xmlns:p14="http://schemas.microsoft.com/office/powerpoint/2010/main" val="3480909425"/>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直線接點 97"/>
          <p:cNvCxnSpPr>
            <a:stCxn id="84" idx="6"/>
            <a:endCxn id="87" idx="1"/>
          </p:cNvCxnSpPr>
          <p:nvPr/>
        </p:nvCxnSpPr>
        <p:spPr bwMode="auto">
          <a:xfrm>
            <a:off x="6981378" y="4512124"/>
            <a:ext cx="493302" cy="621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 name="標題 1"/>
          <p:cNvSpPr>
            <a:spLocks noGrp="1"/>
          </p:cNvSpPr>
          <p:nvPr>
            <p:ph type="title"/>
          </p:nvPr>
        </p:nvSpPr>
        <p:spPr/>
        <p:txBody>
          <a:bodyPr/>
          <a:lstStyle/>
          <a:p>
            <a:r>
              <a:rPr lang="en-US" altLang="zh-TW" dirty="0"/>
              <a:t>Previous Work [1]</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The communication cost is modeled on </a:t>
                </a:r>
                <a:r>
                  <a:rPr lang="en-US" altLang="zh-TW" dirty="0" smtClean="0"/>
                  <a:t>nodes</a:t>
                </a:r>
                <a:endParaRPr lang="en-US" altLang="zh-TW" dirty="0"/>
              </a:p>
              <a:p>
                <a:pPr lvl="1"/>
                <a:r>
                  <a:rPr lang="en-US" altLang="zh-TW" dirty="0">
                    <a:solidFill>
                      <a:schemeClr val="accent1"/>
                    </a:solidFill>
                  </a:rPr>
                  <a:t>Not precise enough to represent </a:t>
                </a:r>
                <a14:m>
                  <m:oMath xmlns:m="http://schemas.openxmlformats.org/officeDocument/2006/math">
                    <m:r>
                      <a:rPr lang="en-US" altLang="zh-TW" i="1" dirty="0" smtClean="0">
                        <a:solidFill>
                          <a:schemeClr val="accent1"/>
                        </a:solidFill>
                        <a:latin typeface="Cambria Math" panose="02040503050406030204" pitchFamily="18" charset="0"/>
                      </a:rPr>
                      <m:t>𝑐𝑜𝑚𝑚𝑐𝑜𝑠𝑡</m:t>
                    </m:r>
                  </m:oMath>
                </a14:m>
                <a:endParaRPr lang="en-US" altLang="zh-TW" dirty="0">
                  <a:solidFill>
                    <a:schemeClr val="accent1"/>
                  </a:solidFill>
                </a:endParaRPr>
              </a:p>
              <a:p>
                <a:r>
                  <a:rPr lang="en-US" altLang="zh-TW" dirty="0"/>
                  <a:t>Tasks </a:t>
                </a:r>
                <a:r>
                  <a:rPr lang="en-US" altLang="zh-TW" dirty="0" smtClean="0"/>
                  <a:t>can be only moved </a:t>
                </a:r>
                <a:r>
                  <a:rPr lang="en-US" altLang="zh-TW" dirty="0"/>
                  <a:t>to neighboring PEs</a:t>
                </a:r>
              </a:p>
              <a:p>
                <a:pPr lvl="1"/>
                <a:r>
                  <a:rPr lang="en-US" altLang="zh-TW" b="0" dirty="0" smtClean="0"/>
                  <a:t>Guarantee </a:t>
                </a:r>
                <a14:m>
                  <m:oMath xmlns:m="http://schemas.openxmlformats.org/officeDocument/2006/math">
                    <m:r>
                      <m:rPr>
                        <m:sty m:val="p"/>
                      </m:rPr>
                      <a:rPr lang="en-US" altLang="zh-TW" b="0" i="0" smtClean="0">
                        <a:latin typeface="Cambria Math" panose="02040503050406030204" pitchFamily="18" charset="0"/>
                      </a:rPr>
                      <m:t>Δ</m:t>
                    </m:r>
                    <m:r>
                      <a:rPr lang="en-US" altLang="zh-TW" b="0" i="1" smtClean="0">
                        <a:latin typeface="Cambria Math" panose="02040503050406030204" pitchFamily="18" charset="0"/>
                      </a:rPr>
                      <m:t>𝑑𝑖𝑠𝑡𝑎𝑛𝑐𝑒</m:t>
                    </m:r>
                    <m:r>
                      <a:rPr lang="en-US" altLang="zh-TW" i="1">
                        <a:latin typeface="Cambria Math" panose="02040503050406030204" pitchFamily="18" charset="0"/>
                      </a:rPr>
                      <m:t>=1</m:t>
                    </m:r>
                  </m:oMath>
                </a14:m>
                <a:endParaRPr lang="en-US" altLang="zh-TW" dirty="0"/>
              </a:p>
              <a:p>
                <a:pPr lvl="1"/>
                <a:r>
                  <a:rPr lang="en-US" altLang="zh-TW" dirty="0">
                    <a:solidFill>
                      <a:schemeClr val="accent1"/>
                    </a:solidFill>
                  </a:rPr>
                  <a:t>Reduce repair rate</a:t>
                </a:r>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3"/>
                <a:stretch>
                  <a:fillRect l="-1098" t="-866"/>
                </a:stretch>
              </a:blipFill>
            </p:spPr>
            <p:txBody>
              <a:bodyPr/>
              <a:lstStyle/>
              <a:p>
                <a:r>
                  <a:rPr lang="zh-TW" altLang="en-US">
                    <a:noFill/>
                  </a:rPr>
                  <a:t> </a:t>
                </a:r>
              </a:p>
            </p:txBody>
          </p:sp>
        </mc:Fallback>
      </mc:AlternateContent>
      <p:sp>
        <p:nvSpPr>
          <p:cNvPr id="4" name="矩形 3"/>
          <p:cNvSpPr/>
          <p:nvPr/>
        </p:nvSpPr>
        <p:spPr bwMode="auto">
          <a:xfrm>
            <a:off x="1535460" y="4105104"/>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 name="文字方塊 4"/>
          <p:cNvSpPr txBox="1"/>
          <p:nvPr/>
        </p:nvSpPr>
        <p:spPr>
          <a:xfrm>
            <a:off x="1532301" y="4054328"/>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6" name="矩形 5"/>
          <p:cNvSpPr/>
          <p:nvPr/>
        </p:nvSpPr>
        <p:spPr bwMode="auto">
          <a:xfrm>
            <a:off x="2422421" y="410510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 name="矩形 6"/>
          <p:cNvSpPr/>
          <p:nvPr/>
        </p:nvSpPr>
        <p:spPr bwMode="auto">
          <a:xfrm>
            <a:off x="3312541" y="4105105"/>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 name="文字方塊 7"/>
          <p:cNvSpPr txBox="1"/>
          <p:nvPr/>
        </p:nvSpPr>
        <p:spPr>
          <a:xfrm>
            <a:off x="3312247" y="4054328"/>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9" name="文字方塊 8"/>
          <p:cNvSpPr txBox="1"/>
          <p:nvPr/>
        </p:nvSpPr>
        <p:spPr>
          <a:xfrm>
            <a:off x="2424089" y="4054328"/>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0" name="矩形 9"/>
          <p:cNvSpPr/>
          <p:nvPr/>
        </p:nvSpPr>
        <p:spPr bwMode="auto">
          <a:xfrm>
            <a:off x="1535460" y="4991675"/>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1" name="文字方塊 10"/>
          <p:cNvSpPr txBox="1"/>
          <p:nvPr/>
        </p:nvSpPr>
        <p:spPr>
          <a:xfrm>
            <a:off x="1532301" y="4940899"/>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2" name="矩形 11"/>
          <p:cNvSpPr/>
          <p:nvPr/>
        </p:nvSpPr>
        <p:spPr bwMode="auto">
          <a:xfrm>
            <a:off x="2422421" y="498929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 name="矩形 12"/>
          <p:cNvSpPr/>
          <p:nvPr/>
        </p:nvSpPr>
        <p:spPr bwMode="auto">
          <a:xfrm>
            <a:off x="3312541" y="4989295"/>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4" name="文字方塊 13"/>
          <p:cNvSpPr txBox="1"/>
          <p:nvPr/>
        </p:nvSpPr>
        <p:spPr>
          <a:xfrm>
            <a:off x="3312247" y="4940899"/>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5" name="文字方塊 14"/>
          <p:cNvSpPr txBox="1"/>
          <p:nvPr/>
        </p:nvSpPr>
        <p:spPr>
          <a:xfrm>
            <a:off x="2424089" y="4940899"/>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28" name="直線接點 27"/>
          <p:cNvCxnSpPr>
            <a:stCxn id="17" idx="6"/>
            <a:endCxn id="20" idx="2"/>
          </p:cNvCxnSpPr>
          <p:nvPr/>
        </p:nvCxnSpPr>
        <p:spPr bwMode="auto">
          <a:xfrm>
            <a:off x="2361509" y="477605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9" name="直線接點 28"/>
          <p:cNvCxnSpPr>
            <a:stCxn id="17" idx="4"/>
            <a:endCxn id="23" idx="0"/>
          </p:cNvCxnSpPr>
          <p:nvPr/>
        </p:nvCxnSpPr>
        <p:spPr bwMode="auto">
          <a:xfrm>
            <a:off x="2193294" y="4944272"/>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0" name="直線接點 29"/>
          <p:cNvCxnSpPr>
            <a:stCxn id="26" idx="2"/>
            <a:endCxn id="23" idx="6"/>
          </p:cNvCxnSpPr>
          <p:nvPr/>
        </p:nvCxnSpPr>
        <p:spPr bwMode="auto">
          <a:xfrm flipH="1" flipV="1">
            <a:off x="2361509" y="5662628"/>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1" name="直線接點 30"/>
          <p:cNvCxnSpPr/>
          <p:nvPr/>
        </p:nvCxnSpPr>
        <p:spPr bwMode="auto">
          <a:xfrm flipH="1">
            <a:off x="2305053" y="4887547"/>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32" name="文字方塊 31"/>
          <p:cNvSpPr txBox="1"/>
          <p:nvPr/>
        </p:nvSpPr>
        <p:spPr>
          <a:xfrm>
            <a:off x="2340531" y="4722929"/>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33" name="文字方塊 32"/>
          <p:cNvSpPr txBox="1"/>
          <p:nvPr/>
        </p:nvSpPr>
        <p:spPr>
          <a:xfrm>
            <a:off x="2533930" y="5127871"/>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34" name="文字方塊 33"/>
          <p:cNvSpPr txBox="1"/>
          <p:nvPr/>
        </p:nvSpPr>
        <p:spPr>
          <a:xfrm>
            <a:off x="1785036" y="5133307"/>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35" name="文字方塊 34"/>
          <p:cNvSpPr txBox="1"/>
          <p:nvPr/>
        </p:nvSpPr>
        <p:spPr>
          <a:xfrm>
            <a:off x="2430487" y="559591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84" name="橢圓 83"/>
          <p:cNvSpPr/>
          <p:nvPr/>
        </p:nvSpPr>
        <p:spPr bwMode="auto">
          <a:xfrm>
            <a:off x="6453511" y="4248190"/>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5" name="文字方塊 84"/>
          <p:cNvSpPr txBox="1"/>
          <p:nvPr/>
        </p:nvSpPr>
        <p:spPr>
          <a:xfrm>
            <a:off x="6482612" y="4333674"/>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88" name="橢圓 87"/>
          <p:cNvSpPr/>
          <p:nvPr/>
        </p:nvSpPr>
        <p:spPr bwMode="auto">
          <a:xfrm>
            <a:off x="5467213" y="5213825"/>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9" name="文字方塊 88"/>
          <p:cNvSpPr txBox="1"/>
          <p:nvPr/>
        </p:nvSpPr>
        <p:spPr>
          <a:xfrm>
            <a:off x="5496314" y="5299309"/>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90" name="橢圓 89"/>
          <p:cNvSpPr/>
          <p:nvPr/>
        </p:nvSpPr>
        <p:spPr bwMode="auto">
          <a:xfrm>
            <a:off x="6453511" y="5213825"/>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1" name="文字方塊 90"/>
          <p:cNvSpPr txBox="1"/>
          <p:nvPr/>
        </p:nvSpPr>
        <p:spPr>
          <a:xfrm>
            <a:off x="6482612" y="5299309"/>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94" name="直線接點 93"/>
          <p:cNvCxnSpPr>
            <a:stCxn id="82" idx="6"/>
            <a:endCxn id="84" idx="2"/>
          </p:cNvCxnSpPr>
          <p:nvPr/>
        </p:nvCxnSpPr>
        <p:spPr bwMode="auto">
          <a:xfrm>
            <a:off x="5995080" y="4512124"/>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5" name="直線接點 94"/>
          <p:cNvCxnSpPr>
            <a:stCxn id="82" idx="4"/>
            <a:endCxn id="88" idx="0"/>
          </p:cNvCxnSpPr>
          <p:nvPr/>
        </p:nvCxnSpPr>
        <p:spPr bwMode="auto">
          <a:xfrm>
            <a:off x="5731147" y="4776057"/>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6" name="直線接點 95"/>
          <p:cNvCxnSpPr>
            <a:stCxn id="88" idx="6"/>
            <a:endCxn id="90" idx="2"/>
          </p:cNvCxnSpPr>
          <p:nvPr/>
        </p:nvCxnSpPr>
        <p:spPr bwMode="auto">
          <a:xfrm>
            <a:off x="5995080" y="5477759"/>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7" name="直線接點 96"/>
          <p:cNvCxnSpPr>
            <a:stCxn id="84" idx="4"/>
            <a:endCxn id="90" idx="0"/>
          </p:cNvCxnSpPr>
          <p:nvPr/>
        </p:nvCxnSpPr>
        <p:spPr bwMode="auto">
          <a:xfrm>
            <a:off x="6717445" y="4776057"/>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9" name="直線接點 98"/>
          <p:cNvCxnSpPr>
            <a:stCxn id="90" idx="6"/>
            <a:endCxn id="92" idx="2"/>
          </p:cNvCxnSpPr>
          <p:nvPr/>
        </p:nvCxnSpPr>
        <p:spPr bwMode="auto">
          <a:xfrm>
            <a:off x="6981378" y="5477759"/>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00" name="橢圓 99"/>
          <p:cNvSpPr/>
          <p:nvPr/>
        </p:nvSpPr>
        <p:spPr bwMode="auto">
          <a:xfrm>
            <a:off x="6612046" y="3441239"/>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1" name="文字方塊 100"/>
          <p:cNvSpPr txBox="1"/>
          <p:nvPr/>
        </p:nvSpPr>
        <p:spPr>
          <a:xfrm>
            <a:off x="6259626" y="3071907"/>
            <a:ext cx="915635" cy="369332"/>
          </a:xfrm>
          <a:prstGeom prst="rect">
            <a:avLst/>
          </a:prstGeom>
          <a:noFill/>
        </p:spPr>
        <p:txBody>
          <a:bodyPr wrap="none" rtlCol="0">
            <a:spAutoFit/>
          </a:bodyPr>
          <a:lstStyle/>
          <a:p>
            <a:r>
              <a:rPr lang="en-US" altLang="zh-TW" dirty="0"/>
              <a:t>Source</a:t>
            </a:r>
            <a:endParaRPr lang="zh-TW" altLang="en-US" dirty="0"/>
          </a:p>
        </p:txBody>
      </p:sp>
      <p:sp>
        <p:nvSpPr>
          <p:cNvPr id="102" name="橢圓 101"/>
          <p:cNvSpPr/>
          <p:nvPr/>
        </p:nvSpPr>
        <p:spPr bwMode="auto">
          <a:xfrm>
            <a:off x="6612046" y="6173244"/>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3" name="文字方塊 102"/>
          <p:cNvSpPr txBox="1"/>
          <p:nvPr/>
        </p:nvSpPr>
        <p:spPr>
          <a:xfrm>
            <a:off x="6304479" y="6361409"/>
            <a:ext cx="825932" cy="369332"/>
          </a:xfrm>
          <a:prstGeom prst="rect">
            <a:avLst/>
          </a:prstGeom>
          <a:noFill/>
        </p:spPr>
        <p:txBody>
          <a:bodyPr wrap="none" rtlCol="0">
            <a:spAutoFit/>
          </a:bodyPr>
          <a:lstStyle/>
          <a:p>
            <a:r>
              <a:rPr lang="en-US" altLang="zh-TW" dirty="0"/>
              <a:t>Target</a:t>
            </a:r>
            <a:endParaRPr lang="zh-TW" altLang="en-US" dirty="0"/>
          </a:p>
        </p:txBody>
      </p:sp>
      <p:sp>
        <p:nvSpPr>
          <p:cNvPr id="104" name="弧形 103"/>
          <p:cNvSpPr/>
          <p:nvPr/>
        </p:nvSpPr>
        <p:spPr bwMode="auto">
          <a:xfrm rot="16200000">
            <a:off x="5976609" y="2792120"/>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05" name="弧形 104"/>
          <p:cNvSpPr/>
          <p:nvPr/>
        </p:nvSpPr>
        <p:spPr bwMode="auto">
          <a:xfrm rot="5400000">
            <a:off x="6267949" y="4476788"/>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06" name="弧形 105"/>
          <p:cNvSpPr/>
          <p:nvPr/>
        </p:nvSpPr>
        <p:spPr bwMode="auto">
          <a:xfrm rot="867962">
            <a:off x="5698012" y="4273595"/>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07" name="文字方塊 106"/>
          <p:cNvSpPr txBox="1"/>
          <p:nvPr/>
        </p:nvSpPr>
        <p:spPr>
          <a:xfrm>
            <a:off x="6788676" y="4998535"/>
            <a:ext cx="441146" cy="369332"/>
          </a:xfrm>
          <a:prstGeom prst="rect">
            <a:avLst/>
          </a:prstGeom>
          <a:noFill/>
        </p:spPr>
        <p:txBody>
          <a:bodyPr wrap="none" rtlCol="0">
            <a:spAutoFit/>
          </a:bodyPr>
          <a:lstStyle/>
          <a:p>
            <a:r>
              <a:rPr lang="en-US" altLang="zh-TW" dirty="0"/>
              <a:t>20</a:t>
            </a:r>
            <a:endParaRPr lang="zh-TW" altLang="en-US" dirty="0"/>
          </a:p>
        </p:txBody>
      </p:sp>
      <p:sp>
        <p:nvSpPr>
          <p:cNvPr id="108" name="文字方塊 107"/>
          <p:cNvSpPr txBox="1"/>
          <p:nvPr/>
        </p:nvSpPr>
        <p:spPr>
          <a:xfrm>
            <a:off x="6719882" y="4023392"/>
            <a:ext cx="441146" cy="369332"/>
          </a:xfrm>
          <a:prstGeom prst="rect">
            <a:avLst/>
          </a:prstGeom>
          <a:noFill/>
        </p:spPr>
        <p:txBody>
          <a:bodyPr wrap="none" rtlCol="0">
            <a:spAutoFit/>
          </a:bodyPr>
          <a:lstStyle/>
          <a:p>
            <a:r>
              <a:rPr lang="en-US" altLang="zh-TW" dirty="0"/>
              <a:t>15</a:t>
            </a:r>
            <a:endParaRPr lang="zh-TW" altLang="en-US" dirty="0"/>
          </a:p>
        </p:txBody>
      </p:sp>
      <p:sp>
        <p:nvSpPr>
          <p:cNvPr id="109" name="文字方塊 108"/>
          <p:cNvSpPr txBox="1"/>
          <p:nvPr/>
        </p:nvSpPr>
        <p:spPr>
          <a:xfrm>
            <a:off x="5301622" y="4004438"/>
            <a:ext cx="441146" cy="369332"/>
          </a:xfrm>
          <a:prstGeom prst="rect">
            <a:avLst/>
          </a:prstGeom>
          <a:noFill/>
        </p:spPr>
        <p:txBody>
          <a:bodyPr wrap="none" rtlCol="0">
            <a:spAutoFit/>
          </a:bodyPr>
          <a:lstStyle/>
          <a:p>
            <a:r>
              <a:rPr lang="en-US" altLang="zh-TW" dirty="0"/>
              <a:t>20</a:t>
            </a:r>
            <a:endParaRPr lang="zh-TW" altLang="en-US" dirty="0"/>
          </a:p>
        </p:txBody>
      </p:sp>
      <p:sp>
        <p:nvSpPr>
          <p:cNvPr id="110" name="文字方塊 109"/>
          <p:cNvSpPr txBox="1"/>
          <p:nvPr/>
        </p:nvSpPr>
        <p:spPr>
          <a:xfrm>
            <a:off x="5194109" y="5048232"/>
            <a:ext cx="441146" cy="369332"/>
          </a:xfrm>
          <a:prstGeom prst="rect">
            <a:avLst/>
          </a:prstGeom>
          <a:noFill/>
        </p:spPr>
        <p:txBody>
          <a:bodyPr wrap="none" rtlCol="0">
            <a:spAutoFit/>
          </a:bodyPr>
          <a:lstStyle/>
          <a:p>
            <a:r>
              <a:rPr lang="en-US" altLang="zh-TW" dirty="0"/>
              <a:t>35</a:t>
            </a:r>
            <a:endParaRPr lang="zh-TW" altLang="en-US" dirty="0"/>
          </a:p>
        </p:txBody>
      </p:sp>
      <p:sp>
        <p:nvSpPr>
          <p:cNvPr id="63" name="矩形 62"/>
          <p:cNvSpPr/>
          <p:nvPr/>
        </p:nvSpPr>
        <p:spPr bwMode="auto">
          <a:xfrm>
            <a:off x="1142999" y="1948071"/>
            <a:ext cx="6480313" cy="457200"/>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64" name="矩形 63"/>
          <p:cNvSpPr/>
          <p:nvPr/>
        </p:nvSpPr>
        <p:spPr bwMode="auto">
          <a:xfrm>
            <a:off x="1143000" y="3259413"/>
            <a:ext cx="3059662" cy="457200"/>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36" name="群組 35"/>
          <p:cNvGrpSpPr/>
          <p:nvPr/>
        </p:nvGrpSpPr>
        <p:grpSpPr>
          <a:xfrm>
            <a:off x="2181075" y="4537277"/>
            <a:ext cx="1673198" cy="1361876"/>
            <a:chOff x="-877294" y="4537277"/>
            <a:chExt cx="1673198" cy="1361876"/>
          </a:xfrm>
        </p:grpSpPr>
        <p:cxnSp>
          <p:nvCxnSpPr>
            <p:cNvPr id="145" name="直線接點 144"/>
            <p:cNvCxnSpPr>
              <a:stCxn id="157" idx="6"/>
              <a:endCxn id="159" idx="2"/>
            </p:cNvCxnSpPr>
            <p:nvPr/>
          </p:nvCxnSpPr>
          <p:spPr bwMode="auto">
            <a:xfrm flipV="1">
              <a:off x="194907" y="4776057"/>
              <a:ext cx="551728"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46" name="直線接點 145"/>
            <p:cNvCxnSpPr>
              <a:stCxn id="156" idx="3"/>
              <a:endCxn id="154" idx="1"/>
            </p:cNvCxnSpPr>
            <p:nvPr/>
          </p:nvCxnSpPr>
          <p:spPr bwMode="auto">
            <a:xfrm>
              <a:off x="-678476" y="5662628"/>
              <a:ext cx="531778" cy="0"/>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47" name="直線接點 146"/>
            <p:cNvCxnSpPr>
              <a:stCxn id="159" idx="3"/>
            </p:cNvCxnSpPr>
            <p:nvPr/>
          </p:nvCxnSpPr>
          <p:spPr bwMode="auto">
            <a:xfrm flipH="1">
              <a:off x="-704850" y="4895003"/>
              <a:ext cx="1500754" cy="703316"/>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48" name="直線接點 147"/>
            <p:cNvCxnSpPr/>
            <p:nvPr/>
          </p:nvCxnSpPr>
          <p:spPr bwMode="auto">
            <a:xfrm flipH="1">
              <a:off x="-753631" y="4887547"/>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49" name="文字方塊 148"/>
            <p:cNvSpPr txBox="1"/>
            <p:nvPr/>
          </p:nvSpPr>
          <p:spPr>
            <a:xfrm>
              <a:off x="-877294" y="5145061"/>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50" name="文字方塊 149"/>
            <p:cNvSpPr txBox="1"/>
            <p:nvPr/>
          </p:nvSpPr>
          <p:spPr>
            <a:xfrm>
              <a:off x="-72907" y="5133307"/>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51" name="文字方塊 150"/>
            <p:cNvSpPr txBox="1"/>
            <p:nvPr/>
          </p:nvSpPr>
          <p:spPr>
            <a:xfrm>
              <a:off x="264018" y="4537277"/>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52" name="文字方塊 151"/>
            <p:cNvSpPr txBox="1"/>
            <p:nvPr/>
          </p:nvSpPr>
          <p:spPr>
            <a:xfrm>
              <a:off x="-602255" y="5529821"/>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sp>
        <p:nvSpPr>
          <p:cNvPr id="82" name="橢圓 81"/>
          <p:cNvSpPr/>
          <p:nvPr/>
        </p:nvSpPr>
        <p:spPr bwMode="auto">
          <a:xfrm>
            <a:off x="5467213" y="4248190"/>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3" name="文字方塊 82"/>
          <p:cNvSpPr txBox="1"/>
          <p:nvPr/>
        </p:nvSpPr>
        <p:spPr>
          <a:xfrm>
            <a:off x="5496314" y="4333674"/>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86" name="橢圓 85"/>
          <p:cNvSpPr/>
          <p:nvPr/>
        </p:nvSpPr>
        <p:spPr bwMode="auto">
          <a:xfrm>
            <a:off x="7445579" y="4248190"/>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7" name="文字方塊 86"/>
          <p:cNvSpPr txBox="1"/>
          <p:nvPr/>
        </p:nvSpPr>
        <p:spPr>
          <a:xfrm>
            <a:off x="7474680" y="4333674"/>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92" name="橢圓 91"/>
          <p:cNvSpPr/>
          <p:nvPr/>
        </p:nvSpPr>
        <p:spPr bwMode="auto">
          <a:xfrm>
            <a:off x="7445579" y="5213825"/>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3" name="文字方塊 92"/>
          <p:cNvSpPr txBox="1"/>
          <p:nvPr/>
        </p:nvSpPr>
        <p:spPr>
          <a:xfrm>
            <a:off x="7474680" y="5299309"/>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11" name="手繪多邊形 110"/>
          <p:cNvSpPr/>
          <p:nvPr/>
        </p:nvSpPr>
        <p:spPr bwMode="auto">
          <a:xfrm>
            <a:off x="5242970" y="3651179"/>
            <a:ext cx="3477317" cy="2767084"/>
          </a:xfrm>
          <a:custGeom>
            <a:avLst/>
            <a:gdLst>
              <a:gd name="connsiteX0" fmla="*/ 1446065 w 3477317"/>
              <a:gd name="connsiteY0" fmla="*/ 33505 h 2767084"/>
              <a:gd name="connsiteX1" fmla="*/ 640995 w 3477317"/>
              <a:gd name="connsiteY1" fmla="*/ 13626 h 2767084"/>
              <a:gd name="connsiteX2" fmla="*/ 183795 w 3477317"/>
              <a:gd name="connsiteY2" fmla="*/ 212409 h 2767084"/>
              <a:gd name="connsiteX3" fmla="*/ 4891 w 3477317"/>
              <a:gd name="connsiteY3" fmla="*/ 470826 h 2767084"/>
              <a:gd name="connsiteX4" fmla="*/ 74465 w 3477317"/>
              <a:gd name="connsiteY4" fmla="*/ 828635 h 2767084"/>
              <a:gd name="connsiteX5" fmla="*/ 322943 w 3477317"/>
              <a:gd name="connsiteY5" fmla="*/ 1057235 h 2767084"/>
              <a:gd name="connsiteX6" fmla="*/ 1555395 w 3477317"/>
              <a:gd name="connsiteY6" fmla="*/ 1067174 h 2767084"/>
              <a:gd name="connsiteX7" fmla="*/ 2310769 w 3477317"/>
              <a:gd name="connsiteY7" fmla="*/ 1027418 h 2767084"/>
              <a:gd name="connsiteX8" fmla="*/ 2628821 w 3477317"/>
              <a:gd name="connsiteY8" fmla="*/ 1027418 h 2767084"/>
              <a:gd name="connsiteX9" fmla="*/ 2857421 w 3477317"/>
              <a:gd name="connsiteY9" fmla="*/ 1096992 h 2767084"/>
              <a:gd name="connsiteX10" fmla="*/ 3314621 w 3477317"/>
              <a:gd name="connsiteY10" fmla="*/ 1424983 h 2767084"/>
              <a:gd name="connsiteX11" fmla="*/ 3463708 w 3477317"/>
              <a:gd name="connsiteY11" fmla="*/ 1802670 h 2767084"/>
              <a:gd name="connsiteX12" fmla="*/ 3404073 w 3477317"/>
              <a:gd name="connsiteY12" fmla="*/ 2359261 h 2767084"/>
              <a:gd name="connsiteX13" fmla="*/ 2877300 w 3477317"/>
              <a:gd name="connsiteY13" fmla="*/ 2707131 h 2767084"/>
              <a:gd name="connsiteX14" fmla="*/ 1962900 w 3477317"/>
              <a:gd name="connsiteY14" fmla="*/ 2766766 h 2767084"/>
              <a:gd name="connsiteX15" fmla="*/ 1644847 w 3477317"/>
              <a:gd name="connsiteY15" fmla="*/ 2707131 h 2767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7317" h="2767084">
                <a:moveTo>
                  <a:pt x="1446065" y="33505"/>
                </a:moveTo>
                <a:cubicBezTo>
                  <a:pt x="1148719" y="8657"/>
                  <a:pt x="851373" y="-16191"/>
                  <a:pt x="640995" y="13626"/>
                </a:cubicBezTo>
                <a:cubicBezTo>
                  <a:pt x="430617" y="43443"/>
                  <a:pt x="289812" y="136209"/>
                  <a:pt x="183795" y="212409"/>
                </a:cubicBezTo>
                <a:cubicBezTo>
                  <a:pt x="77778" y="288609"/>
                  <a:pt x="23113" y="368122"/>
                  <a:pt x="4891" y="470826"/>
                </a:cubicBezTo>
                <a:cubicBezTo>
                  <a:pt x="-13331" y="573530"/>
                  <a:pt x="21456" y="730900"/>
                  <a:pt x="74465" y="828635"/>
                </a:cubicBezTo>
                <a:cubicBezTo>
                  <a:pt x="127474" y="926370"/>
                  <a:pt x="76121" y="1017479"/>
                  <a:pt x="322943" y="1057235"/>
                </a:cubicBezTo>
                <a:cubicBezTo>
                  <a:pt x="569765" y="1096991"/>
                  <a:pt x="1224091" y="1072143"/>
                  <a:pt x="1555395" y="1067174"/>
                </a:cubicBezTo>
                <a:cubicBezTo>
                  <a:pt x="1886699" y="1062205"/>
                  <a:pt x="2131865" y="1034044"/>
                  <a:pt x="2310769" y="1027418"/>
                </a:cubicBezTo>
                <a:cubicBezTo>
                  <a:pt x="2489673" y="1020792"/>
                  <a:pt x="2537712" y="1015822"/>
                  <a:pt x="2628821" y="1027418"/>
                </a:cubicBezTo>
                <a:cubicBezTo>
                  <a:pt x="2719930" y="1039014"/>
                  <a:pt x="2743121" y="1030731"/>
                  <a:pt x="2857421" y="1096992"/>
                </a:cubicBezTo>
                <a:cubicBezTo>
                  <a:pt x="2971721" y="1163253"/>
                  <a:pt x="3213573" y="1307370"/>
                  <a:pt x="3314621" y="1424983"/>
                </a:cubicBezTo>
                <a:cubicBezTo>
                  <a:pt x="3415669" y="1542596"/>
                  <a:pt x="3448799" y="1646957"/>
                  <a:pt x="3463708" y="1802670"/>
                </a:cubicBezTo>
                <a:cubicBezTo>
                  <a:pt x="3478617" y="1958383"/>
                  <a:pt x="3501808" y="2208518"/>
                  <a:pt x="3404073" y="2359261"/>
                </a:cubicBezTo>
                <a:cubicBezTo>
                  <a:pt x="3306338" y="2510004"/>
                  <a:pt x="3117496" y="2639214"/>
                  <a:pt x="2877300" y="2707131"/>
                </a:cubicBezTo>
                <a:cubicBezTo>
                  <a:pt x="2637105" y="2775049"/>
                  <a:pt x="2168309" y="2766766"/>
                  <a:pt x="1962900" y="2766766"/>
                </a:cubicBezTo>
                <a:cubicBezTo>
                  <a:pt x="1757491" y="2766766"/>
                  <a:pt x="1701169" y="2736948"/>
                  <a:pt x="1644847" y="2707131"/>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mc:AlternateContent xmlns:mc="http://schemas.openxmlformats.org/markup-compatibility/2006" xmlns:a14="http://schemas.microsoft.com/office/drawing/2010/main">
        <mc:Choice Requires="a14">
          <p:sp>
            <p:nvSpPr>
              <p:cNvPr id="161" name="文字方塊 160"/>
              <p:cNvSpPr txBox="1"/>
              <p:nvPr/>
            </p:nvSpPr>
            <p:spPr>
              <a:xfrm>
                <a:off x="1433739" y="4112754"/>
                <a:ext cx="2955168" cy="276999"/>
              </a:xfrm>
              <a:prstGeom prst="rect">
                <a:avLst/>
              </a:prstGeom>
              <a:solidFill>
                <a:schemeClr val="bg2">
                  <a:alpha val="70000"/>
                </a:schemeClr>
              </a:solidFill>
            </p:spPr>
            <p:txBody>
              <a:bodyPr wrap="none" lIns="0" tIns="0" rIns="0" bIns="0" rtlCol="0">
                <a:spAutoFit/>
              </a:bodyPr>
              <a:lstStyle/>
              <a:p>
                <a14:m>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=65</m:t>
                    </m:r>
                  </m:oMath>
                </a14:m>
                <a:r>
                  <a:rPr lang="zh-TW" altLang="en-US" dirty="0">
                    <a:solidFill>
                      <a:schemeClr val="tx1"/>
                    </a:solidFill>
                  </a:rPr>
                  <a:t> </a:t>
                </a:r>
                <a:r>
                  <a:rPr lang="en-US" altLang="zh-TW" dirty="0">
                    <a:solidFill>
                      <a:schemeClr val="tx1"/>
                    </a:solidFill>
                  </a:rPr>
                  <a:t>(not optimal)</a:t>
                </a:r>
                <a:endParaRPr lang="zh-TW" altLang="en-US" dirty="0">
                  <a:solidFill>
                    <a:schemeClr val="tx1"/>
                  </a:solidFill>
                </a:endParaRPr>
              </a:p>
            </p:txBody>
          </p:sp>
        </mc:Choice>
        <mc:Fallback xmlns="">
          <p:sp>
            <p:nvSpPr>
              <p:cNvPr id="161" name="文字方塊 160"/>
              <p:cNvSpPr txBox="1">
                <a:spLocks noRot="1" noChangeAspect="1" noMove="1" noResize="1" noEditPoints="1" noAdjustHandles="1" noChangeArrowheads="1" noChangeShapeType="1" noTextEdit="1"/>
              </p:cNvSpPr>
              <p:nvPr/>
            </p:nvSpPr>
            <p:spPr>
              <a:xfrm>
                <a:off x="1433739" y="4112754"/>
                <a:ext cx="2955168" cy="276999"/>
              </a:xfrm>
              <a:prstGeom prst="rect">
                <a:avLst/>
              </a:prstGeom>
              <a:blipFill>
                <a:blip r:embed="rId4"/>
                <a:stretch>
                  <a:fillRect l="-2474" t="-28889" r="-4536" b="-51111"/>
                </a:stretch>
              </a:blipFill>
            </p:spPr>
            <p:txBody>
              <a:bodyPr/>
              <a:lstStyle/>
              <a:p>
                <a:r>
                  <a:rPr lang="zh-TW" altLang="en-US">
                    <a:noFill/>
                  </a:rPr>
                  <a:t> </a:t>
                </a:r>
              </a:p>
            </p:txBody>
          </p:sp>
        </mc:Fallback>
      </mc:AlternateContent>
      <p:sp>
        <p:nvSpPr>
          <p:cNvPr id="17" name="橢圓 16"/>
          <p:cNvSpPr/>
          <p:nvPr/>
        </p:nvSpPr>
        <p:spPr bwMode="auto">
          <a:xfrm>
            <a:off x="2025079" y="4607842"/>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0" name="橢圓 19"/>
          <p:cNvSpPr/>
          <p:nvPr/>
        </p:nvSpPr>
        <p:spPr bwMode="auto">
          <a:xfrm>
            <a:off x="2917161" y="4609277"/>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3" name="橢圓 22"/>
          <p:cNvSpPr/>
          <p:nvPr/>
        </p:nvSpPr>
        <p:spPr bwMode="auto">
          <a:xfrm>
            <a:off x="2025079" y="5494413"/>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6" name="橢圓 25"/>
          <p:cNvSpPr/>
          <p:nvPr/>
        </p:nvSpPr>
        <p:spPr bwMode="auto">
          <a:xfrm>
            <a:off x="2917161" y="5495848"/>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8" name="文字方塊 17"/>
          <p:cNvSpPr txBox="1"/>
          <p:nvPr/>
        </p:nvSpPr>
        <p:spPr>
          <a:xfrm>
            <a:off x="2022955" y="4591391"/>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sp>
        <p:nvSpPr>
          <p:cNvPr id="21" name="文字方塊 20"/>
          <p:cNvSpPr txBox="1"/>
          <p:nvPr/>
        </p:nvSpPr>
        <p:spPr>
          <a:xfrm>
            <a:off x="2915037" y="4590475"/>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sp>
        <p:nvSpPr>
          <p:cNvPr id="24" name="文字方塊 23"/>
          <p:cNvSpPr txBox="1"/>
          <p:nvPr/>
        </p:nvSpPr>
        <p:spPr>
          <a:xfrm>
            <a:off x="2015290" y="5477962"/>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sp>
        <p:nvSpPr>
          <p:cNvPr id="27" name="文字方塊 26"/>
          <p:cNvSpPr txBox="1"/>
          <p:nvPr/>
        </p:nvSpPr>
        <p:spPr>
          <a:xfrm>
            <a:off x="2915037" y="5477962"/>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sp>
        <p:nvSpPr>
          <p:cNvPr id="19" name="投影片編號版面配置區 18"/>
          <p:cNvSpPr>
            <a:spLocks noGrp="1"/>
          </p:cNvSpPr>
          <p:nvPr>
            <p:ph type="sldNum" sz="quarter" idx="10"/>
          </p:nvPr>
        </p:nvSpPr>
        <p:spPr/>
        <p:txBody>
          <a:bodyPr/>
          <a:lstStyle/>
          <a:p>
            <a:fld id="{98DD11F9-7500-44D7-BD4E-9DA41FE32E0D}" type="slidenum">
              <a:rPr lang="zh-TW" altLang="en-US" smtClean="0"/>
              <a:pPr/>
              <a:t>10</a:t>
            </a:fld>
            <a:r>
              <a:rPr lang="en-US" altLang="zh-TW" smtClean="0"/>
              <a:t>/28</a:t>
            </a:r>
            <a:endParaRPr lang="zh-TW" altLang="en-US" dirty="0"/>
          </a:p>
        </p:txBody>
      </p:sp>
    </p:spTree>
    <p:extLst>
      <p:ext uri="{BB962C8B-B14F-4D97-AF65-F5344CB8AC3E}">
        <p14:creationId xmlns:p14="http://schemas.microsoft.com/office/powerpoint/2010/main" val="14296595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18"/>
                                        </p:tgtEl>
                                        <p:attrNameLst>
                                          <p:attrName>style.color</p:attrName>
                                        </p:attrNameLst>
                                      </p:cBhvr>
                                      <p:to>
                                        <a:srgbClr val="FF0000"/>
                                      </p:to>
                                    </p:animClr>
                                  </p:childTnLst>
                                </p:cTn>
                              </p:par>
                              <p:par>
                                <p:cTn id="7" presetID="3" presetClass="emph" presetSubtype="2" fill="hold" grpId="1" nodeType="withEffect">
                                  <p:stCondLst>
                                    <p:cond delay="0"/>
                                  </p:stCondLst>
                                  <p:childTnLst>
                                    <p:animClr clrSpc="rgb" dir="cw">
                                      <p:cBhvr override="childStyle">
                                        <p:cTn id="8" dur="500" fill="hold"/>
                                        <p:tgtEl>
                                          <p:spTgt spid="32"/>
                                        </p:tgtEl>
                                        <p:attrNameLst>
                                          <p:attrName>style.color</p:attrName>
                                        </p:attrNameLst>
                                      </p:cBhvr>
                                      <p:to>
                                        <a:srgbClr val="FF0000"/>
                                      </p:to>
                                    </p:animClr>
                                  </p:childTnLst>
                                </p:cTn>
                              </p:par>
                              <p:par>
                                <p:cTn id="9" presetID="3" presetClass="emph" presetSubtype="2" fill="hold" grpId="0" nodeType="withEffect">
                                  <p:stCondLst>
                                    <p:cond delay="0"/>
                                  </p:stCondLst>
                                  <p:childTnLst>
                                    <p:animClr clrSpc="rgb" dir="cw">
                                      <p:cBhvr override="childStyle">
                                        <p:cTn id="10" dur="500" fill="hold"/>
                                        <p:tgtEl>
                                          <p:spTgt spid="34"/>
                                        </p:tgtEl>
                                        <p:attrNameLst>
                                          <p:attrName>style.color</p:attrName>
                                        </p:attrNameLst>
                                      </p:cBhvr>
                                      <p:to>
                                        <a:srgbClr val="FF0000"/>
                                      </p:to>
                                    </p:animClr>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09"/>
                                        </p:tgtEl>
                                        <p:attrNameLst>
                                          <p:attrName>style.visibility</p:attrName>
                                        </p:attrNameLst>
                                      </p:cBhvr>
                                      <p:to>
                                        <p:strVal val="visible"/>
                                      </p:to>
                                    </p:set>
                                    <p:animEffect transition="in" filter="fade">
                                      <p:cBhvr>
                                        <p:cTn id="14" dur="500"/>
                                        <p:tgtEl>
                                          <p:spTgt spid="109"/>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1" nodeType="clickEffect">
                                  <p:stCondLst>
                                    <p:cond delay="0"/>
                                  </p:stCondLst>
                                  <p:childTnLst>
                                    <p:animClr clrSpc="rgb" dir="cw">
                                      <p:cBhvr override="childStyle">
                                        <p:cTn id="18" dur="500" fill="hold"/>
                                        <p:tgtEl>
                                          <p:spTgt spid="18"/>
                                        </p:tgtEl>
                                        <p:attrNameLst>
                                          <p:attrName>style.color</p:attrName>
                                        </p:attrNameLst>
                                      </p:cBhvr>
                                      <p:to>
                                        <a:srgbClr val="000000"/>
                                      </p:to>
                                    </p:animClr>
                                  </p:childTnLst>
                                </p:cTn>
                              </p:par>
                              <p:par>
                                <p:cTn id="19" presetID="3" presetClass="emph" presetSubtype="2" fill="hold" grpId="1" nodeType="withEffect">
                                  <p:stCondLst>
                                    <p:cond delay="0"/>
                                  </p:stCondLst>
                                  <p:childTnLst>
                                    <p:animClr clrSpc="rgb" dir="cw">
                                      <p:cBhvr override="childStyle">
                                        <p:cTn id="20" dur="500" fill="hold"/>
                                        <p:tgtEl>
                                          <p:spTgt spid="34"/>
                                        </p:tgtEl>
                                        <p:attrNameLst>
                                          <p:attrName>style.color</p:attrName>
                                        </p:attrNameLst>
                                      </p:cBhvr>
                                      <p:to>
                                        <a:srgbClr val="000000"/>
                                      </p:to>
                                    </p:animClr>
                                  </p:childTnLst>
                                </p:cTn>
                              </p:par>
                              <p:par>
                                <p:cTn id="21" presetID="3" presetClass="emph" presetSubtype="2" fill="hold" grpId="1" nodeType="withEffect">
                                  <p:stCondLst>
                                    <p:cond delay="0"/>
                                  </p:stCondLst>
                                  <p:childTnLst>
                                    <p:animClr clrSpc="rgb" dir="cw">
                                      <p:cBhvr override="childStyle">
                                        <p:cTn id="22" dur="500" fill="hold"/>
                                        <p:tgtEl>
                                          <p:spTgt spid="33"/>
                                        </p:tgtEl>
                                        <p:attrNameLst>
                                          <p:attrName>style.color</p:attrName>
                                        </p:attrNameLst>
                                      </p:cBhvr>
                                      <p:to>
                                        <a:srgbClr val="FF0000"/>
                                      </p:to>
                                    </p:animClr>
                                  </p:childTnLst>
                                </p:cTn>
                              </p:par>
                              <p:par>
                                <p:cTn id="23" presetID="3" presetClass="emph" presetSubtype="2" fill="hold" grpId="0" nodeType="withEffect">
                                  <p:stCondLst>
                                    <p:cond delay="0"/>
                                  </p:stCondLst>
                                  <p:childTnLst>
                                    <p:animClr clrSpc="rgb" dir="cw">
                                      <p:cBhvr override="childStyle">
                                        <p:cTn id="24" dur="500" fill="hold"/>
                                        <p:tgtEl>
                                          <p:spTgt spid="21"/>
                                        </p:tgtEl>
                                        <p:attrNameLst>
                                          <p:attrName>style.color</p:attrName>
                                        </p:attrNameLst>
                                      </p:cBhvr>
                                      <p:to>
                                        <a:srgbClr val="FF0000"/>
                                      </p:to>
                                    </p:animClr>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08"/>
                                        </p:tgtEl>
                                        <p:attrNameLst>
                                          <p:attrName>style.visibility</p:attrName>
                                        </p:attrNameLst>
                                      </p:cBhvr>
                                      <p:to>
                                        <p:strVal val="visible"/>
                                      </p:to>
                                    </p:set>
                                    <p:animEffect transition="in" filter="fade">
                                      <p:cBhvr>
                                        <p:cTn id="28" dur="500"/>
                                        <p:tgtEl>
                                          <p:spTgt spid="10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0" nodeType="clickEffect">
                                  <p:stCondLst>
                                    <p:cond delay="0"/>
                                  </p:stCondLst>
                                  <p:childTnLst>
                                    <p:animClr clrSpc="rgb" dir="cw">
                                      <p:cBhvr override="childStyle">
                                        <p:cTn id="32" dur="500" fill="hold"/>
                                        <p:tgtEl>
                                          <p:spTgt spid="32"/>
                                        </p:tgtEl>
                                        <p:attrNameLst>
                                          <p:attrName>style.color</p:attrName>
                                        </p:attrNameLst>
                                      </p:cBhvr>
                                      <p:to>
                                        <a:srgbClr val="000000"/>
                                      </p:to>
                                    </p:animClr>
                                  </p:childTnLst>
                                </p:cTn>
                              </p:par>
                              <p:par>
                                <p:cTn id="33" presetID="3" presetClass="emph" presetSubtype="2" fill="hold" grpId="1" nodeType="withEffect">
                                  <p:stCondLst>
                                    <p:cond delay="0"/>
                                  </p:stCondLst>
                                  <p:childTnLst>
                                    <p:animClr clrSpc="rgb" dir="cw">
                                      <p:cBhvr override="childStyle">
                                        <p:cTn id="34" dur="500" fill="hold"/>
                                        <p:tgtEl>
                                          <p:spTgt spid="21"/>
                                        </p:tgtEl>
                                        <p:attrNameLst>
                                          <p:attrName>style.color</p:attrName>
                                        </p:attrNameLst>
                                      </p:cBhvr>
                                      <p:to>
                                        <a:srgbClr val="000000"/>
                                      </p:to>
                                    </p:animClr>
                                  </p:childTnLst>
                                </p:cTn>
                              </p:par>
                              <p:par>
                                <p:cTn id="35" presetID="3" presetClass="emph" presetSubtype="2" fill="hold" grpId="2" nodeType="withEffect">
                                  <p:stCondLst>
                                    <p:cond delay="0"/>
                                  </p:stCondLst>
                                  <p:childTnLst>
                                    <p:animClr clrSpc="rgb" dir="cw">
                                      <p:cBhvr override="childStyle">
                                        <p:cTn id="36" dur="500" fill="hold"/>
                                        <p:tgtEl>
                                          <p:spTgt spid="34"/>
                                        </p:tgtEl>
                                        <p:attrNameLst>
                                          <p:attrName>style.color</p:attrName>
                                        </p:attrNameLst>
                                      </p:cBhvr>
                                      <p:to>
                                        <a:srgbClr val="FF0000"/>
                                      </p:to>
                                    </p:animClr>
                                  </p:childTnLst>
                                </p:cTn>
                              </p:par>
                              <p:par>
                                <p:cTn id="37" presetID="3" presetClass="emph" presetSubtype="2" fill="hold" grpId="0" nodeType="withEffect">
                                  <p:stCondLst>
                                    <p:cond delay="0"/>
                                  </p:stCondLst>
                                  <p:childTnLst>
                                    <p:animClr clrSpc="rgb" dir="cw">
                                      <p:cBhvr override="childStyle">
                                        <p:cTn id="38" dur="500" fill="hold"/>
                                        <p:tgtEl>
                                          <p:spTgt spid="24"/>
                                        </p:tgtEl>
                                        <p:attrNameLst>
                                          <p:attrName>style.color</p:attrName>
                                        </p:attrNameLst>
                                      </p:cBhvr>
                                      <p:to>
                                        <a:srgbClr val="FF0000"/>
                                      </p:to>
                                    </p:animClr>
                                  </p:childTnLst>
                                </p:cTn>
                              </p:par>
                              <p:par>
                                <p:cTn id="39" presetID="3" presetClass="emph" presetSubtype="2" fill="hold" grpId="0" nodeType="withEffect">
                                  <p:stCondLst>
                                    <p:cond delay="0"/>
                                  </p:stCondLst>
                                  <p:childTnLst>
                                    <p:animClr clrSpc="rgb" dir="cw">
                                      <p:cBhvr override="childStyle">
                                        <p:cTn id="40" dur="500" fill="hold"/>
                                        <p:tgtEl>
                                          <p:spTgt spid="35"/>
                                        </p:tgtEl>
                                        <p:attrNameLst>
                                          <p:attrName>style.color</p:attrName>
                                        </p:attrNameLst>
                                      </p:cBhvr>
                                      <p:to>
                                        <a:srgbClr val="FF0000"/>
                                      </p:to>
                                    </p:animClr>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110"/>
                                        </p:tgtEl>
                                        <p:attrNameLst>
                                          <p:attrName>style.visibility</p:attrName>
                                        </p:attrNameLst>
                                      </p:cBhvr>
                                      <p:to>
                                        <p:strVal val="visible"/>
                                      </p:to>
                                    </p:set>
                                    <p:animEffect transition="in" filter="fade">
                                      <p:cBhvr>
                                        <p:cTn id="44" dur="500"/>
                                        <p:tgtEl>
                                          <p:spTgt spid="110"/>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mph" presetSubtype="2" fill="hold" grpId="3" nodeType="clickEffect">
                                  <p:stCondLst>
                                    <p:cond delay="0"/>
                                  </p:stCondLst>
                                  <p:childTnLst>
                                    <p:animClr clrSpc="rgb" dir="cw">
                                      <p:cBhvr override="childStyle">
                                        <p:cTn id="48" dur="500" fill="hold"/>
                                        <p:tgtEl>
                                          <p:spTgt spid="34"/>
                                        </p:tgtEl>
                                        <p:attrNameLst>
                                          <p:attrName>style.color</p:attrName>
                                        </p:attrNameLst>
                                      </p:cBhvr>
                                      <p:to>
                                        <a:srgbClr val="000000"/>
                                      </p:to>
                                    </p:animClr>
                                  </p:childTnLst>
                                </p:cTn>
                              </p:par>
                              <p:par>
                                <p:cTn id="49" presetID="3" presetClass="emph" presetSubtype="2" fill="hold" grpId="0" nodeType="withEffect">
                                  <p:stCondLst>
                                    <p:cond delay="0"/>
                                  </p:stCondLst>
                                  <p:childTnLst>
                                    <p:animClr clrSpc="rgb" dir="cw">
                                      <p:cBhvr override="childStyle">
                                        <p:cTn id="50" dur="500" fill="hold"/>
                                        <p:tgtEl>
                                          <p:spTgt spid="33"/>
                                        </p:tgtEl>
                                        <p:attrNameLst>
                                          <p:attrName>style.color</p:attrName>
                                        </p:attrNameLst>
                                      </p:cBhvr>
                                      <p:to>
                                        <a:srgbClr val="000000"/>
                                      </p:to>
                                    </p:animClr>
                                  </p:childTnLst>
                                </p:cTn>
                              </p:par>
                              <p:par>
                                <p:cTn id="51" presetID="3" presetClass="emph" presetSubtype="2" fill="hold" grpId="1" nodeType="withEffect">
                                  <p:stCondLst>
                                    <p:cond delay="0"/>
                                  </p:stCondLst>
                                  <p:childTnLst>
                                    <p:animClr clrSpc="rgb" dir="cw">
                                      <p:cBhvr override="childStyle">
                                        <p:cTn id="52" dur="500" fill="hold"/>
                                        <p:tgtEl>
                                          <p:spTgt spid="24"/>
                                        </p:tgtEl>
                                        <p:attrNameLst>
                                          <p:attrName>style.color</p:attrName>
                                        </p:attrNameLst>
                                      </p:cBhvr>
                                      <p:to>
                                        <a:srgbClr val="000000"/>
                                      </p:to>
                                    </p:animClr>
                                  </p:childTnLst>
                                </p:cTn>
                              </p:par>
                              <p:par>
                                <p:cTn id="53" presetID="3" presetClass="emph" presetSubtype="2" fill="hold" grpId="0" nodeType="withEffect">
                                  <p:stCondLst>
                                    <p:cond delay="0"/>
                                  </p:stCondLst>
                                  <p:childTnLst>
                                    <p:animClr clrSpc="rgb" dir="cw">
                                      <p:cBhvr override="childStyle">
                                        <p:cTn id="54" dur="500" fill="hold"/>
                                        <p:tgtEl>
                                          <p:spTgt spid="27"/>
                                        </p:tgtEl>
                                        <p:attrNameLst>
                                          <p:attrName>style.color</p:attrName>
                                        </p:attrNameLst>
                                      </p:cBhvr>
                                      <p:to>
                                        <a:srgbClr val="FF0000"/>
                                      </p:to>
                                    </p:animClr>
                                  </p:childTnLst>
                                </p:cTn>
                              </p:par>
                            </p:childTnLst>
                          </p:cTn>
                        </p:par>
                        <p:par>
                          <p:cTn id="55" fill="hold">
                            <p:stCondLst>
                              <p:cond delay="500"/>
                            </p:stCondLst>
                            <p:childTnLst>
                              <p:par>
                                <p:cTn id="56" presetID="10" presetClass="entr" presetSubtype="0" fill="hold" grpId="0" nodeType="afterEffect">
                                  <p:stCondLst>
                                    <p:cond delay="0"/>
                                  </p:stCondLst>
                                  <p:childTnLst>
                                    <p:set>
                                      <p:cBhvr>
                                        <p:cTn id="57" dur="1" fill="hold">
                                          <p:stCondLst>
                                            <p:cond delay="0"/>
                                          </p:stCondLst>
                                        </p:cTn>
                                        <p:tgtEl>
                                          <p:spTgt spid="107"/>
                                        </p:tgtEl>
                                        <p:attrNameLst>
                                          <p:attrName>style.visibility</p:attrName>
                                        </p:attrNameLst>
                                      </p:cBhvr>
                                      <p:to>
                                        <p:strVal val="visible"/>
                                      </p:to>
                                    </p:set>
                                    <p:animEffect transition="in" filter="fade">
                                      <p:cBhvr>
                                        <p:cTn id="58" dur="500"/>
                                        <p:tgtEl>
                                          <p:spTgt spid="107"/>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mph" presetSubtype="2" fill="hold" grpId="1" nodeType="clickEffect">
                                  <p:stCondLst>
                                    <p:cond delay="0"/>
                                  </p:stCondLst>
                                  <p:childTnLst>
                                    <p:animClr clrSpc="rgb" dir="cw">
                                      <p:cBhvr override="childStyle">
                                        <p:cTn id="62" dur="500" fill="hold"/>
                                        <p:tgtEl>
                                          <p:spTgt spid="27"/>
                                        </p:tgtEl>
                                        <p:attrNameLst>
                                          <p:attrName>style.color</p:attrName>
                                        </p:attrNameLst>
                                      </p:cBhvr>
                                      <p:to>
                                        <a:srgbClr val="000000"/>
                                      </p:to>
                                    </p:animClr>
                                  </p:childTnLst>
                                </p:cTn>
                              </p:par>
                              <p:par>
                                <p:cTn id="63" presetID="3" presetClass="emph" presetSubtype="2" fill="hold" grpId="1" nodeType="withEffect">
                                  <p:stCondLst>
                                    <p:cond delay="0"/>
                                  </p:stCondLst>
                                  <p:childTnLst>
                                    <p:animClr clrSpc="rgb" dir="cw">
                                      <p:cBhvr override="childStyle">
                                        <p:cTn id="64" dur="500" fill="hold"/>
                                        <p:tgtEl>
                                          <p:spTgt spid="35"/>
                                        </p:tgtEl>
                                        <p:attrNameLst>
                                          <p:attrName>style.color</p:attrName>
                                        </p:attrNameLst>
                                      </p:cBhvr>
                                      <p:to>
                                        <a:srgbClr val="000000"/>
                                      </p:to>
                                    </p:animClr>
                                  </p:childTnLst>
                                </p:cTn>
                              </p:par>
                            </p:childTnLst>
                          </p:cTn>
                        </p:par>
                      </p:childTnLst>
                    </p:cTn>
                  </p:par>
                  <p:par>
                    <p:cTn id="65" fill="hold">
                      <p:stCondLst>
                        <p:cond delay="indefinite"/>
                      </p:stCondLst>
                      <p:childTnLst>
                        <p:par>
                          <p:cTn id="66" fill="hold">
                            <p:stCondLst>
                              <p:cond delay="0"/>
                            </p:stCondLst>
                            <p:childTnLst>
                              <p:par>
                                <p:cTn id="67" presetID="7" presetClass="emph" presetSubtype="2" fill="hold" nodeType="clickEffect">
                                  <p:stCondLst>
                                    <p:cond delay="0"/>
                                  </p:stCondLst>
                                  <p:childTnLst>
                                    <p:animClr clrSpc="rgb" dir="cw">
                                      <p:cBhvr>
                                        <p:cTn id="68" dur="500" fill="hold"/>
                                        <p:tgtEl>
                                          <p:spTgt spid="94"/>
                                        </p:tgtEl>
                                        <p:attrNameLst>
                                          <p:attrName>stroke.color</p:attrName>
                                        </p:attrNameLst>
                                      </p:cBhvr>
                                      <p:to>
                                        <a:srgbClr val="FF9900"/>
                                      </p:to>
                                    </p:animClr>
                                    <p:set>
                                      <p:cBhvr>
                                        <p:cTn id="69" dur="500" fill="hold"/>
                                        <p:tgtEl>
                                          <p:spTgt spid="94"/>
                                        </p:tgtEl>
                                        <p:attrNameLst>
                                          <p:attrName>stroke.on</p:attrName>
                                        </p:attrNameLst>
                                      </p:cBhvr>
                                      <p:to>
                                        <p:strVal val="true"/>
                                      </p:to>
                                    </p:set>
                                  </p:childTnLst>
                                </p:cTn>
                              </p:par>
                              <p:par>
                                <p:cTn id="70" presetID="7" presetClass="emph" presetSubtype="2" fill="hold" nodeType="withEffect">
                                  <p:stCondLst>
                                    <p:cond delay="0"/>
                                  </p:stCondLst>
                                  <p:childTnLst>
                                    <p:animClr clrSpc="rgb" dir="cw">
                                      <p:cBhvr>
                                        <p:cTn id="71" dur="500" fill="hold"/>
                                        <p:tgtEl>
                                          <p:spTgt spid="97"/>
                                        </p:tgtEl>
                                        <p:attrNameLst>
                                          <p:attrName>stroke.color</p:attrName>
                                        </p:attrNameLst>
                                      </p:cBhvr>
                                      <p:to>
                                        <a:srgbClr val="FF9900"/>
                                      </p:to>
                                    </p:animClr>
                                    <p:set>
                                      <p:cBhvr>
                                        <p:cTn id="72" dur="500" fill="hold"/>
                                        <p:tgtEl>
                                          <p:spTgt spid="97"/>
                                        </p:tgtEl>
                                        <p:attrNameLst>
                                          <p:attrName>stroke.on</p:attrName>
                                        </p:attrNameLst>
                                      </p:cBhvr>
                                      <p:to>
                                        <p:strVal val="true"/>
                                      </p:to>
                                    </p:set>
                                  </p:childTnLst>
                                </p:cTn>
                              </p:par>
                              <p:par>
                                <p:cTn id="73" presetID="7" presetClass="emph" presetSubtype="2" fill="hold" nodeType="withEffect">
                                  <p:stCondLst>
                                    <p:cond delay="0"/>
                                  </p:stCondLst>
                                  <p:childTnLst>
                                    <p:animClr clrSpc="rgb" dir="cw">
                                      <p:cBhvr>
                                        <p:cTn id="74" dur="500" fill="hold"/>
                                        <p:tgtEl>
                                          <p:spTgt spid="98"/>
                                        </p:tgtEl>
                                        <p:attrNameLst>
                                          <p:attrName>stroke.color</p:attrName>
                                        </p:attrNameLst>
                                      </p:cBhvr>
                                      <p:to>
                                        <a:srgbClr val="FF9900"/>
                                      </p:to>
                                    </p:animClr>
                                    <p:set>
                                      <p:cBhvr>
                                        <p:cTn id="75" dur="500" fill="hold"/>
                                        <p:tgtEl>
                                          <p:spTgt spid="98"/>
                                        </p:tgtEl>
                                        <p:attrNameLst>
                                          <p:attrName>stroke.on</p:attrName>
                                        </p:attrNameLst>
                                      </p:cBhvr>
                                      <p:to>
                                        <p:strVal val="true"/>
                                      </p:to>
                                    </p:set>
                                  </p:childTnLst>
                                </p:cTn>
                              </p:par>
                              <p:par>
                                <p:cTn id="76" presetID="7" presetClass="emph" presetSubtype="2" fill="hold" nodeType="withEffect">
                                  <p:stCondLst>
                                    <p:cond delay="0"/>
                                  </p:stCondLst>
                                  <p:childTnLst>
                                    <p:animClr clrSpc="rgb" dir="cw">
                                      <p:cBhvr>
                                        <p:cTn id="77" dur="500" fill="hold"/>
                                        <p:tgtEl>
                                          <p:spTgt spid="99"/>
                                        </p:tgtEl>
                                        <p:attrNameLst>
                                          <p:attrName>stroke.color</p:attrName>
                                        </p:attrNameLst>
                                      </p:cBhvr>
                                      <p:to>
                                        <a:srgbClr val="FF9900"/>
                                      </p:to>
                                    </p:animClr>
                                    <p:set>
                                      <p:cBhvr>
                                        <p:cTn id="78" dur="500" fill="hold"/>
                                        <p:tgtEl>
                                          <p:spTgt spid="99"/>
                                        </p:tgtEl>
                                        <p:attrNameLst>
                                          <p:attrName>stroke.on</p:attrName>
                                        </p:attrNameLst>
                                      </p:cBhvr>
                                      <p:to>
                                        <p:strVal val="true"/>
                                      </p:to>
                                    </p:set>
                                  </p:childTnLst>
                                </p:cTn>
                              </p:par>
                              <p:par>
                                <p:cTn id="79" presetID="7" presetClass="emph" presetSubtype="2" fill="hold" nodeType="withEffect">
                                  <p:stCondLst>
                                    <p:cond delay="0"/>
                                  </p:stCondLst>
                                  <p:childTnLst>
                                    <p:animClr clrSpc="rgb" dir="cw">
                                      <p:cBhvr>
                                        <p:cTn id="80" dur="500" fill="hold"/>
                                        <p:tgtEl>
                                          <p:spTgt spid="96"/>
                                        </p:tgtEl>
                                        <p:attrNameLst>
                                          <p:attrName>stroke.color</p:attrName>
                                        </p:attrNameLst>
                                      </p:cBhvr>
                                      <p:to>
                                        <a:srgbClr val="FF9900"/>
                                      </p:to>
                                    </p:animClr>
                                    <p:set>
                                      <p:cBhvr>
                                        <p:cTn id="81" dur="500" fill="hold"/>
                                        <p:tgtEl>
                                          <p:spTgt spid="96"/>
                                        </p:tgtEl>
                                        <p:attrNameLst>
                                          <p:attrName>stroke.on</p:attrName>
                                        </p:attrNameLst>
                                      </p:cBhvr>
                                      <p:to>
                                        <p:strVal val="true"/>
                                      </p:to>
                                    </p:set>
                                  </p:childTnLst>
                                </p:cTn>
                              </p:par>
                              <p:par>
                                <p:cTn id="82" presetID="7" presetClass="emph" presetSubtype="2" fill="hold" nodeType="withEffect">
                                  <p:stCondLst>
                                    <p:cond delay="0"/>
                                  </p:stCondLst>
                                  <p:childTnLst>
                                    <p:animClr clrSpc="rgb" dir="cw">
                                      <p:cBhvr>
                                        <p:cTn id="83" dur="500" fill="hold"/>
                                        <p:tgtEl>
                                          <p:spTgt spid="95"/>
                                        </p:tgtEl>
                                        <p:attrNameLst>
                                          <p:attrName>stroke.color</p:attrName>
                                        </p:attrNameLst>
                                      </p:cBhvr>
                                      <p:to>
                                        <a:srgbClr val="FF9900"/>
                                      </p:to>
                                    </p:animClr>
                                    <p:set>
                                      <p:cBhvr>
                                        <p:cTn id="84" dur="500" fill="hold"/>
                                        <p:tgtEl>
                                          <p:spTgt spid="95"/>
                                        </p:tgtEl>
                                        <p:attrNameLst>
                                          <p:attrName>stroke.on</p:attrName>
                                        </p:attrNameLst>
                                      </p:cBhvr>
                                      <p:to>
                                        <p:strVal val="true"/>
                                      </p:to>
                                    </p:set>
                                  </p:childTnLst>
                                </p:cTn>
                              </p:par>
                            </p:childTnLst>
                          </p:cTn>
                        </p:par>
                      </p:childTnLst>
                    </p:cTn>
                  </p:par>
                  <p:par>
                    <p:cTn id="85" fill="hold">
                      <p:stCondLst>
                        <p:cond delay="indefinite"/>
                      </p:stCondLst>
                      <p:childTnLst>
                        <p:par>
                          <p:cTn id="86" fill="hold">
                            <p:stCondLst>
                              <p:cond delay="0"/>
                            </p:stCondLst>
                            <p:childTnLst>
                              <p:par>
                                <p:cTn id="87" presetID="7" presetClass="emph" presetSubtype="2" fill="hold" nodeType="clickEffect">
                                  <p:stCondLst>
                                    <p:cond delay="0"/>
                                  </p:stCondLst>
                                  <p:childTnLst>
                                    <p:animClr clrSpc="rgb" dir="cw">
                                      <p:cBhvr>
                                        <p:cTn id="88" dur="500" fill="hold"/>
                                        <p:tgtEl>
                                          <p:spTgt spid="94"/>
                                        </p:tgtEl>
                                        <p:attrNameLst>
                                          <p:attrName>stroke.color</p:attrName>
                                        </p:attrNameLst>
                                      </p:cBhvr>
                                      <p:to>
                                        <a:srgbClr val="FFFFFF"/>
                                      </p:to>
                                    </p:animClr>
                                    <p:set>
                                      <p:cBhvr>
                                        <p:cTn id="89" dur="500" fill="hold"/>
                                        <p:tgtEl>
                                          <p:spTgt spid="94"/>
                                        </p:tgtEl>
                                        <p:attrNameLst>
                                          <p:attrName>stroke.on</p:attrName>
                                        </p:attrNameLst>
                                      </p:cBhvr>
                                      <p:to>
                                        <p:strVal val="true"/>
                                      </p:to>
                                    </p:set>
                                  </p:childTnLst>
                                </p:cTn>
                              </p:par>
                              <p:par>
                                <p:cTn id="90" presetID="7" presetClass="emph" presetSubtype="2" fill="hold" nodeType="withEffect">
                                  <p:stCondLst>
                                    <p:cond delay="0"/>
                                  </p:stCondLst>
                                  <p:childTnLst>
                                    <p:animClr clrSpc="rgb" dir="cw">
                                      <p:cBhvr>
                                        <p:cTn id="91" dur="500" fill="hold"/>
                                        <p:tgtEl>
                                          <p:spTgt spid="97"/>
                                        </p:tgtEl>
                                        <p:attrNameLst>
                                          <p:attrName>stroke.color</p:attrName>
                                        </p:attrNameLst>
                                      </p:cBhvr>
                                      <p:to>
                                        <a:srgbClr val="FFFFFF"/>
                                      </p:to>
                                    </p:animClr>
                                    <p:set>
                                      <p:cBhvr>
                                        <p:cTn id="92" dur="500" fill="hold"/>
                                        <p:tgtEl>
                                          <p:spTgt spid="97"/>
                                        </p:tgtEl>
                                        <p:attrNameLst>
                                          <p:attrName>stroke.on</p:attrName>
                                        </p:attrNameLst>
                                      </p:cBhvr>
                                      <p:to>
                                        <p:strVal val="true"/>
                                      </p:to>
                                    </p:set>
                                  </p:childTnLst>
                                </p:cTn>
                              </p:par>
                              <p:par>
                                <p:cTn id="93" presetID="7" presetClass="emph" presetSubtype="2" fill="hold" nodeType="withEffect">
                                  <p:stCondLst>
                                    <p:cond delay="0"/>
                                  </p:stCondLst>
                                  <p:childTnLst>
                                    <p:animClr clrSpc="rgb" dir="cw">
                                      <p:cBhvr>
                                        <p:cTn id="94" dur="500" fill="hold"/>
                                        <p:tgtEl>
                                          <p:spTgt spid="98"/>
                                        </p:tgtEl>
                                        <p:attrNameLst>
                                          <p:attrName>stroke.color</p:attrName>
                                        </p:attrNameLst>
                                      </p:cBhvr>
                                      <p:to>
                                        <a:srgbClr val="FFFFFF"/>
                                      </p:to>
                                    </p:animClr>
                                    <p:set>
                                      <p:cBhvr>
                                        <p:cTn id="95" dur="500" fill="hold"/>
                                        <p:tgtEl>
                                          <p:spTgt spid="98"/>
                                        </p:tgtEl>
                                        <p:attrNameLst>
                                          <p:attrName>stroke.on</p:attrName>
                                        </p:attrNameLst>
                                      </p:cBhvr>
                                      <p:to>
                                        <p:strVal val="true"/>
                                      </p:to>
                                    </p:set>
                                  </p:childTnLst>
                                </p:cTn>
                              </p:par>
                              <p:par>
                                <p:cTn id="96" presetID="7" presetClass="emph" presetSubtype="2" fill="hold" nodeType="withEffect">
                                  <p:stCondLst>
                                    <p:cond delay="0"/>
                                  </p:stCondLst>
                                  <p:childTnLst>
                                    <p:animClr clrSpc="rgb" dir="cw">
                                      <p:cBhvr>
                                        <p:cTn id="97" dur="500" fill="hold"/>
                                        <p:tgtEl>
                                          <p:spTgt spid="99"/>
                                        </p:tgtEl>
                                        <p:attrNameLst>
                                          <p:attrName>stroke.color</p:attrName>
                                        </p:attrNameLst>
                                      </p:cBhvr>
                                      <p:to>
                                        <a:srgbClr val="FFFFFF"/>
                                      </p:to>
                                    </p:animClr>
                                    <p:set>
                                      <p:cBhvr>
                                        <p:cTn id="98" dur="500" fill="hold"/>
                                        <p:tgtEl>
                                          <p:spTgt spid="99"/>
                                        </p:tgtEl>
                                        <p:attrNameLst>
                                          <p:attrName>stroke.on</p:attrName>
                                        </p:attrNameLst>
                                      </p:cBhvr>
                                      <p:to>
                                        <p:strVal val="true"/>
                                      </p:to>
                                    </p:set>
                                  </p:childTnLst>
                                </p:cTn>
                              </p:par>
                              <p:par>
                                <p:cTn id="99" presetID="7" presetClass="emph" presetSubtype="2" fill="hold" nodeType="withEffect">
                                  <p:stCondLst>
                                    <p:cond delay="0"/>
                                  </p:stCondLst>
                                  <p:childTnLst>
                                    <p:animClr clrSpc="rgb" dir="cw">
                                      <p:cBhvr>
                                        <p:cTn id="100" dur="500" fill="hold"/>
                                        <p:tgtEl>
                                          <p:spTgt spid="96"/>
                                        </p:tgtEl>
                                        <p:attrNameLst>
                                          <p:attrName>stroke.color</p:attrName>
                                        </p:attrNameLst>
                                      </p:cBhvr>
                                      <p:to>
                                        <a:srgbClr val="FFFFFF"/>
                                      </p:to>
                                    </p:animClr>
                                    <p:set>
                                      <p:cBhvr>
                                        <p:cTn id="101" dur="500" fill="hold"/>
                                        <p:tgtEl>
                                          <p:spTgt spid="96"/>
                                        </p:tgtEl>
                                        <p:attrNameLst>
                                          <p:attrName>stroke.on</p:attrName>
                                        </p:attrNameLst>
                                      </p:cBhvr>
                                      <p:to>
                                        <p:strVal val="true"/>
                                      </p:to>
                                    </p:set>
                                  </p:childTnLst>
                                </p:cTn>
                              </p:par>
                              <p:par>
                                <p:cTn id="102" presetID="7" presetClass="emph" presetSubtype="2" fill="hold" nodeType="withEffect">
                                  <p:stCondLst>
                                    <p:cond delay="0"/>
                                  </p:stCondLst>
                                  <p:childTnLst>
                                    <p:animClr clrSpc="rgb" dir="cw">
                                      <p:cBhvr>
                                        <p:cTn id="103" dur="500" fill="hold"/>
                                        <p:tgtEl>
                                          <p:spTgt spid="95"/>
                                        </p:tgtEl>
                                        <p:attrNameLst>
                                          <p:attrName>stroke.color</p:attrName>
                                        </p:attrNameLst>
                                      </p:cBhvr>
                                      <p:to>
                                        <a:srgbClr val="FFFFFF"/>
                                      </p:to>
                                    </p:animClr>
                                    <p:set>
                                      <p:cBhvr>
                                        <p:cTn id="104" dur="500" fill="hold"/>
                                        <p:tgtEl>
                                          <p:spTgt spid="95"/>
                                        </p:tgtEl>
                                        <p:attrNameLst>
                                          <p:attrName>stroke.on</p:attrName>
                                        </p:attrNameLst>
                                      </p:cBhvr>
                                      <p:to>
                                        <p:strVal val="true"/>
                                      </p:to>
                                    </p:se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63"/>
                                        </p:tgtEl>
                                      </p:cBhvr>
                                    </p:animEffect>
                                    <p:set>
                                      <p:cBhvr>
                                        <p:cTn id="109" dur="1" fill="hold">
                                          <p:stCondLst>
                                            <p:cond delay="499"/>
                                          </p:stCondLst>
                                        </p:cTn>
                                        <p:tgtEl>
                                          <p:spTgt spid="63"/>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111"/>
                                        </p:tgtEl>
                                        <p:attrNameLst>
                                          <p:attrName>style.visibility</p:attrName>
                                        </p:attrNameLst>
                                      </p:cBhvr>
                                      <p:to>
                                        <p:strVal val="visible"/>
                                      </p:to>
                                    </p:set>
                                    <p:animEffect transition="in" filter="fade">
                                      <p:cBhvr>
                                        <p:cTn id="114" dur="500"/>
                                        <p:tgtEl>
                                          <p:spTgt spid="111"/>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xit" presetSubtype="0" fill="hold" grpId="2" nodeType="clickEffect">
                                  <p:stCondLst>
                                    <p:cond delay="0"/>
                                  </p:stCondLst>
                                  <p:childTnLst>
                                    <p:animEffect transition="out" filter="fade">
                                      <p:cBhvr>
                                        <p:cTn id="118" dur="500"/>
                                        <p:tgtEl>
                                          <p:spTgt spid="32"/>
                                        </p:tgtEl>
                                      </p:cBhvr>
                                    </p:animEffect>
                                    <p:set>
                                      <p:cBhvr>
                                        <p:cTn id="119" dur="1" fill="hold">
                                          <p:stCondLst>
                                            <p:cond delay="499"/>
                                          </p:stCondLst>
                                        </p:cTn>
                                        <p:tgtEl>
                                          <p:spTgt spid="32"/>
                                        </p:tgtEl>
                                        <p:attrNameLst>
                                          <p:attrName>style.visibility</p:attrName>
                                        </p:attrNameLst>
                                      </p:cBhvr>
                                      <p:to>
                                        <p:strVal val="hidden"/>
                                      </p:to>
                                    </p:set>
                                  </p:childTnLst>
                                </p:cTn>
                              </p:par>
                              <p:par>
                                <p:cTn id="120" presetID="10" presetClass="exit" presetSubtype="0" fill="hold" grpId="4" nodeType="withEffect">
                                  <p:stCondLst>
                                    <p:cond delay="0"/>
                                  </p:stCondLst>
                                  <p:childTnLst>
                                    <p:animEffect transition="out" filter="fade">
                                      <p:cBhvr>
                                        <p:cTn id="121" dur="500"/>
                                        <p:tgtEl>
                                          <p:spTgt spid="34"/>
                                        </p:tgtEl>
                                      </p:cBhvr>
                                    </p:animEffect>
                                    <p:set>
                                      <p:cBhvr>
                                        <p:cTn id="122" dur="1" fill="hold">
                                          <p:stCondLst>
                                            <p:cond delay="499"/>
                                          </p:stCondLst>
                                        </p:cTn>
                                        <p:tgtEl>
                                          <p:spTgt spid="34"/>
                                        </p:tgtEl>
                                        <p:attrNameLst>
                                          <p:attrName>style.visibility</p:attrName>
                                        </p:attrNameLst>
                                      </p:cBhvr>
                                      <p:to>
                                        <p:strVal val="hidden"/>
                                      </p:to>
                                    </p:set>
                                  </p:childTnLst>
                                </p:cTn>
                              </p:par>
                              <p:par>
                                <p:cTn id="123" presetID="10" presetClass="exit" presetSubtype="0" fill="hold" grpId="2" nodeType="withEffect">
                                  <p:stCondLst>
                                    <p:cond delay="0"/>
                                  </p:stCondLst>
                                  <p:childTnLst>
                                    <p:animEffect transition="out" filter="fade">
                                      <p:cBhvr>
                                        <p:cTn id="124" dur="500"/>
                                        <p:tgtEl>
                                          <p:spTgt spid="33"/>
                                        </p:tgtEl>
                                      </p:cBhvr>
                                    </p:animEffect>
                                    <p:set>
                                      <p:cBhvr>
                                        <p:cTn id="125" dur="1" fill="hold">
                                          <p:stCondLst>
                                            <p:cond delay="499"/>
                                          </p:stCondLst>
                                        </p:cTn>
                                        <p:tgtEl>
                                          <p:spTgt spid="33"/>
                                        </p:tgtEl>
                                        <p:attrNameLst>
                                          <p:attrName>style.visibility</p:attrName>
                                        </p:attrNameLst>
                                      </p:cBhvr>
                                      <p:to>
                                        <p:strVal val="hidden"/>
                                      </p:to>
                                    </p:set>
                                  </p:childTnLst>
                                </p:cTn>
                              </p:par>
                              <p:par>
                                <p:cTn id="126" presetID="10" presetClass="exit" presetSubtype="0" fill="hold" grpId="2" nodeType="withEffect">
                                  <p:stCondLst>
                                    <p:cond delay="0"/>
                                  </p:stCondLst>
                                  <p:childTnLst>
                                    <p:animEffect transition="out" filter="fade">
                                      <p:cBhvr>
                                        <p:cTn id="127" dur="500"/>
                                        <p:tgtEl>
                                          <p:spTgt spid="35"/>
                                        </p:tgtEl>
                                      </p:cBhvr>
                                    </p:animEffect>
                                    <p:set>
                                      <p:cBhvr>
                                        <p:cTn id="128" dur="1" fill="hold">
                                          <p:stCondLst>
                                            <p:cond delay="499"/>
                                          </p:stCondLst>
                                        </p:cTn>
                                        <p:tgtEl>
                                          <p:spTgt spid="35"/>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500"/>
                                        <p:tgtEl>
                                          <p:spTgt spid="31"/>
                                        </p:tgtEl>
                                      </p:cBhvr>
                                    </p:animEffect>
                                    <p:set>
                                      <p:cBhvr>
                                        <p:cTn id="131" dur="1" fill="hold">
                                          <p:stCondLst>
                                            <p:cond delay="499"/>
                                          </p:stCondLst>
                                        </p:cTn>
                                        <p:tgtEl>
                                          <p:spTgt spid="31"/>
                                        </p:tgtEl>
                                        <p:attrNameLst>
                                          <p:attrName>style.visibility</p:attrName>
                                        </p:attrNameLst>
                                      </p:cBhvr>
                                      <p:to>
                                        <p:strVal val="hidden"/>
                                      </p:to>
                                    </p:set>
                                  </p:childTnLst>
                                </p:cTn>
                              </p:par>
                              <p:par>
                                <p:cTn id="132" presetID="10" presetClass="exit" presetSubtype="0" fill="hold" nodeType="withEffect">
                                  <p:stCondLst>
                                    <p:cond delay="0"/>
                                  </p:stCondLst>
                                  <p:childTnLst>
                                    <p:animEffect transition="out" filter="fade">
                                      <p:cBhvr>
                                        <p:cTn id="133" dur="500"/>
                                        <p:tgtEl>
                                          <p:spTgt spid="28"/>
                                        </p:tgtEl>
                                      </p:cBhvr>
                                    </p:animEffect>
                                    <p:set>
                                      <p:cBhvr>
                                        <p:cTn id="134" dur="1" fill="hold">
                                          <p:stCondLst>
                                            <p:cond delay="499"/>
                                          </p:stCondLst>
                                        </p:cTn>
                                        <p:tgtEl>
                                          <p:spTgt spid="28"/>
                                        </p:tgtEl>
                                        <p:attrNameLst>
                                          <p:attrName>style.visibility</p:attrName>
                                        </p:attrNameLst>
                                      </p:cBhvr>
                                      <p:to>
                                        <p:strVal val="hidden"/>
                                      </p:to>
                                    </p:set>
                                  </p:childTnLst>
                                </p:cTn>
                              </p:par>
                              <p:par>
                                <p:cTn id="135" presetID="10" presetClass="exit" presetSubtype="0" fill="hold" nodeType="withEffect">
                                  <p:stCondLst>
                                    <p:cond delay="0"/>
                                  </p:stCondLst>
                                  <p:childTnLst>
                                    <p:animEffect transition="out" filter="fade">
                                      <p:cBhvr>
                                        <p:cTn id="136" dur="500"/>
                                        <p:tgtEl>
                                          <p:spTgt spid="29"/>
                                        </p:tgtEl>
                                      </p:cBhvr>
                                    </p:animEffect>
                                    <p:set>
                                      <p:cBhvr>
                                        <p:cTn id="137" dur="1" fill="hold">
                                          <p:stCondLst>
                                            <p:cond delay="499"/>
                                          </p:stCondLst>
                                        </p:cTn>
                                        <p:tgtEl>
                                          <p:spTgt spid="29"/>
                                        </p:tgtEl>
                                        <p:attrNameLst>
                                          <p:attrName>style.visibility</p:attrName>
                                        </p:attrNameLst>
                                      </p:cBhvr>
                                      <p:to>
                                        <p:strVal val="hidden"/>
                                      </p:to>
                                    </p:set>
                                  </p:childTnLst>
                                </p:cTn>
                              </p:par>
                              <p:par>
                                <p:cTn id="138" presetID="10" presetClass="exit" presetSubtype="0" fill="hold" nodeType="withEffect">
                                  <p:stCondLst>
                                    <p:cond delay="0"/>
                                  </p:stCondLst>
                                  <p:childTnLst>
                                    <p:animEffect transition="out" filter="fade">
                                      <p:cBhvr>
                                        <p:cTn id="139" dur="500"/>
                                        <p:tgtEl>
                                          <p:spTgt spid="30"/>
                                        </p:tgtEl>
                                      </p:cBhvr>
                                    </p:animEffect>
                                    <p:set>
                                      <p:cBhvr>
                                        <p:cTn id="140" dur="1" fill="hold">
                                          <p:stCondLst>
                                            <p:cond delay="499"/>
                                          </p:stCondLst>
                                        </p:cTn>
                                        <p:tgtEl>
                                          <p:spTgt spid="30"/>
                                        </p:tgtEl>
                                        <p:attrNameLst>
                                          <p:attrName>style.visibility</p:attrName>
                                        </p:attrNameLst>
                                      </p:cBhvr>
                                      <p:to>
                                        <p:strVal val="hidden"/>
                                      </p:to>
                                    </p:set>
                                  </p:childTnLst>
                                </p:cTn>
                              </p:par>
                            </p:childTnLst>
                          </p:cTn>
                        </p:par>
                        <p:par>
                          <p:cTn id="141" fill="hold">
                            <p:stCondLst>
                              <p:cond delay="500"/>
                            </p:stCondLst>
                            <p:childTnLst>
                              <p:par>
                                <p:cTn id="142" presetID="63" presetClass="path" presetSubtype="0" accel="50000" decel="50000" fill="hold" grpId="2" nodeType="afterEffect">
                                  <p:stCondLst>
                                    <p:cond delay="0"/>
                                  </p:stCondLst>
                                  <p:childTnLst>
                                    <p:animMotion origin="layout" path="M 3.61111E-6 3.7037E-6 L 0.09757 3.7037E-6 " pathEditMode="relative" rAng="0" ptsTypes="AA">
                                      <p:cBhvr>
                                        <p:cTn id="143" dur="2000" fill="hold"/>
                                        <p:tgtEl>
                                          <p:spTgt spid="21"/>
                                        </p:tgtEl>
                                        <p:attrNameLst>
                                          <p:attrName>ppt_x</p:attrName>
                                          <p:attrName>ppt_y</p:attrName>
                                        </p:attrNameLst>
                                      </p:cBhvr>
                                      <p:rCtr x="4878" y="0"/>
                                    </p:animMotion>
                                  </p:childTnLst>
                                </p:cTn>
                              </p:par>
                              <p:par>
                                <p:cTn id="144" presetID="63" presetClass="path" presetSubtype="0" accel="50000" decel="50000" fill="hold" grpId="0" nodeType="withEffect">
                                  <p:stCondLst>
                                    <p:cond delay="0"/>
                                  </p:stCondLst>
                                  <p:childTnLst>
                                    <p:animMotion origin="layout" path="M 5.55112E-17 2.22222E-6 L 0.09757 2.22222E-6 " pathEditMode="relative" rAng="0" ptsTypes="AA">
                                      <p:cBhvr>
                                        <p:cTn id="145" dur="2000" fill="hold"/>
                                        <p:tgtEl>
                                          <p:spTgt spid="20"/>
                                        </p:tgtEl>
                                        <p:attrNameLst>
                                          <p:attrName>ppt_x</p:attrName>
                                          <p:attrName>ppt_y</p:attrName>
                                        </p:attrNameLst>
                                      </p:cBhvr>
                                      <p:rCtr x="4878" y="0"/>
                                    </p:animMotion>
                                  </p:childTnLst>
                                </p:cTn>
                              </p:par>
                              <p:par>
                                <p:cTn id="146" presetID="63" presetClass="path" presetSubtype="0" accel="50000" decel="50000" fill="hold" grpId="2" nodeType="withEffect">
                                  <p:stCondLst>
                                    <p:cond delay="0"/>
                                  </p:stCondLst>
                                  <p:childTnLst>
                                    <p:animMotion origin="layout" path="M 3.05556E-6 3.7037E-6 L 0.09757 3.7037E-6 " pathEditMode="relative" rAng="0" ptsTypes="AA">
                                      <p:cBhvr>
                                        <p:cTn id="147" dur="2000" fill="hold"/>
                                        <p:tgtEl>
                                          <p:spTgt spid="18"/>
                                        </p:tgtEl>
                                        <p:attrNameLst>
                                          <p:attrName>ppt_x</p:attrName>
                                          <p:attrName>ppt_y</p:attrName>
                                        </p:attrNameLst>
                                      </p:cBhvr>
                                      <p:rCtr x="4878" y="0"/>
                                    </p:animMotion>
                                  </p:childTnLst>
                                </p:cTn>
                              </p:par>
                              <p:par>
                                <p:cTn id="148" presetID="63" presetClass="path" presetSubtype="0" accel="50000" decel="50000" fill="hold" grpId="0" nodeType="withEffect">
                                  <p:stCondLst>
                                    <p:cond delay="0"/>
                                  </p:stCondLst>
                                  <p:childTnLst>
                                    <p:animMotion origin="layout" path="M -5.55556E-7 2.22222E-6 L 0.0974 -0.00023 " pathEditMode="relative" rAng="0" ptsTypes="AA">
                                      <p:cBhvr>
                                        <p:cTn id="149" dur="2000" fill="hold"/>
                                        <p:tgtEl>
                                          <p:spTgt spid="17"/>
                                        </p:tgtEl>
                                        <p:attrNameLst>
                                          <p:attrName>ppt_x</p:attrName>
                                          <p:attrName>ppt_y</p:attrName>
                                        </p:attrNameLst>
                                      </p:cBhvr>
                                      <p:rCtr x="4878" y="0"/>
                                    </p:animMotion>
                                  </p:childTnLst>
                                </p:cTn>
                              </p:par>
                            </p:childTnLst>
                          </p:cTn>
                        </p:par>
                        <p:par>
                          <p:cTn id="150" fill="hold">
                            <p:stCondLst>
                              <p:cond delay="2500"/>
                            </p:stCondLst>
                            <p:childTnLst>
                              <p:par>
                                <p:cTn id="151" presetID="10" presetClass="entr" presetSubtype="0" fill="hold" nodeType="afterEffect">
                                  <p:stCondLst>
                                    <p:cond delay="0"/>
                                  </p:stCondLst>
                                  <p:childTnLst>
                                    <p:set>
                                      <p:cBhvr>
                                        <p:cTn id="152" dur="1" fill="hold">
                                          <p:stCondLst>
                                            <p:cond delay="0"/>
                                          </p:stCondLst>
                                        </p:cTn>
                                        <p:tgtEl>
                                          <p:spTgt spid="36"/>
                                        </p:tgtEl>
                                        <p:attrNameLst>
                                          <p:attrName>style.visibility</p:attrName>
                                        </p:attrNameLst>
                                      </p:cBhvr>
                                      <p:to>
                                        <p:strVal val="visible"/>
                                      </p:to>
                                    </p:set>
                                    <p:animEffect transition="in" filter="fade">
                                      <p:cBhvr>
                                        <p:cTn id="153" dur="500"/>
                                        <p:tgtEl>
                                          <p:spTgt spid="36"/>
                                        </p:tgtEl>
                                      </p:cBhvr>
                                    </p:animEffect>
                                  </p:childTnLst>
                                </p:cTn>
                              </p:par>
                            </p:childTnLst>
                          </p:cTn>
                        </p:par>
                        <p:par>
                          <p:cTn id="154" fill="hold">
                            <p:stCondLst>
                              <p:cond delay="3000"/>
                            </p:stCondLst>
                            <p:childTnLst>
                              <p:par>
                                <p:cTn id="155" presetID="10" presetClass="entr" presetSubtype="0" fill="hold" grpId="0" nodeType="afterEffect">
                                  <p:stCondLst>
                                    <p:cond delay="0"/>
                                  </p:stCondLst>
                                  <p:childTnLst>
                                    <p:set>
                                      <p:cBhvr>
                                        <p:cTn id="156" dur="1" fill="hold">
                                          <p:stCondLst>
                                            <p:cond delay="0"/>
                                          </p:stCondLst>
                                        </p:cTn>
                                        <p:tgtEl>
                                          <p:spTgt spid="161"/>
                                        </p:tgtEl>
                                        <p:attrNameLst>
                                          <p:attrName>style.visibility</p:attrName>
                                        </p:attrNameLst>
                                      </p:cBhvr>
                                      <p:to>
                                        <p:strVal val="visible"/>
                                      </p:to>
                                    </p:set>
                                    <p:animEffect transition="in" filter="fade">
                                      <p:cBhvr>
                                        <p:cTn id="157" dur="500"/>
                                        <p:tgtEl>
                                          <p:spTgt spid="161"/>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xit" presetSubtype="0" fill="hold" grpId="0" nodeType="clickEffect">
                                  <p:stCondLst>
                                    <p:cond delay="0"/>
                                  </p:stCondLst>
                                  <p:childTnLst>
                                    <p:animEffect transition="out" filter="fade">
                                      <p:cBhvr>
                                        <p:cTn id="161" dur="500"/>
                                        <p:tgtEl>
                                          <p:spTgt spid="64"/>
                                        </p:tgtEl>
                                      </p:cBhvr>
                                    </p:animEffect>
                                    <p:set>
                                      <p:cBhvr>
                                        <p:cTn id="162" dur="1" fill="hold">
                                          <p:stCondLst>
                                            <p:cond delay="499"/>
                                          </p:stCondLst>
                                        </p:cTn>
                                        <p:tgtEl>
                                          <p:spTgt spid="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2" grpId="1"/>
      <p:bldP spid="32" grpId="2"/>
      <p:bldP spid="33" grpId="0"/>
      <p:bldP spid="33" grpId="1"/>
      <p:bldP spid="33" grpId="2"/>
      <p:bldP spid="34" grpId="0"/>
      <p:bldP spid="34" grpId="1"/>
      <p:bldP spid="34" grpId="2"/>
      <p:bldP spid="34" grpId="3"/>
      <p:bldP spid="34" grpId="4"/>
      <p:bldP spid="35" grpId="0"/>
      <p:bldP spid="35" grpId="1"/>
      <p:bldP spid="35" grpId="2"/>
      <p:bldP spid="107" grpId="0"/>
      <p:bldP spid="108" grpId="0"/>
      <p:bldP spid="109" grpId="0"/>
      <p:bldP spid="110" grpId="0"/>
      <p:bldP spid="63" grpId="0" animBg="1"/>
      <p:bldP spid="64" grpId="0" animBg="1"/>
      <p:bldP spid="111" grpId="0" animBg="1"/>
      <p:bldP spid="161" grpId="0" animBg="1"/>
      <p:bldP spid="17" grpId="0" animBg="1"/>
      <p:bldP spid="20" grpId="0" animBg="1"/>
      <p:bldP spid="18" grpId="0"/>
      <p:bldP spid="18" grpId="1"/>
      <p:bldP spid="18" grpId="2"/>
      <p:bldP spid="21" grpId="0"/>
      <p:bldP spid="21" grpId="1"/>
      <p:bldP spid="21" grpId="2"/>
      <p:bldP spid="24" grpId="0"/>
      <p:bldP spid="24" grpId="1"/>
      <p:bldP spid="27" grpId="0"/>
      <p:bldP spid="2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Outline</a:t>
            </a:r>
            <a:endParaRPr lang="zh-TW" altLang="en-US" dirty="0"/>
          </a:p>
        </p:txBody>
      </p:sp>
      <p:sp>
        <p:nvSpPr>
          <p:cNvPr id="3" name="內容版面配置區 2"/>
          <p:cNvSpPr>
            <a:spLocks noGrp="1"/>
          </p:cNvSpPr>
          <p:nvPr>
            <p:ph idx="1"/>
          </p:nvPr>
        </p:nvSpPr>
        <p:spPr/>
        <p:txBody>
          <a:bodyPr/>
          <a:lstStyle/>
          <a:p>
            <a:r>
              <a:rPr lang="en-US" altLang="zh-TW" dirty="0"/>
              <a:t>Multi-Processor System-on-Chip (</a:t>
            </a:r>
            <a:r>
              <a:rPr lang="en-US" altLang="zh-TW" dirty="0" err="1"/>
              <a:t>MPSoC</a:t>
            </a:r>
            <a:r>
              <a:rPr lang="en-US" altLang="zh-TW" dirty="0"/>
              <a:t>)</a:t>
            </a:r>
          </a:p>
          <a:p>
            <a:pPr lvl="1"/>
            <a:r>
              <a:rPr lang="en-US" altLang="zh-TW" dirty="0"/>
              <a:t>Task remapping for fault-tolerant</a:t>
            </a:r>
          </a:p>
          <a:p>
            <a:r>
              <a:rPr lang="en-US" altLang="zh-TW" dirty="0"/>
              <a:t>Communication driven remapping method</a:t>
            </a:r>
          </a:p>
          <a:p>
            <a:pPr lvl="1"/>
            <a:r>
              <a:rPr lang="en-US" altLang="zh-TW" dirty="0"/>
              <a:t>Model communication cost on edges</a:t>
            </a:r>
          </a:p>
          <a:p>
            <a:pPr lvl="1"/>
            <a:r>
              <a:rPr lang="en-US" altLang="zh-TW" dirty="0"/>
              <a:t>Allow tasks be moved to non-neighboring PEs</a:t>
            </a:r>
          </a:p>
          <a:p>
            <a:r>
              <a:rPr lang="en-US" altLang="zh-TW" dirty="0"/>
              <a:t>Initial mapping improvement</a:t>
            </a:r>
          </a:p>
          <a:p>
            <a:r>
              <a:rPr lang="en-US" altLang="zh-TW" dirty="0"/>
              <a:t>Experimental results</a:t>
            </a:r>
          </a:p>
          <a:p>
            <a:r>
              <a:rPr lang="en-US" altLang="zh-TW" dirty="0"/>
              <a:t>Conclusions</a:t>
            </a:r>
            <a:endParaRPr lang="zh-TW" altLang="en-US" dirty="0"/>
          </a:p>
        </p:txBody>
      </p:sp>
      <p:sp>
        <p:nvSpPr>
          <p:cNvPr id="6" name="矩形 5"/>
          <p:cNvSpPr/>
          <p:nvPr/>
        </p:nvSpPr>
        <p:spPr bwMode="auto">
          <a:xfrm>
            <a:off x="465512" y="3707476"/>
            <a:ext cx="7714211" cy="1886988"/>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7" name="矩形 6"/>
          <p:cNvSpPr/>
          <p:nvPr/>
        </p:nvSpPr>
        <p:spPr bwMode="auto">
          <a:xfrm>
            <a:off x="465512" y="1387475"/>
            <a:ext cx="7714211" cy="972588"/>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11</a:t>
            </a:fld>
            <a:r>
              <a:rPr lang="en-US" altLang="zh-TW" smtClean="0"/>
              <a:t>/28</a:t>
            </a:r>
            <a:endParaRPr lang="zh-TW" altLang="en-US" dirty="0"/>
          </a:p>
        </p:txBody>
      </p:sp>
    </p:spTree>
    <p:extLst>
      <p:ext uri="{BB962C8B-B14F-4D97-AF65-F5344CB8AC3E}">
        <p14:creationId xmlns:p14="http://schemas.microsoft.com/office/powerpoint/2010/main" val="4552942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Features of Our Method</a:t>
            </a:r>
            <a:endParaRPr lang="zh-TW" altLang="en-US" dirty="0"/>
          </a:p>
        </p:txBody>
      </p:sp>
      <p:sp>
        <p:nvSpPr>
          <p:cNvPr id="3" name="內容版面配置區 2"/>
          <p:cNvSpPr>
            <a:spLocks noGrp="1"/>
          </p:cNvSpPr>
          <p:nvPr>
            <p:ph idx="1"/>
          </p:nvPr>
        </p:nvSpPr>
        <p:spPr/>
        <p:txBody>
          <a:bodyPr/>
          <a:lstStyle/>
          <a:p>
            <a:r>
              <a:rPr lang="en-US" altLang="zh-TW" dirty="0"/>
              <a:t>Model communication cost on edges</a:t>
            </a:r>
          </a:p>
          <a:p>
            <a:pPr lvl="1"/>
            <a:r>
              <a:rPr lang="en-US" altLang="zh-TW" dirty="0"/>
              <a:t>Precisely model the communication overhead</a:t>
            </a:r>
          </a:p>
          <a:p>
            <a:endParaRPr lang="en-US" altLang="zh-TW" dirty="0"/>
          </a:p>
          <a:p>
            <a:r>
              <a:rPr lang="en-US" altLang="zh-TW" dirty="0"/>
              <a:t>Allow task </a:t>
            </a:r>
            <a:r>
              <a:rPr lang="en-US" altLang="zh-TW" dirty="0" smtClean="0"/>
              <a:t>be moved </a:t>
            </a:r>
            <a:r>
              <a:rPr lang="en-US" altLang="zh-TW" dirty="0"/>
              <a:t>to non-neighboring PEs</a:t>
            </a:r>
          </a:p>
          <a:p>
            <a:pPr lvl="1"/>
            <a:r>
              <a:rPr lang="en-US" altLang="zh-TW" dirty="0"/>
              <a:t>Greatly increase the repairing flexibility</a:t>
            </a:r>
          </a:p>
          <a:p>
            <a:pPr lvl="1"/>
            <a:r>
              <a:rPr lang="en-US" altLang="zh-TW" dirty="0"/>
              <a:t>Achieve 100% repair rate across all test cases</a:t>
            </a:r>
          </a:p>
          <a:p>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98DD11F9-7500-44D7-BD4E-9DA41FE32E0D}" type="slidenum">
              <a:rPr lang="zh-TW" altLang="en-US" smtClean="0"/>
              <a:pPr/>
              <a:t>12</a:t>
            </a:fld>
            <a:r>
              <a:rPr lang="en-US" altLang="zh-TW" smtClean="0"/>
              <a:t>/28</a:t>
            </a:r>
            <a:endParaRPr lang="zh-TW" altLang="en-US" dirty="0"/>
          </a:p>
        </p:txBody>
      </p:sp>
    </p:spTree>
    <p:extLst>
      <p:ext uri="{BB962C8B-B14F-4D97-AF65-F5344CB8AC3E}">
        <p14:creationId xmlns:p14="http://schemas.microsoft.com/office/powerpoint/2010/main" val="3367682403"/>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a:t>Repairing is applied when detecting faulty PE</a:t>
            </a:r>
            <a:endParaRPr lang="zh-TW" altLang="en-US" dirty="0"/>
          </a:p>
        </p:txBody>
      </p:sp>
      <p:sp>
        <p:nvSpPr>
          <p:cNvPr id="127" name="摺角紙張 126"/>
          <p:cNvSpPr/>
          <p:nvPr/>
        </p:nvSpPr>
        <p:spPr bwMode="auto">
          <a:xfrm>
            <a:off x="5098774" y="2142512"/>
            <a:ext cx="974786" cy="1026543"/>
          </a:xfrm>
          <a:prstGeom prst="foldedCorner">
            <a:avLst>
              <a:gd name="adj" fmla="val 34956"/>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0" i="0" u="none" strike="noStrike" cap="none" normalizeH="0" baseline="0" dirty="0">
                <a:ln>
                  <a:noFill/>
                </a:ln>
                <a:solidFill>
                  <a:schemeClr val="accent1"/>
                </a:solidFill>
                <a:effectLst/>
                <a:latin typeface="Arial" charset="0"/>
                <a:ea typeface="新細明體" pitchFamily="18" charset="-120"/>
              </a:rPr>
              <a:t>Mapping</a:t>
            </a:r>
            <a:endParaRPr kumimoji="0" lang="zh-TW" altLang="en-US" sz="1600" b="0" i="0" u="none" strike="noStrike" cap="none" normalizeH="0" baseline="0" dirty="0">
              <a:ln>
                <a:noFill/>
              </a:ln>
              <a:solidFill>
                <a:schemeClr val="accent1"/>
              </a:solidFill>
              <a:effectLst/>
              <a:latin typeface="Arial" charset="0"/>
              <a:ea typeface="新細明體" pitchFamily="18" charset="-120"/>
            </a:endParaRPr>
          </a:p>
        </p:txBody>
      </p:sp>
      <p:sp>
        <p:nvSpPr>
          <p:cNvPr id="25" name="矩形 24"/>
          <p:cNvSpPr/>
          <p:nvPr/>
        </p:nvSpPr>
        <p:spPr bwMode="auto">
          <a:xfrm>
            <a:off x="1556138" y="4496208"/>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6" name="文字方塊 25"/>
          <p:cNvSpPr txBox="1"/>
          <p:nvPr/>
        </p:nvSpPr>
        <p:spPr>
          <a:xfrm>
            <a:off x="1552979" y="4445432"/>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27" name="矩形 26"/>
          <p:cNvSpPr/>
          <p:nvPr/>
        </p:nvSpPr>
        <p:spPr bwMode="auto">
          <a:xfrm>
            <a:off x="2443099" y="4496209"/>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8" name="文字方塊 27"/>
          <p:cNvSpPr txBox="1"/>
          <p:nvPr/>
        </p:nvSpPr>
        <p:spPr>
          <a:xfrm>
            <a:off x="3332925" y="444543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29" name="文字方塊 28"/>
          <p:cNvSpPr txBox="1"/>
          <p:nvPr/>
        </p:nvSpPr>
        <p:spPr>
          <a:xfrm>
            <a:off x="2444767" y="4445432"/>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30" name="矩形 29"/>
          <p:cNvSpPr/>
          <p:nvPr/>
        </p:nvSpPr>
        <p:spPr bwMode="auto">
          <a:xfrm>
            <a:off x="1556138" y="5382779"/>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1" name="文字方塊 30"/>
          <p:cNvSpPr txBox="1"/>
          <p:nvPr/>
        </p:nvSpPr>
        <p:spPr>
          <a:xfrm>
            <a:off x="1552979" y="5332003"/>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32" name="矩形 31"/>
          <p:cNvSpPr/>
          <p:nvPr/>
        </p:nvSpPr>
        <p:spPr bwMode="auto">
          <a:xfrm>
            <a:off x="2443099" y="5380399"/>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3" name="文字方塊 32"/>
          <p:cNvSpPr txBox="1"/>
          <p:nvPr/>
        </p:nvSpPr>
        <p:spPr>
          <a:xfrm>
            <a:off x="3332925" y="5332003"/>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56" name="矩形 55"/>
          <p:cNvSpPr/>
          <p:nvPr/>
        </p:nvSpPr>
        <p:spPr bwMode="auto">
          <a:xfrm>
            <a:off x="3333219" y="4496208"/>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7" name="文字方塊 56"/>
          <p:cNvSpPr txBox="1"/>
          <p:nvPr/>
        </p:nvSpPr>
        <p:spPr>
          <a:xfrm>
            <a:off x="3332925" y="4445431"/>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58" name="矩形 57"/>
          <p:cNvSpPr/>
          <p:nvPr/>
        </p:nvSpPr>
        <p:spPr bwMode="auto">
          <a:xfrm>
            <a:off x="3333219" y="5380398"/>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9" name="文字方塊 58"/>
          <p:cNvSpPr txBox="1"/>
          <p:nvPr/>
        </p:nvSpPr>
        <p:spPr>
          <a:xfrm>
            <a:off x="3332925" y="5332002"/>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sp>
        <p:nvSpPr>
          <p:cNvPr id="34" name="文字方塊 33"/>
          <p:cNvSpPr txBox="1"/>
          <p:nvPr/>
        </p:nvSpPr>
        <p:spPr>
          <a:xfrm>
            <a:off x="2444767" y="5332003"/>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sp>
        <p:nvSpPr>
          <p:cNvPr id="24" name="文字方塊 23"/>
          <p:cNvSpPr txBox="1"/>
          <p:nvPr/>
        </p:nvSpPr>
        <p:spPr>
          <a:xfrm>
            <a:off x="189409" y="4046898"/>
            <a:ext cx="1249060" cy="646331"/>
          </a:xfrm>
          <a:prstGeom prst="rect">
            <a:avLst/>
          </a:prstGeom>
          <a:noFill/>
        </p:spPr>
        <p:txBody>
          <a:bodyPr wrap="none" rtlCol="0">
            <a:spAutoFit/>
          </a:bodyPr>
          <a:lstStyle/>
          <a:p>
            <a:r>
              <a:rPr lang="en-US" altLang="zh-TW" dirty="0"/>
              <a:t>Faulty PE </a:t>
            </a:r>
            <a:br>
              <a:rPr lang="en-US" altLang="zh-TW" dirty="0"/>
            </a:br>
            <a:r>
              <a:rPr lang="en-US" altLang="zh-TW" dirty="0"/>
              <a:t>detected</a:t>
            </a:r>
            <a:endParaRPr lang="zh-TW" altLang="en-US" dirty="0"/>
          </a:p>
        </p:txBody>
      </p:sp>
      <p:sp>
        <p:nvSpPr>
          <p:cNvPr id="2" name="標題 1"/>
          <p:cNvSpPr>
            <a:spLocks noGrp="1"/>
          </p:cNvSpPr>
          <p:nvPr>
            <p:ph type="title"/>
          </p:nvPr>
        </p:nvSpPr>
        <p:spPr/>
        <p:txBody>
          <a:bodyPr/>
          <a:lstStyle/>
          <a:p>
            <a:r>
              <a:rPr lang="en-US" altLang="zh-TW" dirty="0"/>
              <a:t>Flow Diagram of Task Remapping</a:t>
            </a:r>
            <a:endParaRPr lang="zh-TW" altLang="en-US" dirty="0"/>
          </a:p>
        </p:txBody>
      </p:sp>
      <p:sp>
        <p:nvSpPr>
          <p:cNvPr id="10" name="摺角紙張 9"/>
          <p:cNvSpPr/>
          <p:nvPr/>
        </p:nvSpPr>
        <p:spPr bwMode="auto">
          <a:xfrm>
            <a:off x="140971" y="2587984"/>
            <a:ext cx="974786" cy="1026543"/>
          </a:xfrm>
          <a:prstGeom prst="foldedCorner">
            <a:avLst>
              <a:gd name="adj" fmla="val 34956"/>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0" i="0" u="none" strike="noStrike" cap="none" normalizeH="0" baseline="0" dirty="0">
                <a:ln>
                  <a:noFill/>
                </a:ln>
                <a:solidFill>
                  <a:schemeClr val="accent1"/>
                </a:solidFill>
                <a:effectLst/>
                <a:latin typeface="Arial" charset="0"/>
                <a:ea typeface="新細明體" pitchFamily="18" charset="-120"/>
              </a:rPr>
              <a:t>Initial</a:t>
            </a:r>
            <a:br>
              <a:rPr kumimoji="0" lang="en-US" altLang="zh-TW" sz="1600" b="0" i="0" u="none" strike="noStrike" cap="none" normalizeH="0" baseline="0" dirty="0">
                <a:ln>
                  <a:noFill/>
                </a:ln>
                <a:solidFill>
                  <a:schemeClr val="accent1"/>
                </a:solidFill>
                <a:effectLst/>
                <a:latin typeface="Arial" charset="0"/>
                <a:ea typeface="新細明體" pitchFamily="18" charset="-120"/>
              </a:rPr>
            </a:br>
            <a:r>
              <a:rPr kumimoji="0" lang="en-US" altLang="zh-TW" sz="1600" b="0" i="0" u="none" strike="noStrike" cap="none" normalizeH="0" baseline="0" dirty="0">
                <a:ln>
                  <a:noFill/>
                </a:ln>
                <a:solidFill>
                  <a:schemeClr val="accent1"/>
                </a:solidFill>
                <a:effectLst/>
                <a:latin typeface="Arial" charset="0"/>
                <a:ea typeface="新細明體" pitchFamily="18" charset="-120"/>
              </a:rPr>
              <a:t>mapping</a:t>
            </a:r>
            <a:endParaRPr kumimoji="0" lang="zh-TW" altLang="en-US" sz="1600" b="0" i="0" u="none" strike="noStrike" cap="none" normalizeH="0" baseline="0" dirty="0">
              <a:ln>
                <a:noFill/>
              </a:ln>
              <a:solidFill>
                <a:schemeClr val="accent1"/>
              </a:solidFill>
              <a:effectLst/>
              <a:latin typeface="Arial" charset="0"/>
              <a:ea typeface="新細明體" pitchFamily="18" charset="-120"/>
            </a:endParaRPr>
          </a:p>
        </p:txBody>
      </p:sp>
      <p:sp>
        <p:nvSpPr>
          <p:cNvPr id="20" name="矩形 19"/>
          <p:cNvSpPr/>
          <p:nvPr/>
        </p:nvSpPr>
        <p:spPr bwMode="auto">
          <a:xfrm>
            <a:off x="4882223" y="1953109"/>
            <a:ext cx="1421295" cy="151746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6" name="圓角矩形 5"/>
          <p:cNvSpPr/>
          <p:nvPr/>
        </p:nvSpPr>
        <p:spPr bwMode="auto">
          <a:xfrm>
            <a:off x="5627466" y="2408517"/>
            <a:ext cx="2495682" cy="3693102"/>
          </a:xfrm>
          <a:prstGeom prst="round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1" i="0" u="none" strike="noStrike" cap="none" normalizeH="0" baseline="0" dirty="0">
              <a:ln>
                <a:noFill/>
              </a:ln>
              <a:effectLst/>
              <a:latin typeface="Arial" charset="0"/>
              <a:ea typeface="新細明體" pitchFamily="18" charset="-120"/>
            </a:endParaRPr>
          </a:p>
        </p:txBody>
      </p:sp>
      <p:sp>
        <p:nvSpPr>
          <p:cNvPr id="7" name="矩形 6"/>
          <p:cNvSpPr/>
          <p:nvPr/>
        </p:nvSpPr>
        <p:spPr bwMode="auto">
          <a:xfrm>
            <a:off x="5871819" y="3823251"/>
            <a:ext cx="2035834" cy="879894"/>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0" i="0" u="none" strike="noStrike" cap="none" normalizeH="0" baseline="0" dirty="0">
                <a:ln>
                  <a:noFill/>
                </a:ln>
                <a:effectLst/>
                <a:latin typeface="Arial" charset="0"/>
                <a:ea typeface="新細明體" pitchFamily="18" charset="-120"/>
              </a:rPr>
              <a:t>Apply MCF to obtain repairing path</a:t>
            </a:r>
            <a:endParaRPr kumimoji="0" lang="zh-TW" altLang="en-US" sz="1600" b="0" i="0" u="none" strike="noStrike" cap="none" normalizeH="0" baseline="0" dirty="0">
              <a:ln>
                <a:noFill/>
              </a:ln>
              <a:effectLst/>
              <a:latin typeface="Arial" charset="0"/>
              <a:ea typeface="新細明體" pitchFamily="18" charset="-120"/>
            </a:endParaRPr>
          </a:p>
        </p:txBody>
      </p:sp>
      <p:sp>
        <p:nvSpPr>
          <p:cNvPr id="8" name="矩形 7"/>
          <p:cNvSpPr/>
          <p:nvPr/>
        </p:nvSpPr>
        <p:spPr bwMode="auto">
          <a:xfrm>
            <a:off x="5871819" y="2675937"/>
            <a:ext cx="2035834" cy="879894"/>
          </a:xfrm>
          <a:prstGeom prst="rect">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50000"/>
              </a:spcBef>
              <a:spcAft>
                <a:spcPct val="0"/>
              </a:spcAft>
            </a:pPr>
            <a:r>
              <a:rPr lang="en-US" altLang="zh-TW" sz="1600" dirty="0">
                <a:latin typeface="Arial" charset="0"/>
                <a:ea typeface="新細明體" pitchFamily="18" charset="-120"/>
              </a:rPr>
              <a:t>Construct the topology graph</a:t>
            </a:r>
            <a:endParaRPr lang="zh-TW" altLang="en-US" sz="1600" dirty="0">
              <a:latin typeface="Arial" charset="0"/>
              <a:ea typeface="新細明體" pitchFamily="18" charset="-120"/>
            </a:endParaRPr>
          </a:p>
        </p:txBody>
      </p:sp>
      <p:sp>
        <p:nvSpPr>
          <p:cNvPr id="9" name="矩形 8"/>
          <p:cNvSpPr/>
          <p:nvPr/>
        </p:nvSpPr>
        <p:spPr bwMode="auto">
          <a:xfrm>
            <a:off x="5871819" y="4978197"/>
            <a:ext cx="2035834" cy="879894"/>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50000"/>
              </a:spcBef>
              <a:spcAft>
                <a:spcPct val="0"/>
              </a:spcAft>
            </a:pPr>
            <a:r>
              <a:rPr lang="en-US" altLang="zh-TW" sz="1600" dirty="0">
                <a:latin typeface="Arial" charset="0"/>
                <a:ea typeface="新細明體" pitchFamily="18" charset="-120"/>
              </a:rPr>
              <a:t>Remap the tasks</a:t>
            </a:r>
            <a:endParaRPr lang="zh-TW" altLang="en-US" sz="1600" dirty="0">
              <a:latin typeface="Arial" charset="0"/>
              <a:ea typeface="新細明體" pitchFamily="18" charset="-120"/>
            </a:endParaRPr>
          </a:p>
        </p:txBody>
      </p:sp>
      <p:cxnSp>
        <p:nvCxnSpPr>
          <p:cNvPr id="15" name="直線單箭頭接點 14"/>
          <p:cNvCxnSpPr>
            <a:stCxn id="8" idx="2"/>
            <a:endCxn id="7" idx="0"/>
          </p:cNvCxnSpPr>
          <p:nvPr/>
        </p:nvCxnSpPr>
        <p:spPr bwMode="auto">
          <a:xfrm>
            <a:off x="6889736" y="3555831"/>
            <a:ext cx="0" cy="267420"/>
          </a:xfrm>
          <a:prstGeom prst="straightConnector1">
            <a:avLst/>
          </a:prstGeom>
          <a:solidFill>
            <a:schemeClr val="accent1"/>
          </a:solidFill>
          <a:ln w="25400" cap="flat" cmpd="sng" algn="ctr">
            <a:solidFill>
              <a:schemeClr val="tx1"/>
            </a:solidFill>
            <a:prstDash val="solid"/>
            <a:round/>
            <a:headEnd type="none" w="med" len="med"/>
            <a:tailEnd type="arrow" w="lg" len="lg"/>
          </a:ln>
          <a:effectLst/>
        </p:spPr>
      </p:cxnSp>
      <p:cxnSp>
        <p:nvCxnSpPr>
          <p:cNvPr id="17" name="直線單箭頭接點 16"/>
          <p:cNvCxnSpPr>
            <a:stCxn id="7" idx="2"/>
            <a:endCxn id="9" idx="0"/>
          </p:cNvCxnSpPr>
          <p:nvPr/>
        </p:nvCxnSpPr>
        <p:spPr bwMode="auto">
          <a:xfrm>
            <a:off x="6889736" y="4703145"/>
            <a:ext cx="0" cy="275052"/>
          </a:xfrm>
          <a:prstGeom prst="straightConnector1">
            <a:avLst/>
          </a:prstGeom>
          <a:solidFill>
            <a:schemeClr val="accent1"/>
          </a:solidFill>
          <a:ln w="25400" cap="flat" cmpd="sng" algn="ctr">
            <a:solidFill>
              <a:schemeClr val="tx1"/>
            </a:solidFill>
            <a:prstDash val="solid"/>
            <a:round/>
            <a:headEnd type="none" w="med" len="med"/>
            <a:tailEnd type="arrow" w="lg" len="lg"/>
          </a:ln>
          <a:effectLst/>
        </p:spPr>
      </p:cxnSp>
      <p:sp>
        <p:nvSpPr>
          <p:cNvPr id="13" name="文字方塊 12"/>
          <p:cNvSpPr txBox="1"/>
          <p:nvPr/>
        </p:nvSpPr>
        <p:spPr>
          <a:xfrm>
            <a:off x="5782700" y="2166774"/>
            <a:ext cx="2185214" cy="369332"/>
          </a:xfrm>
          <a:prstGeom prst="rect">
            <a:avLst/>
          </a:prstGeom>
          <a:solidFill>
            <a:schemeClr val="bg2">
              <a:alpha val="70000"/>
            </a:schemeClr>
          </a:solidFill>
        </p:spPr>
        <p:txBody>
          <a:bodyPr wrap="none" rtlCol="0">
            <a:spAutoFit/>
          </a:bodyPr>
          <a:lstStyle/>
          <a:p>
            <a:r>
              <a:rPr lang="en-US" altLang="zh-TW" dirty="0"/>
              <a:t>Repairing algorithm</a:t>
            </a:r>
            <a:endParaRPr lang="zh-TW" altLang="en-US" dirty="0"/>
          </a:p>
        </p:txBody>
      </p:sp>
      <p:sp>
        <p:nvSpPr>
          <p:cNvPr id="12" name="摺角紙張 11"/>
          <p:cNvSpPr/>
          <p:nvPr/>
        </p:nvSpPr>
        <p:spPr bwMode="auto">
          <a:xfrm>
            <a:off x="5103570" y="5196840"/>
            <a:ext cx="974786" cy="1026543"/>
          </a:xfrm>
          <a:prstGeom prst="foldedCorner">
            <a:avLst>
              <a:gd name="adj" fmla="val 34956"/>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0" i="0" u="none" strike="noStrike" cap="none" normalizeH="0" baseline="0" dirty="0">
                <a:ln>
                  <a:noFill/>
                </a:ln>
                <a:solidFill>
                  <a:schemeClr val="accent1"/>
                </a:solidFill>
                <a:effectLst/>
                <a:latin typeface="Arial" charset="0"/>
                <a:ea typeface="新細明體" pitchFamily="18" charset="-120"/>
              </a:rPr>
              <a:t>New</a:t>
            </a:r>
            <a:br>
              <a:rPr kumimoji="0" lang="en-US" altLang="zh-TW" sz="1600" b="0" i="0" u="none" strike="noStrike" cap="none" normalizeH="0" baseline="0" dirty="0">
                <a:ln>
                  <a:noFill/>
                </a:ln>
                <a:solidFill>
                  <a:schemeClr val="accent1"/>
                </a:solidFill>
                <a:effectLst/>
                <a:latin typeface="Arial" charset="0"/>
                <a:ea typeface="新細明體" pitchFamily="18" charset="-120"/>
              </a:rPr>
            </a:br>
            <a:r>
              <a:rPr kumimoji="0" lang="en-US" altLang="zh-TW" sz="1600" b="0" i="0" u="none" strike="noStrike" cap="none" normalizeH="0" baseline="0" dirty="0">
                <a:ln>
                  <a:noFill/>
                </a:ln>
                <a:solidFill>
                  <a:schemeClr val="accent1"/>
                </a:solidFill>
                <a:effectLst/>
                <a:latin typeface="Arial" charset="0"/>
                <a:ea typeface="新細明體" pitchFamily="18" charset="-120"/>
              </a:rPr>
              <a:t>mapping</a:t>
            </a:r>
            <a:endParaRPr kumimoji="0" lang="zh-TW" altLang="en-US" sz="1600" b="0" i="0" u="none" strike="noStrike" cap="none" normalizeH="0" baseline="0" dirty="0">
              <a:ln>
                <a:noFill/>
              </a:ln>
              <a:solidFill>
                <a:schemeClr val="accent1"/>
              </a:solidFill>
              <a:effectLst/>
              <a:latin typeface="Arial" charset="0"/>
              <a:ea typeface="新細明體" pitchFamily="18" charset="-120"/>
            </a:endParaRPr>
          </a:p>
        </p:txBody>
      </p:sp>
      <p:sp>
        <p:nvSpPr>
          <p:cNvPr id="19" name="矩形 18"/>
          <p:cNvSpPr/>
          <p:nvPr/>
        </p:nvSpPr>
        <p:spPr bwMode="auto">
          <a:xfrm>
            <a:off x="2128893" y="2538529"/>
            <a:ext cx="1421295" cy="1160162"/>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圓角矩形 4"/>
          <p:cNvSpPr/>
          <p:nvPr/>
        </p:nvSpPr>
        <p:spPr bwMode="auto">
          <a:xfrm>
            <a:off x="1970154" y="3072578"/>
            <a:ext cx="1820174" cy="543465"/>
          </a:xfrm>
          <a:prstGeom prst="roundRect">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1" i="0" u="none" strike="noStrike" cap="none" normalizeH="0" baseline="0" dirty="0">
                <a:ln>
                  <a:noFill/>
                </a:ln>
                <a:effectLst/>
                <a:latin typeface="Arial" charset="0"/>
                <a:ea typeface="新細明體" pitchFamily="18" charset="-120"/>
              </a:rPr>
              <a:t>Execution</a:t>
            </a:r>
            <a:endParaRPr kumimoji="0" lang="zh-TW" altLang="en-US" sz="1600" b="1" i="0" u="none" strike="noStrike" cap="none" normalizeH="0" baseline="0" dirty="0">
              <a:ln>
                <a:noFill/>
              </a:ln>
              <a:effectLst/>
              <a:latin typeface="Arial" charset="0"/>
              <a:ea typeface="新細明體" pitchFamily="18" charset="-120"/>
            </a:endParaRPr>
          </a:p>
        </p:txBody>
      </p:sp>
      <p:sp>
        <p:nvSpPr>
          <p:cNvPr id="18" name="摺角紙張 17"/>
          <p:cNvSpPr/>
          <p:nvPr/>
        </p:nvSpPr>
        <p:spPr bwMode="auto">
          <a:xfrm>
            <a:off x="2392848" y="2589500"/>
            <a:ext cx="974786" cy="1026543"/>
          </a:xfrm>
          <a:prstGeom prst="foldedCorner">
            <a:avLst>
              <a:gd name="adj" fmla="val 34956"/>
            </a:avLst>
          </a:prstGeom>
          <a:solidFill>
            <a:schemeClr val="bg2"/>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0" i="0" u="none" strike="noStrike" cap="none" normalizeH="0" baseline="0" dirty="0">
                <a:ln>
                  <a:noFill/>
                </a:ln>
                <a:solidFill>
                  <a:schemeClr val="accent1"/>
                </a:solidFill>
                <a:effectLst/>
                <a:latin typeface="Arial" charset="0"/>
                <a:ea typeface="新細明體" pitchFamily="18" charset="-120"/>
              </a:rPr>
              <a:t>Mapping</a:t>
            </a:r>
            <a:endParaRPr kumimoji="0" lang="zh-TW" altLang="en-US" sz="1600" b="0" i="0" u="none" strike="noStrike" cap="none" normalizeH="0" baseline="0" dirty="0">
              <a:ln>
                <a:noFill/>
              </a:ln>
              <a:solidFill>
                <a:schemeClr val="accent1"/>
              </a:solidFill>
              <a:effectLst/>
              <a:latin typeface="Arial" charset="0"/>
              <a:ea typeface="新細明體" pitchFamily="18" charset="-120"/>
            </a:endParaRPr>
          </a:p>
        </p:txBody>
      </p:sp>
      <p:grpSp>
        <p:nvGrpSpPr>
          <p:cNvPr id="23" name="群組 22"/>
          <p:cNvGrpSpPr/>
          <p:nvPr/>
        </p:nvGrpSpPr>
        <p:grpSpPr>
          <a:xfrm>
            <a:off x="1968904" y="2538528"/>
            <a:ext cx="1820174" cy="1160162"/>
            <a:chOff x="1659422" y="5062142"/>
            <a:chExt cx="1820174" cy="1160162"/>
          </a:xfrm>
        </p:grpSpPr>
        <p:sp>
          <p:nvSpPr>
            <p:cNvPr id="21" name="矩形 20"/>
            <p:cNvSpPr/>
            <p:nvPr/>
          </p:nvSpPr>
          <p:spPr bwMode="auto">
            <a:xfrm>
              <a:off x="1725469" y="5062142"/>
              <a:ext cx="1421295" cy="1160162"/>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dirty="0">
                <a:ln>
                  <a:noFill/>
                </a:ln>
                <a:solidFill>
                  <a:schemeClr val="folHlink"/>
                </a:solidFill>
                <a:effectLst/>
                <a:latin typeface="Arial" charset="0"/>
                <a:ea typeface="新細明體" pitchFamily="18" charset="-120"/>
              </a:endParaRPr>
            </a:p>
          </p:txBody>
        </p:sp>
        <p:sp>
          <p:nvSpPr>
            <p:cNvPr id="22" name="圓角矩形 21"/>
            <p:cNvSpPr/>
            <p:nvPr/>
          </p:nvSpPr>
          <p:spPr bwMode="auto">
            <a:xfrm>
              <a:off x="1659422" y="5595332"/>
              <a:ext cx="1820174" cy="543465"/>
            </a:xfrm>
            <a:prstGeom prst="roundRect">
              <a:avLst/>
            </a:prstGeom>
            <a:solidFill>
              <a:schemeClr val="bg2"/>
            </a:solid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sz="1600" b="1" i="0" u="none" strike="noStrike" cap="none" normalizeH="0" baseline="0" dirty="0">
                  <a:ln>
                    <a:noFill/>
                  </a:ln>
                  <a:effectLst/>
                  <a:latin typeface="Arial" charset="0"/>
                  <a:ea typeface="新細明體" pitchFamily="18" charset="-120"/>
                </a:rPr>
                <a:t>Execution</a:t>
              </a:r>
              <a:endParaRPr kumimoji="0" lang="zh-TW" altLang="en-US" sz="1600" b="1" i="0" u="none" strike="noStrike" cap="none" normalizeH="0" baseline="0" dirty="0">
                <a:ln>
                  <a:noFill/>
                </a:ln>
                <a:effectLst/>
                <a:latin typeface="Arial" charset="0"/>
                <a:ea typeface="新細明體" pitchFamily="18" charset="-120"/>
              </a:endParaRPr>
            </a:p>
          </p:txBody>
        </p:sp>
      </p:grpSp>
      <p:cxnSp>
        <p:nvCxnSpPr>
          <p:cNvPr id="128" name="直線單箭頭接點 127"/>
          <p:cNvCxnSpPr/>
          <p:nvPr/>
        </p:nvCxnSpPr>
        <p:spPr bwMode="auto">
          <a:xfrm flipH="1" flipV="1">
            <a:off x="1112494" y="4682830"/>
            <a:ext cx="628542" cy="363708"/>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grpSp>
        <p:nvGrpSpPr>
          <p:cNvPr id="11" name="群組 10"/>
          <p:cNvGrpSpPr/>
          <p:nvPr/>
        </p:nvGrpSpPr>
        <p:grpSpPr>
          <a:xfrm>
            <a:off x="2036136" y="4981423"/>
            <a:ext cx="2148813" cy="1256819"/>
            <a:chOff x="-2369507" y="4981423"/>
            <a:chExt cx="2148813" cy="1256819"/>
          </a:xfrm>
        </p:grpSpPr>
        <p:cxnSp>
          <p:nvCxnSpPr>
            <p:cNvPr id="110" name="直線接點 109"/>
            <p:cNvCxnSpPr>
              <a:stCxn id="118" idx="0"/>
              <a:endCxn id="122" idx="4"/>
            </p:cNvCxnSpPr>
            <p:nvPr/>
          </p:nvCxnSpPr>
          <p:spPr bwMode="auto">
            <a:xfrm flipV="1">
              <a:off x="-1299421" y="5336655"/>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1" name="直線接點 110"/>
            <p:cNvCxnSpPr>
              <a:stCxn id="124" idx="2"/>
              <a:endCxn id="118" idx="6"/>
            </p:cNvCxnSpPr>
            <p:nvPr/>
          </p:nvCxnSpPr>
          <p:spPr bwMode="auto">
            <a:xfrm flipH="1">
              <a:off x="-1131206" y="6053576"/>
              <a:ext cx="551728"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2" name="直線接點 111"/>
            <p:cNvCxnSpPr>
              <a:stCxn id="118" idx="2"/>
              <a:endCxn id="120" idx="6"/>
            </p:cNvCxnSpPr>
            <p:nvPr/>
          </p:nvCxnSpPr>
          <p:spPr bwMode="auto">
            <a:xfrm flipH="1" flipV="1">
              <a:off x="-2023288" y="605357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3" name="直線接點 112"/>
            <p:cNvCxnSpPr/>
            <p:nvPr/>
          </p:nvCxnSpPr>
          <p:spPr bwMode="auto">
            <a:xfrm flipH="1">
              <a:off x="-2079744" y="527849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14" name="文字方塊 113"/>
            <p:cNvSpPr txBox="1"/>
            <p:nvPr/>
          </p:nvSpPr>
          <p:spPr>
            <a:xfrm>
              <a:off x="-2039344" y="551413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15" name="文字方塊 114"/>
            <p:cNvSpPr txBox="1"/>
            <p:nvPr/>
          </p:nvSpPr>
          <p:spPr>
            <a:xfrm>
              <a:off x="-1485917" y="5468892"/>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16" name="文字方塊 115"/>
            <p:cNvSpPr txBox="1"/>
            <p:nvPr/>
          </p:nvSpPr>
          <p:spPr>
            <a:xfrm>
              <a:off x="-1098941" y="5828654"/>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117" name="文字方塊 116"/>
            <p:cNvSpPr txBox="1"/>
            <p:nvPr/>
          </p:nvSpPr>
          <p:spPr>
            <a:xfrm>
              <a:off x="-1974086" y="5847906"/>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grpSp>
          <p:nvGrpSpPr>
            <p:cNvPr id="105" name="群組 104"/>
            <p:cNvGrpSpPr/>
            <p:nvPr/>
          </p:nvGrpSpPr>
          <p:grpSpPr>
            <a:xfrm>
              <a:off x="-579478" y="5868910"/>
              <a:ext cx="358784" cy="369332"/>
              <a:chOff x="2289041" y="2901434"/>
              <a:chExt cx="358784" cy="369332"/>
            </a:xfrm>
          </p:grpSpPr>
          <p:sp>
            <p:nvSpPr>
              <p:cNvPr id="124" name="橢圓 123"/>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5" name="文字方塊 124"/>
              <p:cNvSpPr txBox="1"/>
              <p:nvPr/>
            </p:nvSpPr>
            <p:spPr>
              <a:xfrm>
                <a:off x="2296447" y="2901434"/>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nvGrpSpPr>
            <p:cNvPr id="107" name="群組 106"/>
            <p:cNvGrpSpPr/>
            <p:nvPr/>
          </p:nvGrpSpPr>
          <p:grpSpPr>
            <a:xfrm>
              <a:off x="-1467636" y="4981423"/>
              <a:ext cx="341597" cy="369332"/>
              <a:chOff x="2289041" y="2899083"/>
              <a:chExt cx="341597" cy="369332"/>
            </a:xfrm>
          </p:grpSpPr>
          <p:sp>
            <p:nvSpPr>
              <p:cNvPr id="122" name="橢圓 12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3" name="文字方塊 122"/>
              <p:cNvSpPr txBox="1"/>
              <p:nvPr/>
            </p:nvSpPr>
            <p:spPr>
              <a:xfrm>
                <a:off x="2292084"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108" name="群組 107"/>
            <p:cNvGrpSpPr/>
            <p:nvPr/>
          </p:nvGrpSpPr>
          <p:grpSpPr>
            <a:xfrm>
              <a:off x="-2369507" y="5868910"/>
              <a:ext cx="346219" cy="369332"/>
              <a:chOff x="2279252" y="2901434"/>
              <a:chExt cx="346219" cy="369332"/>
            </a:xfrm>
          </p:grpSpPr>
          <p:sp>
            <p:nvSpPr>
              <p:cNvPr id="120" name="橢圓 11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1" name="文字方塊 120"/>
              <p:cNvSpPr txBox="1"/>
              <p:nvPr/>
            </p:nvSpPr>
            <p:spPr>
              <a:xfrm>
                <a:off x="2279252"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09" name="群組 108"/>
            <p:cNvGrpSpPr/>
            <p:nvPr/>
          </p:nvGrpSpPr>
          <p:grpSpPr>
            <a:xfrm>
              <a:off x="-1475110" y="5868910"/>
              <a:ext cx="351378" cy="369332"/>
              <a:chOff x="2281567" y="2899999"/>
              <a:chExt cx="351378" cy="369332"/>
            </a:xfrm>
          </p:grpSpPr>
          <p:sp>
            <p:nvSpPr>
              <p:cNvPr id="118" name="橢圓 11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9" name="文字方塊 118"/>
              <p:cNvSpPr txBox="1"/>
              <p:nvPr/>
            </p:nvSpPr>
            <p:spPr>
              <a:xfrm>
                <a:off x="2281567" y="2899999"/>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grpSp>
        <p:nvGrpSpPr>
          <p:cNvPr id="14" name="群組 13"/>
          <p:cNvGrpSpPr/>
          <p:nvPr/>
        </p:nvGrpSpPr>
        <p:grpSpPr>
          <a:xfrm>
            <a:off x="1965130" y="4919468"/>
            <a:ext cx="1321939" cy="1318930"/>
            <a:chOff x="-1598257" y="4919468"/>
            <a:chExt cx="1321939" cy="1318930"/>
          </a:xfrm>
        </p:grpSpPr>
        <p:cxnSp>
          <p:nvCxnSpPr>
            <p:cNvPr id="48" name="直線接點 47"/>
            <p:cNvCxnSpPr>
              <a:stCxn id="46" idx="6"/>
              <a:endCxn id="44" idx="2"/>
            </p:cNvCxnSpPr>
            <p:nvPr/>
          </p:nvCxnSpPr>
          <p:spPr bwMode="auto">
            <a:xfrm>
              <a:off x="-1181224" y="517578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49" name="直線接點 48"/>
            <p:cNvCxnSpPr>
              <a:stCxn id="46" idx="4"/>
              <a:endCxn id="42" idx="0"/>
            </p:cNvCxnSpPr>
            <p:nvPr/>
          </p:nvCxnSpPr>
          <p:spPr bwMode="auto">
            <a:xfrm>
              <a:off x="-1349439" y="5344002"/>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50" name="直線接點 49"/>
            <p:cNvCxnSpPr>
              <a:stCxn id="40" idx="2"/>
              <a:endCxn id="42" idx="6"/>
            </p:cNvCxnSpPr>
            <p:nvPr/>
          </p:nvCxnSpPr>
          <p:spPr bwMode="auto">
            <a:xfrm flipH="1" flipV="1">
              <a:off x="-1181224" y="6062358"/>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51" name="直線接點 50"/>
            <p:cNvCxnSpPr/>
            <p:nvPr/>
          </p:nvCxnSpPr>
          <p:spPr bwMode="auto">
            <a:xfrm flipH="1">
              <a:off x="-1237680" y="5278651"/>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52" name="文字方塊 51"/>
            <p:cNvSpPr txBox="1"/>
            <p:nvPr/>
          </p:nvSpPr>
          <p:spPr>
            <a:xfrm>
              <a:off x="-1142454" y="4919468"/>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53" name="文字方塊 52"/>
            <p:cNvSpPr txBox="1"/>
            <p:nvPr/>
          </p:nvSpPr>
          <p:spPr>
            <a:xfrm>
              <a:off x="-1048602" y="5509386"/>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54" name="文字方塊 53"/>
            <p:cNvSpPr txBox="1"/>
            <p:nvPr/>
          </p:nvSpPr>
          <p:spPr>
            <a:xfrm>
              <a:off x="-1131660" y="5848062"/>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55" name="文字方塊 54"/>
            <p:cNvSpPr txBox="1"/>
            <p:nvPr/>
          </p:nvSpPr>
          <p:spPr>
            <a:xfrm>
              <a:off x="-1598257" y="5401257"/>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grpSp>
          <p:nvGrpSpPr>
            <p:cNvPr id="35" name="群組 34"/>
            <p:cNvGrpSpPr/>
            <p:nvPr/>
          </p:nvGrpSpPr>
          <p:grpSpPr>
            <a:xfrm>
              <a:off x="-1527443" y="4981579"/>
              <a:ext cx="1251125" cy="1256819"/>
              <a:chOff x="2015290" y="4086313"/>
              <a:chExt cx="1251125" cy="1256819"/>
            </a:xfrm>
          </p:grpSpPr>
          <p:grpSp>
            <p:nvGrpSpPr>
              <p:cNvPr id="36" name="群組 35"/>
              <p:cNvGrpSpPr/>
              <p:nvPr/>
            </p:nvGrpSpPr>
            <p:grpSpPr>
              <a:xfrm>
                <a:off x="2022955" y="4087229"/>
                <a:ext cx="338554" cy="369332"/>
                <a:chOff x="2286917" y="2901434"/>
                <a:chExt cx="338554" cy="369332"/>
              </a:xfrm>
            </p:grpSpPr>
            <p:sp>
              <p:nvSpPr>
                <p:cNvPr id="46" name="橢圓 4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7" name="文字方塊 46"/>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37" name="群組 36"/>
              <p:cNvGrpSpPr/>
              <p:nvPr/>
            </p:nvGrpSpPr>
            <p:grpSpPr>
              <a:xfrm>
                <a:off x="2915037" y="4086313"/>
                <a:ext cx="338554" cy="369332"/>
                <a:chOff x="2286917" y="2899083"/>
                <a:chExt cx="338554" cy="369332"/>
              </a:xfrm>
            </p:grpSpPr>
            <p:sp>
              <p:nvSpPr>
                <p:cNvPr id="44" name="橢圓 43"/>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5" name="文字方塊 44"/>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38" name="群組 37"/>
              <p:cNvGrpSpPr/>
              <p:nvPr/>
            </p:nvGrpSpPr>
            <p:grpSpPr>
              <a:xfrm>
                <a:off x="2015290" y="4973800"/>
                <a:ext cx="351378" cy="369332"/>
                <a:chOff x="2279252" y="2901434"/>
                <a:chExt cx="351378" cy="369332"/>
              </a:xfrm>
            </p:grpSpPr>
            <p:sp>
              <p:nvSpPr>
                <p:cNvPr id="42" name="橢圓 4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3" name="文字方塊 42"/>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39" name="群組 38"/>
              <p:cNvGrpSpPr/>
              <p:nvPr/>
            </p:nvGrpSpPr>
            <p:grpSpPr>
              <a:xfrm>
                <a:off x="2915037" y="4973800"/>
                <a:ext cx="351378" cy="369332"/>
                <a:chOff x="2286917" y="2899999"/>
                <a:chExt cx="351378" cy="369332"/>
              </a:xfrm>
            </p:grpSpPr>
            <p:sp>
              <p:nvSpPr>
                <p:cNvPr id="40" name="橢圓 3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1" name="文字方塊 40"/>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grpSp>
      <p:sp>
        <p:nvSpPr>
          <p:cNvPr id="16" name="投影片編號版面配置區 15"/>
          <p:cNvSpPr>
            <a:spLocks noGrp="1"/>
          </p:cNvSpPr>
          <p:nvPr>
            <p:ph type="sldNum" sz="quarter" idx="10"/>
          </p:nvPr>
        </p:nvSpPr>
        <p:spPr/>
        <p:txBody>
          <a:bodyPr/>
          <a:lstStyle/>
          <a:p>
            <a:fld id="{98DD11F9-7500-44D7-BD4E-9DA41FE32E0D}" type="slidenum">
              <a:rPr lang="zh-TW" altLang="en-US" smtClean="0"/>
              <a:pPr/>
              <a:t>13</a:t>
            </a:fld>
            <a:r>
              <a:rPr lang="en-US" altLang="zh-TW" smtClean="0"/>
              <a:t>/28</a:t>
            </a:r>
            <a:endParaRPr lang="zh-TW" altLang="en-US" dirty="0"/>
          </a:p>
        </p:txBody>
      </p:sp>
    </p:spTree>
    <p:extLst>
      <p:ext uri="{BB962C8B-B14F-4D97-AF65-F5344CB8AC3E}">
        <p14:creationId xmlns:p14="http://schemas.microsoft.com/office/powerpoint/2010/main" val="37940462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1.38778E-17 -3.33333E-6 L 0.25 -3.33333E-6 " pathEditMode="relative" rAng="0" ptsTypes="AA">
                                      <p:cBhvr>
                                        <p:cTn id="6" dur="2000" fill="hold"/>
                                        <p:tgtEl>
                                          <p:spTgt spid="10"/>
                                        </p:tgtEl>
                                        <p:attrNameLst>
                                          <p:attrName>ppt_x</p:attrName>
                                          <p:attrName>ppt_y</p:attrName>
                                        </p:attrNameLst>
                                      </p:cBhvr>
                                      <p:rCtr x="12500" y="0"/>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7" presetClass="emph" presetSubtype="2" fill="hold" nodeType="withEffect">
                                  <p:stCondLst>
                                    <p:cond delay="0"/>
                                  </p:stCondLst>
                                  <p:childTnLst>
                                    <p:animClr clrSpc="rgb" dir="cw">
                                      <p:cBhvr>
                                        <p:cTn id="12" dur="500" fill="hold"/>
                                        <p:tgtEl>
                                          <p:spTgt spid="5"/>
                                        </p:tgtEl>
                                        <p:attrNameLst>
                                          <p:attrName>stroke.color</p:attrName>
                                        </p:attrNameLst>
                                      </p:cBhvr>
                                      <p:to>
                                        <a:srgbClr val="FF9900"/>
                                      </p:to>
                                    </p:animClr>
                                    <p:set>
                                      <p:cBhvr>
                                        <p:cTn id="13" dur="500" fill="hold"/>
                                        <p:tgtEl>
                                          <p:spTgt spid="5"/>
                                        </p:tgtEl>
                                        <p:attrNameLst>
                                          <p:attrName>stroke.on</p:attrName>
                                        </p:attrNameLst>
                                      </p:cBhvr>
                                      <p:to>
                                        <p:strVal val="true"/>
                                      </p:to>
                                    </p:se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par>
                                <p:cTn id="22" presetID="10" presetClass="entr" presetSubtype="0" fill="hold" nodeType="withEffect">
                                  <p:stCondLst>
                                    <p:cond delay="0"/>
                                  </p:stCondLst>
                                  <p:childTnLst>
                                    <p:set>
                                      <p:cBhvr>
                                        <p:cTn id="23" dur="1" fill="hold">
                                          <p:stCondLst>
                                            <p:cond delay="0"/>
                                          </p:stCondLst>
                                        </p:cTn>
                                        <p:tgtEl>
                                          <p:spTgt spid="128"/>
                                        </p:tgtEl>
                                        <p:attrNameLst>
                                          <p:attrName>style.visibility</p:attrName>
                                        </p:attrNameLst>
                                      </p:cBhvr>
                                      <p:to>
                                        <p:strVal val="visible"/>
                                      </p:to>
                                    </p:set>
                                    <p:animEffect transition="in" filter="fade">
                                      <p:cBhvr>
                                        <p:cTn id="24" dur="500"/>
                                        <p:tgtEl>
                                          <p:spTgt spid="128"/>
                                        </p:tgtEl>
                                      </p:cBhvr>
                                    </p:animEffect>
                                  </p:childTnLst>
                                </p:cTn>
                              </p:par>
                              <p:par>
                                <p:cTn id="25" presetID="1" presetClass="emph" presetSubtype="2" fill="hold" nodeType="withEffect">
                                  <p:stCondLst>
                                    <p:cond delay="0"/>
                                  </p:stCondLst>
                                  <p:childTnLst>
                                    <p:animClr clrSpc="rgb" dir="cw">
                                      <p:cBhvr>
                                        <p:cTn id="26" dur="500" fill="hold"/>
                                        <p:tgtEl>
                                          <p:spTgt spid="25"/>
                                        </p:tgtEl>
                                        <p:attrNameLst>
                                          <p:attrName>fillcolor</p:attrName>
                                        </p:attrNameLst>
                                      </p:cBhvr>
                                      <p:to>
                                        <a:srgbClr val="79798F"/>
                                      </p:to>
                                    </p:animClr>
                                    <p:set>
                                      <p:cBhvr>
                                        <p:cTn id="27" dur="500" fill="hold"/>
                                        <p:tgtEl>
                                          <p:spTgt spid="25"/>
                                        </p:tgtEl>
                                        <p:attrNameLst>
                                          <p:attrName>fill.type</p:attrName>
                                        </p:attrNameLst>
                                      </p:cBhvr>
                                      <p:to>
                                        <p:strVal val="solid"/>
                                      </p:to>
                                    </p:set>
                                    <p:set>
                                      <p:cBhvr>
                                        <p:cTn id="28" dur="500" fill="hold"/>
                                        <p:tgtEl>
                                          <p:spTgt spid="25"/>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7" presetClass="emph" presetSubtype="2" fill="hold" nodeType="clickEffect">
                                  <p:stCondLst>
                                    <p:cond delay="0"/>
                                  </p:stCondLst>
                                  <p:childTnLst>
                                    <p:animClr clrSpc="rgb" dir="cw">
                                      <p:cBhvr>
                                        <p:cTn id="32" dur="500" fill="hold"/>
                                        <p:tgtEl>
                                          <p:spTgt spid="5"/>
                                        </p:tgtEl>
                                        <p:attrNameLst>
                                          <p:attrName>stroke.color</p:attrName>
                                        </p:attrNameLst>
                                      </p:cBhvr>
                                      <p:to>
                                        <a:srgbClr val="FFFFFF"/>
                                      </p:to>
                                    </p:animClr>
                                    <p:set>
                                      <p:cBhvr>
                                        <p:cTn id="33" dur="500" fill="hold"/>
                                        <p:tgtEl>
                                          <p:spTgt spid="5"/>
                                        </p:tgtEl>
                                        <p:attrNameLst>
                                          <p:attrName>stroke.on</p:attrName>
                                        </p:attrNameLst>
                                      </p:cBhvr>
                                      <p:to>
                                        <p:strVal val="true"/>
                                      </p:to>
                                    </p:set>
                                  </p:childTnLst>
                                </p:cTn>
                              </p:par>
                              <p:par>
                                <p:cTn id="34" presetID="10" presetClass="exit" presetSubtype="0" fill="hold" grpId="1" nodeType="withEffect">
                                  <p:stCondLst>
                                    <p:cond delay="0"/>
                                  </p:stCondLst>
                                  <p:childTnLst>
                                    <p:animEffect transition="out" filter="fade">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par>
                                <p:cTn id="37" presetID="10" presetClass="entr" presetSubtype="0" fill="hold" grpId="2"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63" presetClass="path" presetSubtype="0" accel="50000" decel="50000" fill="hold" grpId="0" nodeType="clickEffect">
                                  <p:stCondLst>
                                    <p:cond delay="0"/>
                                  </p:stCondLst>
                                  <p:childTnLst>
                                    <p:animMotion origin="layout" path="M -5.55556E-7 -4.81481E-6 L 0.29549 -0.06481 " pathEditMode="relative" rAng="0" ptsTypes="AA">
                                      <p:cBhvr>
                                        <p:cTn id="43" dur="2000" fill="hold"/>
                                        <p:tgtEl>
                                          <p:spTgt spid="18"/>
                                        </p:tgtEl>
                                        <p:attrNameLst>
                                          <p:attrName>ppt_x</p:attrName>
                                          <p:attrName>ppt_y</p:attrName>
                                        </p:attrNameLst>
                                      </p:cBhvr>
                                      <p:rCtr x="14774" y="-3241"/>
                                    </p:animMotion>
                                  </p:childTnLst>
                                </p:cTn>
                              </p:par>
                            </p:childTnLst>
                          </p:cTn>
                        </p:par>
                        <p:par>
                          <p:cTn id="44" fill="hold">
                            <p:stCondLst>
                              <p:cond delay="2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par>
                                <p:cTn id="48" presetID="7" presetClass="emph" presetSubtype="2" fill="hold" nodeType="withEffect">
                                  <p:stCondLst>
                                    <p:cond delay="0"/>
                                  </p:stCondLst>
                                  <p:childTnLst>
                                    <p:animClr clrSpc="rgb" dir="cw">
                                      <p:cBhvr>
                                        <p:cTn id="49" dur="500" fill="hold"/>
                                        <p:tgtEl>
                                          <p:spTgt spid="6"/>
                                        </p:tgtEl>
                                        <p:attrNameLst>
                                          <p:attrName>stroke.color</p:attrName>
                                        </p:attrNameLst>
                                      </p:cBhvr>
                                      <p:to>
                                        <a:srgbClr val="FF9900"/>
                                      </p:to>
                                    </p:animClr>
                                    <p:set>
                                      <p:cBhvr>
                                        <p:cTn id="50" dur="500" fill="hold"/>
                                        <p:tgtEl>
                                          <p:spTgt spid="6"/>
                                        </p:tgtEl>
                                        <p:attrNameLst>
                                          <p:attrName>stroke.on</p:attrName>
                                        </p:attrNameLst>
                                      </p:cBhvr>
                                      <p:to>
                                        <p:strVal val="true"/>
                                      </p:to>
                                    </p:set>
                                  </p:childTnLst>
                                </p:cTn>
                              </p:par>
                              <p:par>
                                <p:cTn id="51" presetID="10" presetClass="entr" presetSubtype="0" fill="hold" grpId="0" nodeType="withEffect">
                                  <p:stCondLst>
                                    <p:cond delay="0"/>
                                  </p:stCondLst>
                                  <p:childTnLst>
                                    <p:set>
                                      <p:cBhvr>
                                        <p:cTn id="52" dur="1" fill="hold">
                                          <p:stCondLst>
                                            <p:cond delay="0"/>
                                          </p:stCondLst>
                                        </p:cTn>
                                        <p:tgtEl>
                                          <p:spTgt spid="127"/>
                                        </p:tgtEl>
                                        <p:attrNameLst>
                                          <p:attrName>style.visibility</p:attrName>
                                        </p:attrNameLst>
                                      </p:cBhvr>
                                      <p:to>
                                        <p:strVal val="visible"/>
                                      </p:to>
                                    </p:set>
                                    <p:animEffect transition="in" filter="fade">
                                      <p:cBhvr>
                                        <p:cTn id="53" dur="500"/>
                                        <p:tgtEl>
                                          <p:spTgt spid="127"/>
                                        </p:tgtEl>
                                      </p:cBhvr>
                                    </p:animEffect>
                                  </p:childTnLst>
                                </p:cTn>
                              </p:par>
                              <p:par>
                                <p:cTn id="54" presetID="10" presetClass="exit" presetSubtype="0" fill="hold" grpId="3" nodeType="withEffect">
                                  <p:stCondLst>
                                    <p:cond delay="0"/>
                                  </p:stCondLst>
                                  <p:childTnLst>
                                    <p:animEffect transition="out" filter="fade">
                                      <p:cBhvr>
                                        <p:cTn id="55" dur="500"/>
                                        <p:tgtEl>
                                          <p:spTgt spid="18"/>
                                        </p:tgtEl>
                                      </p:cBhvr>
                                    </p:animEffect>
                                    <p:set>
                                      <p:cBhvr>
                                        <p:cTn id="56" dur="1" fill="hold">
                                          <p:stCondLst>
                                            <p:cond delay="499"/>
                                          </p:stCondLst>
                                        </p:cTn>
                                        <p:tgtEl>
                                          <p:spTgt spid="1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childTnLst>
                                </p:cTn>
                              </p:par>
                              <p:par>
                                <p:cTn id="62" presetID="10" presetClass="exit" presetSubtype="0" fill="hold" grpId="1" nodeType="withEffect">
                                  <p:stCondLst>
                                    <p:cond delay="0"/>
                                  </p:stCondLst>
                                  <p:childTnLst>
                                    <p:animEffect transition="out" filter="fade">
                                      <p:cBhvr>
                                        <p:cTn id="63" dur="500"/>
                                        <p:tgtEl>
                                          <p:spTgt spid="127"/>
                                        </p:tgtEl>
                                      </p:cBhvr>
                                    </p:animEffect>
                                    <p:set>
                                      <p:cBhvr>
                                        <p:cTn id="64" dur="1" fill="hold">
                                          <p:stCondLst>
                                            <p:cond delay="499"/>
                                          </p:stCondLst>
                                        </p:cTn>
                                        <p:tgtEl>
                                          <p:spTgt spid="127"/>
                                        </p:tgtEl>
                                        <p:attrNameLst>
                                          <p:attrName>style.visibility</p:attrName>
                                        </p:attrNameLst>
                                      </p:cBhvr>
                                      <p:to>
                                        <p:strVal val="hidden"/>
                                      </p:to>
                                    </p:set>
                                  </p:childTnLst>
                                </p:cTn>
                              </p:par>
                              <p:par>
                                <p:cTn id="65" presetID="7" presetClass="emph" presetSubtype="2" fill="hold" nodeType="withEffect">
                                  <p:stCondLst>
                                    <p:cond delay="0"/>
                                  </p:stCondLst>
                                  <p:childTnLst>
                                    <p:animClr clrSpc="rgb" dir="cw">
                                      <p:cBhvr>
                                        <p:cTn id="66" dur="500" fill="hold"/>
                                        <p:tgtEl>
                                          <p:spTgt spid="6"/>
                                        </p:tgtEl>
                                        <p:attrNameLst>
                                          <p:attrName>stroke.color</p:attrName>
                                        </p:attrNameLst>
                                      </p:cBhvr>
                                      <p:to>
                                        <a:srgbClr val="FFFFFF"/>
                                      </p:to>
                                    </p:animClr>
                                    <p:set>
                                      <p:cBhvr>
                                        <p:cTn id="67" dur="500" fill="hold"/>
                                        <p:tgtEl>
                                          <p:spTgt spid="6"/>
                                        </p:tgtEl>
                                        <p:attrNameLst>
                                          <p:attrName>stroke.on</p:attrName>
                                        </p:attrNameLst>
                                      </p:cBhvr>
                                      <p:to>
                                        <p:strVal val="true"/>
                                      </p:to>
                                    </p:set>
                                  </p:childTnLst>
                                </p:cTn>
                              </p:par>
                              <p:par>
                                <p:cTn id="68" presetID="1" presetClass="exit" presetSubtype="0" fill="hold" grpId="1" nodeType="withEffect">
                                  <p:stCondLst>
                                    <p:cond delay="0"/>
                                  </p:stCondLst>
                                  <p:childTnLst>
                                    <p:set>
                                      <p:cBhvr>
                                        <p:cTn id="69" dur="1" fill="hold">
                                          <p:stCondLst>
                                            <p:cond delay="0"/>
                                          </p:stCondLst>
                                        </p:cTn>
                                        <p:tgtEl>
                                          <p:spTgt spid="19"/>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5" presetClass="path" presetSubtype="0" accel="50000" decel="50000" fill="hold" grpId="1" nodeType="clickEffect">
                                  <p:stCondLst>
                                    <p:cond delay="0"/>
                                  </p:stCondLst>
                                  <p:childTnLst>
                                    <p:animMotion origin="layout" path="M 1.66667E-6 1.11111E-6 L -0.29653 -0.38033 " pathEditMode="relative" rAng="0" ptsTypes="AA">
                                      <p:cBhvr>
                                        <p:cTn id="73" dur="2000" fill="hold"/>
                                        <p:tgtEl>
                                          <p:spTgt spid="12"/>
                                        </p:tgtEl>
                                        <p:attrNameLst>
                                          <p:attrName>ppt_x</p:attrName>
                                          <p:attrName>ppt_y</p:attrName>
                                        </p:attrNameLst>
                                      </p:cBhvr>
                                      <p:rCtr x="-14826" y="-19028"/>
                                    </p:animMotion>
                                  </p:childTnLst>
                                </p:cTn>
                              </p:par>
                            </p:childTnLst>
                          </p:cTn>
                        </p:par>
                        <p:par>
                          <p:cTn id="74" fill="hold">
                            <p:stCondLst>
                              <p:cond delay="2000"/>
                            </p:stCondLst>
                            <p:childTnLst>
                              <p:par>
                                <p:cTn id="75" presetID="10" presetClass="entr" presetSubtype="0" fill="hold"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500"/>
                                        <p:tgtEl>
                                          <p:spTgt spid="23"/>
                                        </p:tgtEl>
                                      </p:cBhvr>
                                    </p:animEffect>
                                  </p:childTnLst>
                                </p:cTn>
                              </p:par>
                              <p:par>
                                <p:cTn id="78" presetID="10" presetClass="exit" presetSubtype="0" fill="hold" nodeType="withEffect">
                                  <p:stCondLst>
                                    <p:cond delay="0"/>
                                  </p:stCondLst>
                                  <p:childTnLst>
                                    <p:animEffect transition="out" filter="fade">
                                      <p:cBhvr>
                                        <p:cTn id="79" dur="500"/>
                                        <p:tgtEl>
                                          <p:spTgt spid="14"/>
                                        </p:tgtEl>
                                      </p:cBhvr>
                                    </p:animEffect>
                                    <p:set>
                                      <p:cBhvr>
                                        <p:cTn id="80" dur="1" fill="hold">
                                          <p:stCondLst>
                                            <p:cond delay="499"/>
                                          </p:stCondLst>
                                        </p:cTn>
                                        <p:tgtEl>
                                          <p:spTgt spid="14"/>
                                        </p:tgtEl>
                                        <p:attrNameLst>
                                          <p:attrName>style.visibility</p:attrName>
                                        </p:attrNameLst>
                                      </p:cBhvr>
                                      <p:to>
                                        <p:strVal val="hidden"/>
                                      </p:to>
                                    </p:set>
                                  </p:childTnLst>
                                </p:cTn>
                              </p:par>
                              <p:par>
                                <p:cTn id="81" presetID="10" presetClass="entr" presetSubtype="0" fill="hold" nodeType="with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7" grpId="1" animBg="1"/>
      <p:bldP spid="24" grpId="0"/>
      <p:bldP spid="10" grpId="0" animBg="1"/>
      <p:bldP spid="10" grpId="1" animBg="1"/>
      <p:bldP spid="20" grpId="0" animBg="1"/>
      <p:bldP spid="12" grpId="0" animBg="1"/>
      <p:bldP spid="12" grpId="1" animBg="1"/>
      <p:bldP spid="19" grpId="0" animBg="1"/>
      <p:bldP spid="19" grpId="1" animBg="1"/>
      <p:bldP spid="18" grpId="0" animBg="1"/>
      <p:bldP spid="18" grpId="2" animBg="1"/>
      <p:bldP spid="18" grpId="3"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弧形 46"/>
          <p:cNvSpPr/>
          <p:nvPr/>
        </p:nvSpPr>
        <p:spPr bwMode="auto">
          <a:xfrm rot="16200000">
            <a:off x="5976610" y="2878345"/>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78" name="矩形 77"/>
          <p:cNvSpPr/>
          <p:nvPr/>
        </p:nvSpPr>
        <p:spPr bwMode="auto">
          <a:xfrm>
            <a:off x="1535461" y="4096079"/>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9" name="文字方塊 78"/>
          <p:cNvSpPr txBox="1"/>
          <p:nvPr/>
        </p:nvSpPr>
        <p:spPr>
          <a:xfrm>
            <a:off x="1532302" y="4045303"/>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80" name="矩形 79"/>
          <p:cNvSpPr/>
          <p:nvPr/>
        </p:nvSpPr>
        <p:spPr bwMode="auto">
          <a:xfrm>
            <a:off x="2422422" y="409608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1" name="矩形 80"/>
          <p:cNvSpPr/>
          <p:nvPr/>
        </p:nvSpPr>
        <p:spPr bwMode="auto">
          <a:xfrm>
            <a:off x="3312542" y="4096080"/>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2" name="文字方塊 81"/>
          <p:cNvSpPr txBox="1"/>
          <p:nvPr/>
        </p:nvSpPr>
        <p:spPr>
          <a:xfrm>
            <a:off x="3312248" y="4045303"/>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83" name="文字方塊 82"/>
          <p:cNvSpPr txBox="1"/>
          <p:nvPr/>
        </p:nvSpPr>
        <p:spPr>
          <a:xfrm>
            <a:off x="2424090" y="4045303"/>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84" name="矩形 83"/>
          <p:cNvSpPr/>
          <p:nvPr/>
        </p:nvSpPr>
        <p:spPr bwMode="auto">
          <a:xfrm>
            <a:off x="1535461" y="4982650"/>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5" name="文字方塊 84"/>
          <p:cNvSpPr txBox="1"/>
          <p:nvPr/>
        </p:nvSpPr>
        <p:spPr>
          <a:xfrm>
            <a:off x="1532302" y="4931874"/>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86" name="矩形 85"/>
          <p:cNvSpPr/>
          <p:nvPr/>
        </p:nvSpPr>
        <p:spPr bwMode="auto">
          <a:xfrm>
            <a:off x="2422422" y="498027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7" name="矩形 86"/>
          <p:cNvSpPr/>
          <p:nvPr/>
        </p:nvSpPr>
        <p:spPr bwMode="auto">
          <a:xfrm>
            <a:off x="3312542" y="4980270"/>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8" name="文字方塊 87"/>
          <p:cNvSpPr txBox="1"/>
          <p:nvPr/>
        </p:nvSpPr>
        <p:spPr>
          <a:xfrm>
            <a:off x="3312248" y="4931874"/>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89" name="文字方塊 88"/>
          <p:cNvSpPr txBox="1"/>
          <p:nvPr/>
        </p:nvSpPr>
        <p:spPr>
          <a:xfrm>
            <a:off x="2424090" y="4931874"/>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mc:AlternateContent xmlns:mc="http://schemas.openxmlformats.org/markup-compatibility/2006" xmlns:a14="http://schemas.microsoft.com/office/drawing/2010/main">
        <mc:Choice Requires="a14">
          <p:sp>
            <p:nvSpPr>
              <p:cNvPr id="37" name="內容版面配置區 36"/>
              <p:cNvSpPr>
                <a:spLocks noGrp="1"/>
              </p:cNvSpPr>
              <p:nvPr>
                <p:ph idx="1"/>
              </p:nvPr>
            </p:nvSpPr>
            <p:spPr/>
            <p:txBody>
              <a:bodyPr/>
              <a:lstStyle/>
              <a:p>
                <a:r>
                  <a:rPr lang="en-US" altLang="zh-TW" dirty="0"/>
                  <a:t>Increment in </a:t>
                </a:r>
                <a14:m>
                  <m:oMath xmlns:m="http://schemas.openxmlformats.org/officeDocument/2006/math">
                    <m:r>
                      <a:rPr lang="en-US" altLang="zh-TW" i="1" dirty="0" smtClean="0">
                        <a:latin typeface="Cambria Math" panose="02040503050406030204" pitchFamily="18" charset="0"/>
                      </a:rPr>
                      <m:t>𝑐𝑜𝑚𝑚𝑐𝑜𝑠𝑡</m:t>
                    </m:r>
                  </m:oMath>
                </a14:m>
                <a:r>
                  <a:rPr lang="en-US" altLang="zh-TW" dirty="0" smtClean="0"/>
                  <a:t> when task remapped </a:t>
                </a:r>
                <a:r>
                  <a:rPr lang="en-US" altLang="zh-TW" dirty="0"/>
                  <a:t>to </a:t>
                </a:r>
                <a:r>
                  <a:rPr lang="en-US" altLang="zh-TW" dirty="0" smtClean="0"/>
                  <a:t>PE</a:t>
                </a:r>
              </a:p>
              <a:p>
                <a:pPr lvl="1"/>
                <a:r>
                  <a:rPr lang="en-US" altLang="zh-TW" dirty="0" smtClean="0"/>
                  <a:t> </a:t>
                </a:r>
                <a:endParaRPr lang="en-US" altLang="zh-TW" dirty="0"/>
              </a:p>
              <a:p>
                <a:endParaRPr lang="en-US" altLang="zh-TW" dirty="0"/>
              </a:p>
              <a:p>
                <a:endParaRPr lang="zh-TW" altLang="en-US" dirty="0"/>
              </a:p>
            </p:txBody>
          </p:sp>
        </mc:Choice>
        <mc:Fallback xmlns="">
          <p:sp>
            <p:nvSpPr>
              <p:cNvPr id="37" name="內容版面配置區 36"/>
              <p:cNvSpPr>
                <a:spLocks noGrp="1" noRot="1" noChangeAspect="1" noMove="1" noResize="1" noEditPoints="1" noAdjustHandles="1" noChangeArrowheads="1" noChangeShapeType="1" noTextEdit="1"/>
              </p:cNvSpPr>
              <p:nvPr>
                <p:ph idx="1"/>
              </p:nvPr>
            </p:nvSpPr>
            <p:spPr>
              <a:blipFill>
                <a:blip r:embed="rId3"/>
                <a:stretch>
                  <a:fillRect l="-1098" t="-866" r="-1020"/>
                </a:stretch>
              </a:blipFill>
            </p:spPr>
            <p:txBody>
              <a:bodyPr/>
              <a:lstStyle/>
              <a:p>
                <a:r>
                  <a:rPr lang="zh-TW" altLang="en-US">
                    <a:noFill/>
                  </a:rPr>
                  <a:t> </a:t>
                </a:r>
              </a:p>
            </p:txBody>
          </p:sp>
        </mc:Fallback>
      </mc:AlternateContent>
      <p:sp>
        <p:nvSpPr>
          <p:cNvPr id="2" name="標題 1"/>
          <p:cNvSpPr>
            <a:spLocks noGrp="1"/>
          </p:cNvSpPr>
          <p:nvPr>
            <p:ph type="title"/>
          </p:nvPr>
        </p:nvSpPr>
        <p:spPr>
          <a:xfrm>
            <a:off x="-31750" y="533400"/>
            <a:ext cx="9175750" cy="854075"/>
          </a:xfrm>
        </p:spPr>
        <p:txBody>
          <a:bodyPr/>
          <a:lstStyle/>
          <a:p>
            <a:r>
              <a:rPr lang="en-US" altLang="zh-TW" dirty="0"/>
              <a:t>Communication Cost Model on Edges</a:t>
            </a:r>
            <a:endParaRPr lang="zh-TW" altLang="en-US" dirty="0"/>
          </a:p>
        </p:txBody>
      </p:sp>
      <p:cxnSp>
        <p:nvCxnSpPr>
          <p:cNvPr id="9" name="直線接點 8"/>
          <p:cNvCxnSpPr>
            <a:stCxn id="23" idx="6"/>
            <a:endCxn id="21" idx="2"/>
          </p:cNvCxnSpPr>
          <p:nvPr/>
        </p:nvCxnSpPr>
        <p:spPr bwMode="auto">
          <a:xfrm>
            <a:off x="2361510" y="4767032"/>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0" name="直線接點 9"/>
          <p:cNvCxnSpPr>
            <a:stCxn id="23" idx="4"/>
            <a:endCxn id="19" idx="0"/>
          </p:cNvCxnSpPr>
          <p:nvPr/>
        </p:nvCxnSpPr>
        <p:spPr bwMode="auto">
          <a:xfrm>
            <a:off x="2193295" y="4935247"/>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 name="直線接點 10"/>
          <p:cNvCxnSpPr>
            <a:stCxn id="17" idx="2"/>
            <a:endCxn id="19" idx="6"/>
          </p:cNvCxnSpPr>
          <p:nvPr/>
        </p:nvCxnSpPr>
        <p:spPr bwMode="auto">
          <a:xfrm flipH="1" flipV="1">
            <a:off x="2361510" y="5653603"/>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2" name="直線接點 11"/>
          <p:cNvCxnSpPr/>
          <p:nvPr/>
        </p:nvCxnSpPr>
        <p:spPr bwMode="auto">
          <a:xfrm flipH="1">
            <a:off x="2305054" y="4878522"/>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3" name="文字方塊 12"/>
          <p:cNvSpPr txBox="1"/>
          <p:nvPr/>
        </p:nvSpPr>
        <p:spPr>
          <a:xfrm>
            <a:off x="2340532" y="4713904"/>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4" name="文字方塊 13"/>
          <p:cNvSpPr txBox="1"/>
          <p:nvPr/>
        </p:nvSpPr>
        <p:spPr>
          <a:xfrm>
            <a:off x="2533931" y="5118846"/>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5" name="文字方塊 14"/>
          <p:cNvSpPr txBox="1"/>
          <p:nvPr/>
        </p:nvSpPr>
        <p:spPr>
          <a:xfrm>
            <a:off x="1785037" y="512428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6" name="文字方塊 15"/>
          <p:cNvSpPr txBox="1"/>
          <p:nvPr/>
        </p:nvSpPr>
        <p:spPr>
          <a:xfrm>
            <a:off x="2430488" y="5586891"/>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25" name="橢圓 24"/>
          <p:cNvSpPr/>
          <p:nvPr/>
        </p:nvSpPr>
        <p:spPr bwMode="auto">
          <a:xfrm>
            <a:off x="5467214" y="4334415"/>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6" name="文字方塊 25"/>
          <p:cNvSpPr txBox="1"/>
          <p:nvPr/>
        </p:nvSpPr>
        <p:spPr>
          <a:xfrm>
            <a:off x="5496315" y="4419899"/>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27" name="橢圓 26"/>
          <p:cNvSpPr/>
          <p:nvPr/>
        </p:nvSpPr>
        <p:spPr bwMode="auto">
          <a:xfrm>
            <a:off x="6453512" y="4334415"/>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8" name="文字方塊 27"/>
          <p:cNvSpPr txBox="1"/>
          <p:nvPr/>
        </p:nvSpPr>
        <p:spPr>
          <a:xfrm>
            <a:off x="6482613" y="4419899"/>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29" name="橢圓 28"/>
          <p:cNvSpPr/>
          <p:nvPr/>
        </p:nvSpPr>
        <p:spPr bwMode="auto">
          <a:xfrm>
            <a:off x="7445580" y="4334415"/>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0" name="文字方塊 29"/>
          <p:cNvSpPr txBox="1"/>
          <p:nvPr/>
        </p:nvSpPr>
        <p:spPr>
          <a:xfrm>
            <a:off x="7474681" y="4419899"/>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31" name="橢圓 30"/>
          <p:cNvSpPr/>
          <p:nvPr/>
        </p:nvSpPr>
        <p:spPr bwMode="auto">
          <a:xfrm>
            <a:off x="5467214" y="5300050"/>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2" name="文字方塊 31"/>
          <p:cNvSpPr txBox="1"/>
          <p:nvPr/>
        </p:nvSpPr>
        <p:spPr>
          <a:xfrm>
            <a:off x="5496315" y="5385534"/>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33" name="橢圓 32"/>
          <p:cNvSpPr/>
          <p:nvPr/>
        </p:nvSpPr>
        <p:spPr bwMode="auto">
          <a:xfrm>
            <a:off x="6453512" y="5300050"/>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4" name="文字方塊 33"/>
          <p:cNvSpPr txBox="1"/>
          <p:nvPr/>
        </p:nvSpPr>
        <p:spPr>
          <a:xfrm>
            <a:off x="6482613" y="5385534"/>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35" name="橢圓 34"/>
          <p:cNvSpPr/>
          <p:nvPr/>
        </p:nvSpPr>
        <p:spPr bwMode="auto">
          <a:xfrm>
            <a:off x="7445580" y="5300050"/>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6" name="文字方塊 35"/>
          <p:cNvSpPr txBox="1"/>
          <p:nvPr/>
        </p:nvSpPr>
        <p:spPr>
          <a:xfrm>
            <a:off x="7474681" y="5385534"/>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cxnSp>
        <p:nvCxnSpPr>
          <p:cNvPr id="42" name="直線接點 41"/>
          <p:cNvCxnSpPr/>
          <p:nvPr/>
        </p:nvCxnSpPr>
        <p:spPr bwMode="auto">
          <a:xfrm>
            <a:off x="6981379" y="5514858"/>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sp>
        <p:nvSpPr>
          <p:cNvPr id="43" name="橢圓 42"/>
          <p:cNvSpPr/>
          <p:nvPr/>
        </p:nvSpPr>
        <p:spPr bwMode="auto">
          <a:xfrm>
            <a:off x="6612047" y="3527464"/>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4" name="文字方塊 43"/>
          <p:cNvSpPr txBox="1"/>
          <p:nvPr/>
        </p:nvSpPr>
        <p:spPr>
          <a:xfrm>
            <a:off x="6259627" y="3041750"/>
            <a:ext cx="915635" cy="369332"/>
          </a:xfrm>
          <a:prstGeom prst="rect">
            <a:avLst/>
          </a:prstGeom>
          <a:noFill/>
        </p:spPr>
        <p:txBody>
          <a:bodyPr wrap="none" rtlCol="0">
            <a:spAutoFit/>
          </a:bodyPr>
          <a:lstStyle/>
          <a:p>
            <a:r>
              <a:rPr lang="en-US" altLang="zh-TW" dirty="0"/>
              <a:t>Source</a:t>
            </a:r>
            <a:endParaRPr lang="zh-TW" altLang="en-US" dirty="0"/>
          </a:p>
        </p:txBody>
      </p:sp>
      <p:sp>
        <p:nvSpPr>
          <p:cNvPr id="45" name="橢圓 44"/>
          <p:cNvSpPr/>
          <p:nvPr/>
        </p:nvSpPr>
        <p:spPr bwMode="auto">
          <a:xfrm>
            <a:off x="6612047" y="6259469"/>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6" name="文字方塊 45"/>
          <p:cNvSpPr txBox="1"/>
          <p:nvPr/>
        </p:nvSpPr>
        <p:spPr>
          <a:xfrm>
            <a:off x="6304480" y="6447634"/>
            <a:ext cx="825932" cy="369332"/>
          </a:xfrm>
          <a:prstGeom prst="rect">
            <a:avLst/>
          </a:prstGeom>
          <a:noFill/>
        </p:spPr>
        <p:txBody>
          <a:bodyPr wrap="none" rtlCol="0">
            <a:spAutoFit/>
          </a:bodyPr>
          <a:lstStyle/>
          <a:p>
            <a:r>
              <a:rPr lang="en-US" altLang="zh-TW" dirty="0"/>
              <a:t>Target</a:t>
            </a:r>
            <a:endParaRPr lang="zh-TW" altLang="en-US" dirty="0"/>
          </a:p>
        </p:txBody>
      </p:sp>
      <p:sp>
        <p:nvSpPr>
          <p:cNvPr id="48" name="弧形 47"/>
          <p:cNvSpPr/>
          <p:nvPr/>
        </p:nvSpPr>
        <p:spPr bwMode="auto">
          <a:xfrm rot="5400000">
            <a:off x="6267950" y="4563013"/>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49" name="弧形 48"/>
          <p:cNvSpPr/>
          <p:nvPr/>
        </p:nvSpPr>
        <p:spPr bwMode="auto">
          <a:xfrm rot="867962">
            <a:off x="5698013" y="4343194"/>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cxnSp>
        <p:nvCxnSpPr>
          <p:cNvPr id="53" name="直線接點 52"/>
          <p:cNvCxnSpPr/>
          <p:nvPr/>
        </p:nvCxnSpPr>
        <p:spPr bwMode="auto">
          <a:xfrm>
            <a:off x="5995081" y="5535955"/>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nvGrpSpPr>
          <p:cNvPr id="62" name="群組 61"/>
          <p:cNvGrpSpPr/>
          <p:nvPr/>
        </p:nvGrpSpPr>
        <p:grpSpPr>
          <a:xfrm>
            <a:off x="5681252" y="4862282"/>
            <a:ext cx="99790" cy="437768"/>
            <a:chOff x="5685184" y="4271895"/>
            <a:chExt cx="99790" cy="437768"/>
          </a:xfrm>
        </p:grpSpPr>
        <p:cxnSp>
          <p:nvCxnSpPr>
            <p:cNvPr id="38" name="直線接點 37"/>
            <p:cNvCxnSpPr/>
            <p:nvPr/>
          </p:nvCxnSpPr>
          <p:spPr bwMode="auto">
            <a:xfrm>
              <a:off x="5784974"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56" name="直線接點 55"/>
            <p:cNvCxnSpPr/>
            <p:nvPr/>
          </p:nvCxnSpPr>
          <p:spPr bwMode="auto">
            <a:xfrm>
              <a:off x="5685184"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cxnSp>
        <p:nvCxnSpPr>
          <p:cNvPr id="57" name="直線接點 56"/>
          <p:cNvCxnSpPr/>
          <p:nvPr/>
        </p:nvCxnSpPr>
        <p:spPr bwMode="auto">
          <a:xfrm>
            <a:off x="6981379" y="4557494"/>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60" name="直線接點 59"/>
          <p:cNvCxnSpPr/>
          <p:nvPr/>
        </p:nvCxnSpPr>
        <p:spPr bwMode="auto">
          <a:xfrm>
            <a:off x="5995081" y="4578591"/>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nvGrpSpPr>
          <p:cNvPr id="63" name="群組 62"/>
          <p:cNvGrpSpPr/>
          <p:nvPr/>
        </p:nvGrpSpPr>
        <p:grpSpPr>
          <a:xfrm>
            <a:off x="6666032" y="4862282"/>
            <a:ext cx="99790" cy="437768"/>
            <a:chOff x="5685184" y="4271895"/>
            <a:chExt cx="99790" cy="437768"/>
          </a:xfrm>
        </p:grpSpPr>
        <p:cxnSp>
          <p:nvCxnSpPr>
            <p:cNvPr id="64" name="直線接點 63"/>
            <p:cNvCxnSpPr/>
            <p:nvPr/>
          </p:nvCxnSpPr>
          <p:spPr bwMode="auto">
            <a:xfrm>
              <a:off x="5784974"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65" name="直線接點 64"/>
            <p:cNvCxnSpPr/>
            <p:nvPr/>
          </p:nvCxnSpPr>
          <p:spPr bwMode="auto">
            <a:xfrm>
              <a:off x="5685184"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sp>
        <p:nvSpPr>
          <p:cNvPr id="58" name="文字方塊 57"/>
          <p:cNvSpPr txBox="1"/>
          <p:nvPr/>
        </p:nvSpPr>
        <p:spPr>
          <a:xfrm>
            <a:off x="6045541" y="4252621"/>
            <a:ext cx="312906" cy="369332"/>
          </a:xfrm>
          <a:prstGeom prst="rect">
            <a:avLst/>
          </a:prstGeom>
          <a:noFill/>
        </p:spPr>
        <p:txBody>
          <a:bodyPr wrap="none" rtlCol="0">
            <a:spAutoFit/>
          </a:bodyPr>
          <a:lstStyle/>
          <a:p>
            <a:r>
              <a:rPr lang="en-US" altLang="zh-TW" dirty="0"/>
              <a:t>0</a:t>
            </a:r>
            <a:endParaRPr lang="zh-TW" altLang="en-US" dirty="0"/>
          </a:p>
        </p:txBody>
      </p:sp>
      <p:sp>
        <p:nvSpPr>
          <p:cNvPr id="66" name="文字方塊 65"/>
          <p:cNvSpPr txBox="1"/>
          <p:nvPr/>
        </p:nvSpPr>
        <p:spPr>
          <a:xfrm>
            <a:off x="6936322" y="4252621"/>
            <a:ext cx="441146" cy="369332"/>
          </a:xfrm>
          <a:prstGeom prst="rect">
            <a:avLst/>
          </a:prstGeom>
          <a:noFill/>
        </p:spPr>
        <p:txBody>
          <a:bodyPr wrap="none" rtlCol="0">
            <a:spAutoFit/>
          </a:bodyPr>
          <a:lstStyle/>
          <a:p>
            <a:r>
              <a:rPr lang="en-US" altLang="zh-TW" dirty="0"/>
              <a:t>15</a:t>
            </a:r>
            <a:endParaRPr lang="zh-TW" altLang="en-US" dirty="0"/>
          </a:p>
        </p:txBody>
      </p:sp>
      <p:sp>
        <p:nvSpPr>
          <p:cNvPr id="69" name="文字方塊 68"/>
          <p:cNvSpPr txBox="1"/>
          <p:nvPr/>
        </p:nvSpPr>
        <p:spPr>
          <a:xfrm>
            <a:off x="5985792" y="5191708"/>
            <a:ext cx="518091" cy="369332"/>
          </a:xfrm>
          <a:prstGeom prst="rect">
            <a:avLst/>
          </a:prstGeom>
          <a:noFill/>
        </p:spPr>
        <p:txBody>
          <a:bodyPr wrap="none" rtlCol="0">
            <a:spAutoFit/>
          </a:bodyPr>
          <a:lstStyle/>
          <a:p>
            <a:r>
              <a:rPr lang="en-US" altLang="zh-TW" dirty="0"/>
              <a:t>-15</a:t>
            </a:r>
            <a:endParaRPr lang="zh-TW" altLang="en-US" dirty="0"/>
          </a:p>
        </p:txBody>
      </p:sp>
      <p:sp>
        <p:nvSpPr>
          <p:cNvPr id="70" name="文字方塊 69"/>
          <p:cNvSpPr txBox="1"/>
          <p:nvPr/>
        </p:nvSpPr>
        <p:spPr>
          <a:xfrm>
            <a:off x="6936235" y="5175352"/>
            <a:ext cx="441146" cy="369332"/>
          </a:xfrm>
          <a:prstGeom prst="rect">
            <a:avLst/>
          </a:prstGeom>
          <a:noFill/>
        </p:spPr>
        <p:txBody>
          <a:bodyPr wrap="none" rtlCol="0">
            <a:spAutoFit/>
          </a:bodyPr>
          <a:lstStyle/>
          <a:p>
            <a:r>
              <a:rPr lang="en-US" altLang="zh-TW" dirty="0"/>
              <a:t>20</a:t>
            </a:r>
            <a:endParaRPr lang="zh-TW" altLang="en-US" dirty="0"/>
          </a:p>
        </p:txBody>
      </p:sp>
      <p:sp>
        <p:nvSpPr>
          <p:cNvPr id="73" name="文字方塊 72"/>
          <p:cNvSpPr txBox="1"/>
          <p:nvPr/>
        </p:nvSpPr>
        <p:spPr>
          <a:xfrm>
            <a:off x="5380925" y="4838236"/>
            <a:ext cx="312906" cy="369332"/>
          </a:xfrm>
          <a:prstGeom prst="rect">
            <a:avLst/>
          </a:prstGeom>
          <a:noFill/>
        </p:spPr>
        <p:txBody>
          <a:bodyPr wrap="none" rtlCol="0">
            <a:spAutoFit/>
          </a:bodyPr>
          <a:lstStyle/>
          <a:p>
            <a:r>
              <a:rPr lang="en-US" altLang="zh-TW" dirty="0"/>
              <a:t>0</a:t>
            </a:r>
            <a:endParaRPr lang="zh-TW" altLang="en-US" dirty="0"/>
          </a:p>
        </p:txBody>
      </p:sp>
      <p:sp>
        <p:nvSpPr>
          <p:cNvPr id="74" name="文字方塊 73"/>
          <p:cNvSpPr txBox="1"/>
          <p:nvPr/>
        </p:nvSpPr>
        <p:spPr>
          <a:xfrm>
            <a:off x="5743981" y="4890363"/>
            <a:ext cx="312906" cy="369332"/>
          </a:xfrm>
          <a:prstGeom prst="rect">
            <a:avLst/>
          </a:prstGeom>
          <a:noFill/>
        </p:spPr>
        <p:txBody>
          <a:bodyPr wrap="none" rtlCol="0">
            <a:spAutoFit/>
          </a:bodyPr>
          <a:lstStyle/>
          <a:p>
            <a:r>
              <a:rPr lang="en-US" altLang="zh-TW" dirty="0"/>
              <a:t>5</a:t>
            </a:r>
            <a:endParaRPr lang="zh-TW" altLang="en-US" dirty="0"/>
          </a:p>
        </p:txBody>
      </p:sp>
      <p:sp>
        <p:nvSpPr>
          <p:cNvPr id="75" name="文字方塊 74"/>
          <p:cNvSpPr txBox="1"/>
          <p:nvPr/>
        </p:nvSpPr>
        <p:spPr>
          <a:xfrm>
            <a:off x="6379701" y="4838236"/>
            <a:ext cx="312906" cy="369332"/>
          </a:xfrm>
          <a:prstGeom prst="rect">
            <a:avLst/>
          </a:prstGeom>
          <a:noFill/>
        </p:spPr>
        <p:txBody>
          <a:bodyPr wrap="none" rtlCol="0">
            <a:spAutoFit/>
          </a:bodyPr>
          <a:lstStyle/>
          <a:p>
            <a:r>
              <a:rPr lang="en-US" altLang="zh-TW" dirty="0"/>
              <a:t>5</a:t>
            </a:r>
            <a:endParaRPr lang="zh-TW" altLang="en-US" dirty="0"/>
          </a:p>
        </p:txBody>
      </p:sp>
      <p:sp>
        <p:nvSpPr>
          <p:cNvPr id="76" name="文字方塊 75"/>
          <p:cNvSpPr txBox="1"/>
          <p:nvPr/>
        </p:nvSpPr>
        <p:spPr>
          <a:xfrm>
            <a:off x="6713585" y="4890363"/>
            <a:ext cx="441146" cy="369332"/>
          </a:xfrm>
          <a:prstGeom prst="rect">
            <a:avLst/>
          </a:prstGeom>
          <a:noFill/>
        </p:spPr>
        <p:txBody>
          <a:bodyPr wrap="none" rtlCol="0">
            <a:spAutoFit/>
          </a:bodyPr>
          <a:lstStyle/>
          <a:p>
            <a:r>
              <a:rPr lang="en-US" altLang="zh-TW" dirty="0"/>
              <a:t>20</a:t>
            </a:r>
            <a:endParaRPr lang="zh-TW" altLang="en-US" dirty="0"/>
          </a:p>
        </p:txBody>
      </p:sp>
      <mc:AlternateContent xmlns:mc="http://schemas.openxmlformats.org/markup-compatibility/2006">
        <mc:Choice xmlns:a14="http://schemas.microsoft.com/office/drawing/2010/main" Requires="a14">
          <p:sp>
            <p:nvSpPr>
              <p:cNvPr id="3" name="文字方塊 2"/>
              <p:cNvSpPr txBox="1"/>
              <p:nvPr/>
            </p:nvSpPr>
            <p:spPr>
              <a:xfrm>
                <a:off x="3312248" y="3454279"/>
                <a:ext cx="149675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10+5</m:t>
                          </m:r>
                        </m:e>
                      </m:d>
                      <m:r>
                        <a:rPr lang="en-US" altLang="zh-TW" b="0" i="1" smtClean="0">
                          <a:latin typeface="Cambria Math" panose="02040503050406030204" pitchFamily="18" charset="0"/>
                        </a:rPr>
                        <m:t>×1</m:t>
                      </m:r>
                    </m:oMath>
                  </m:oMathPara>
                </a14:m>
                <a:endParaRPr lang="zh-TW" altLang="en-US" dirty="0"/>
              </a:p>
            </p:txBody>
          </p:sp>
        </mc:Choice>
        <mc:Fallback>
          <p:sp>
            <p:nvSpPr>
              <p:cNvPr id="3" name="文字方塊 2"/>
              <p:cNvSpPr txBox="1">
                <a:spLocks noRot="1" noChangeAspect="1" noMove="1" noResize="1" noEditPoints="1" noAdjustHandles="1" noChangeArrowheads="1" noChangeShapeType="1" noTextEdit="1"/>
              </p:cNvSpPr>
              <p:nvPr/>
            </p:nvSpPr>
            <p:spPr>
              <a:xfrm>
                <a:off x="3312248" y="3454279"/>
                <a:ext cx="1496756" cy="369332"/>
              </a:xfrm>
              <a:prstGeom prst="rect">
                <a:avLst/>
              </a:prstGeom>
              <a:blipFill>
                <a:blip r:embed="rId4"/>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90" name="文字方塊 89"/>
              <p:cNvSpPr txBox="1"/>
              <p:nvPr/>
            </p:nvSpPr>
            <p:spPr>
              <a:xfrm>
                <a:off x="3311705" y="3453285"/>
                <a:ext cx="16249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10−10</m:t>
                          </m:r>
                        </m:e>
                      </m:d>
                      <m:r>
                        <a:rPr lang="en-US" altLang="zh-TW" b="0" i="1" smtClean="0">
                          <a:latin typeface="Cambria Math" panose="02040503050406030204" pitchFamily="18" charset="0"/>
                        </a:rPr>
                        <m:t>×1</m:t>
                      </m:r>
                    </m:oMath>
                  </m:oMathPara>
                </a14:m>
                <a:endParaRPr lang="zh-TW" altLang="en-US" dirty="0"/>
              </a:p>
            </p:txBody>
          </p:sp>
        </mc:Choice>
        <mc:Fallback>
          <p:sp>
            <p:nvSpPr>
              <p:cNvPr id="90" name="文字方塊 89"/>
              <p:cNvSpPr txBox="1">
                <a:spLocks noRot="1" noChangeAspect="1" noMove="1" noResize="1" noEditPoints="1" noAdjustHandles="1" noChangeArrowheads="1" noChangeShapeType="1" noTextEdit="1"/>
              </p:cNvSpPr>
              <p:nvPr/>
            </p:nvSpPr>
            <p:spPr>
              <a:xfrm>
                <a:off x="3311705" y="3453285"/>
                <a:ext cx="1624997" cy="369332"/>
              </a:xfrm>
              <a:prstGeom prst="rect">
                <a:avLst/>
              </a:prstGeom>
              <a:blipFill>
                <a:blip r:embed="rId5"/>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91" name="文字方塊 90"/>
              <p:cNvSpPr txBox="1"/>
              <p:nvPr/>
            </p:nvSpPr>
            <p:spPr>
              <a:xfrm>
                <a:off x="3102896" y="3772822"/>
                <a:ext cx="42191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m:t>
                      </m:r>
                    </m:oMath>
                  </m:oMathPara>
                </a14:m>
                <a:endParaRPr lang="zh-TW" altLang="en-US" dirty="0"/>
              </a:p>
            </p:txBody>
          </p:sp>
        </mc:Choice>
        <mc:Fallback>
          <p:sp>
            <p:nvSpPr>
              <p:cNvPr id="91" name="文字方塊 90"/>
              <p:cNvSpPr txBox="1">
                <a:spLocks noRot="1" noChangeAspect="1" noMove="1" noResize="1" noEditPoints="1" noAdjustHandles="1" noChangeArrowheads="1" noChangeShapeType="1" noTextEdit="1"/>
              </p:cNvSpPr>
              <p:nvPr/>
            </p:nvSpPr>
            <p:spPr>
              <a:xfrm>
                <a:off x="3102896" y="3772822"/>
                <a:ext cx="421910" cy="369332"/>
              </a:xfrm>
              <a:prstGeom prst="rect">
                <a:avLst/>
              </a:prstGeom>
              <a:blipFill>
                <a:blip r:embed="rId6"/>
                <a:stretch>
                  <a:fillRect/>
                </a:stretch>
              </a:blipFill>
            </p:spPr>
            <p:txBody>
              <a:bodyPr/>
              <a:lstStyle/>
              <a:p>
                <a:r>
                  <a:rPr lang="zh-TW" altLang="en-US">
                    <a:noFill/>
                  </a:rPr>
                  <a:t> </a:t>
                </a:r>
              </a:p>
            </p:txBody>
          </p:sp>
        </mc:Fallback>
      </mc:AlternateContent>
      <p:sp>
        <p:nvSpPr>
          <p:cNvPr id="94" name="文字方塊 93"/>
          <p:cNvSpPr txBox="1"/>
          <p:nvPr/>
        </p:nvSpPr>
        <p:spPr>
          <a:xfrm>
            <a:off x="3365913" y="3772207"/>
            <a:ext cx="312906" cy="369332"/>
          </a:xfrm>
          <a:prstGeom prst="rect">
            <a:avLst/>
          </a:prstGeom>
          <a:noFill/>
        </p:spPr>
        <p:txBody>
          <a:bodyPr wrap="none" rtlCol="0">
            <a:spAutoFit/>
          </a:bodyPr>
          <a:lstStyle/>
          <a:p>
            <a:r>
              <a:rPr lang="en-US" altLang="zh-TW" dirty="0"/>
              <a:t>0</a:t>
            </a:r>
            <a:endParaRPr lang="zh-TW" altLang="en-US" dirty="0"/>
          </a:p>
        </p:txBody>
      </p:sp>
      <p:sp>
        <p:nvSpPr>
          <p:cNvPr id="93" name="文字方塊 92"/>
          <p:cNvSpPr txBox="1"/>
          <p:nvPr/>
        </p:nvSpPr>
        <p:spPr>
          <a:xfrm>
            <a:off x="3365913" y="3778401"/>
            <a:ext cx="441146" cy="369332"/>
          </a:xfrm>
          <a:prstGeom prst="rect">
            <a:avLst/>
          </a:prstGeom>
          <a:noFill/>
        </p:spPr>
        <p:txBody>
          <a:bodyPr wrap="none" rtlCol="0">
            <a:spAutoFit/>
          </a:bodyPr>
          <a:lstStyle/>
          <a:p>
            <a:r>
              <a:rPr lang="en-US" altLang="zh-TW" dirty="0"/>
              <a:t>15</a:t>
            </a:r>
            <a:endParaRPr lang="zh-TW" altLang="en-US" dirty="0"/>
          </a:p>
        </p:txBody>
      </p:sp>
      <mc:AlternateContent xmlns:mc="http://schemas.openxmlformats.org/markup-compatibility/2006">
        <mc:Choice xmlns:a14="http://schemas.microsoft.com/office/drawing/2010/main" Requires="a14">
          <p:sp>
            <p:nvSpPr>
              <p:cNvPr id="95" name="文字方塊 94"/>
              <p:cNvSpPr txBox="1"/>
              <p:nvPr/>
            </p:nvSpPr>
            <p:spPr>
              <a:xfrm>
                <a:off x="5214003" y="3924946"/>
                <a:ext cx="3157146"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𝑐𝑜𝑠𝑡</m:t>
                      </m:r>
                      <m:r>
                        <a:rPr lang="en-US" altLang="zh-TW" b="0" i="1" smtClean="0">
                          <a:latin typeface="Cambria Math" panose="02040503050406030204" pitchFamily="18" charset="0"/>
                        </a:rPr>
                        <m:t> </m:t>
                      </m:r>
                      <m:r>
                        <m:rPr>
                          <m:sty m:val="p"/>
                        </m:rPr>
                        <a:rPr lang="en-US" altLang="zh-TW" b="0" i="0" smtClean="0">
                          <a:latin typeface="Cambria Math" panose="02040503050406030204" pitchFamily="18" charset="0"/>
                        </a:rPr>
                        <m:t>of</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MCF</m:t>
                      </m:r>
                      <m:r>
                        <a:rPr lang="en-US" altLang="zh-TW" b="0" i="1" smtClean="0">
                          <a:latin typeface="Cambria Math" panose="02040503050406030204" pitchFamily="18" charset="0"/>
                        </a:rPr>
                        <m:t>=0−15+20=5</m:t>
                      </m:r>
                    </m:oMath>
                  </m:oMathPara>
                </a14:m>
                <a:endParaRPr lang="zh-TW" altLang="en-US" dirty="0"/>
              </a:p>
            </p:txBody>
          </p:sp>
        </mc:Choice>
        <mc:Fallback>
          <p:sp>
            <p:nvSpPr>
              <p:cNvPr id="95" name="文字方塊 94"/>
              <p:cNvSpPr txBox="1">
                <a:spLocks noRot="1" noChangeAspect="1" noMove="1" noResize="1" noEditPoints="1" noAdjustHandles="1" noChangeArrowheads="1" noChangeShapeType="1" noTextEdit="1"/>
              </p:cNvSpPr>
              <p:nvPr/>
            </p:nvSpPr>
            <p:spPr>
              <a:xfrm>
                <a:off x="5214003" y="3924946"/>
                <a:ext cx="3157146" cy="276999"/>
              </a:xfrm>
              <a:prstGeom prst="rect">
                <a:avLst/>
              </a:prstGeom>
              <a:blipFill>
                <a:blip r:embed="rId7"/>
                <a:stretch>
                  <a:fillRect l="-772" r="-1158" b="-11111"/>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96" name="文字方塊 95"/>
              <p:cNvSpPr txBox="1"/>
              <p:nvPr/>
            </p:nvSpPr>
            <p:spPr>
              <a:xfrm>
                <a:off x="55181" y="6188923"/>
                <a:ext cx="5418919"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𝑛𝑒𝑤</m:t>
                          </m:r>
                        </m:sub>
                      </m:sSub>
                      <m:r>
                        <a:rPr lang="en-US" altLang="zh-TW" b="0" i="1" smtClean="0">
                          <a:latin typeface="Cambria Math" panose="02040503050406030204" pitchFamily="18" charset="0"/>
                        </a:rPr>
                        <m:t>=2∗10+1∗10+1∗20+1∗5=55</m:t>
                      </m:r>
                    </m:oMath>
                  </m:oMathPara>
                </a14:m>
                <a:endParaRPr lang="zh-TW" altLang="en-US" dirty="0"/>
              </a:p>
            </p:txBody>
          </p:sp>
        </mc:Choice>
        <mc:Fallback>
          <p:sp>
            <p:nvSpPr>
              <p:cNvPr id="96" name="文字方塊 95"/>
              <p:cNvSpPr txBox="1">
                <a:spLocks noRot="1" noChangeAspect="1" noMove="1" noResize="1" noEditPoints="1" noAdjustHandles="1" noChangeArrowheads="1" noChangeShapeType="1" noTextEdit="1"/>
              </p:cNvSpPr>
              <p:nvPr/>
            </p:nvSpPr>
            <p:spPr>
              <a:xfrm>
                <a:off x="55181" y="6188923"/>
                <a:ext cx="5418919" cy="276999"/>
              </a:xfrm>
              <a:prstGeom prst="rect">
                <a:avLst/>
              </a:prstGeom>
              <a:blipFill>
                <a:blip r:embed="rId8"/>
                <a:stretch>
                  <a:fillRect l="-112" r="-562" b="-13043"/>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97" name="文字方塊 96"/>
              <p:cNvSpPr txBox="1"/>
              <p:nvPr/>
            </p:nvSpPr>
            <p:spPr>
              <a:xfrm>
                <a:off x="55181" y="5895283"/>
                <a:ext cx="5330625"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𝑜𝑟𝑖</m:t>
                          </m:r>
                        </m:sub>
                      </m:sSub>
                      <m:r>
                        <a:rPr lang="en-US" altLang="zh-TW" b="0" i="1" smtClean="0">
                          <a:latin typeface="Cambria Math" panose="02040503050406030204" pitchFamily="18" charset="0"/>
                        </a:rPr>
                        <m:t>=1∗10+1∗10+1∗20+2∗5=50</m:t>
                      </m:r>
                    </m:oMath>
                  </m:oMathPara>
                </a14:m>
                <a:endParaRPr lang="zh-TW" altLang="en-US" dirty="0"/>
              </a:p>
            </p:txBody>
          </p:sp>
        </mc:Choice>
        <mc:Fallback>
          <p:sp>
            <p:nvSpPr>
              <p:cNvPr id="97" name="文字方塊 96"/>
              <p:cNvSpPr txBox="1">
                <a:spLocks noRot="1" noChangeAspect="1" noMove="1" noResize="1" noEditPoints="1" noAdjustHandles="1" noChangeArrowheads="1" noChangeShapeType="1" noTextEdit="1"/>
              </p:cNvSpPr>
              <p:nvPr/>
            </p:nvSpPr>
            <p:spPr>
              <a:xfrm>
                <a:off x="55181" y="5895283"/>
                <a:ext cx="5330625" cy="276999"/>
              </a:xfrm>
              <a:prstGeom prst="rect">
                <a:avLst/>
              </a:prstGeom>
              <a:blipFill>
                <a:blip r:embed="rId9"/>
                <a:stretch>
                  <a:fillRect l="-114" r="-572" b="-1956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98" name="文字方塊 97"/>
              <p:cNvSpPr txBox="1"/>
              <p:nvPr/>
            </p:nvSpPr>
            <p:spPr>
              <a:xfrm>
                <a:off x="55146" y="6490689"/>
                <a:ext cx="2886559" cy="369332"/>
              </a:xfrm>
              <a:prstGeom prst="rect">
                <a:avLst/>
              </a:prstGeom>
              <a:solidFill>
                <a:schemeClr val="bg2">
                  <a:alpha val="70000"/>
                </a:schemeClr>
              </a:solidFill>
            </p:spPr>
            <p:txBody>
              <a:bodyPr wrap="none" rtlCol="0">
                <a:spAutoFit/>
              </a:bodyPr>
              <a:lstStyle/>
              <a:p>
                <a14:m>
                  <m:oMath xmlns:m="http://schemas.openxmlformats.org/officeDocument/2006/math">
                    <m:r>
                      <m:rPr>
                        <m:sty m:val="p"/>
                      </m:rPr>
                      <a:rPr lang="en-US" altLang="zh-TW">
                        <a:latin typeface="Cambria Math" panose="02040503050406030204" pitchFamily="18" charset="0"/>
                      </a:rPr>
                      <m:t>Δ</m:t>
                    </m:r>
                    <m:r>
                      <a:rPr lang="en-US" altLang="zh-TW" i="1">
                        <a:latin typeface="Cambria Math" panose="02040503050406030204" pitchFamily="18" charset="0"/>
                      </a:rPr>
                      <m:t>𝑐𝑜𝑚𝑚𝑐𝑜𝑠𝑡</m:t>
                    </m:r>
                  </m:oMath>
                </a14:m>
                <a:r>
                  <a:rPr lang="zh-TW" altLang="en-US" dirty="0"/>
                  <a:t> </a:t>
                </a:r>
                <a:r>
                  <a:rPr lang="en-US" altLang="zh-TW" dirty="0"/>
                  <a:t>is </a:t>
                </a:r>
                <a14:m>
                  <m:oMath xmlns:m="http://schemas.openxmlformats.org/officeDocument/2006/math">
                    <m:r>
                      <a:rPr lang="en-US" altLang="zh-TW" i="1">
                        <a:latin typeface="Cambria Math" panose="02040503050406030204" pitchFamily="18" charset="0"/>
                      </a:rPr>
                      <m:t>5</m:t>
                    </m:r>
                    <m:r>
                      <a:rPr lang="en-US" altLang="zh-TW" b="0" i="1" smtClean="0">
                        <a:latin typeface="Cambria Math" panose="02040503050406030204" pitchFamily="18" charset="0"/>
                      </a:rPr>
                      <m:t>5−50=5</m:t>
                    </m:r>
                  </m:oMath>
                </a14:m>
                <a:endParaRPr lang="zh-TW" altLang="en-US" dirty="0"/>
              </a:p>
            </p:txBody>
          </p:sp>
        </mc:Choice>
        <mc:Fallback>
          <p:sp>
            <p:nvSpPr>
              <p:cNvPr id="98" name="文字方塊 97"/>
              <p:cNvSpPr txBox="1">
                <a:spLocks noRot="1" noChangeAspect="1" noMove="1" noResize="1" noEditPoints="1" noAdjustHandles="1" noChangeArrowheads="1" noChangeShapeType="1" noTextEdit="1"/>
              </p:cNvSpPr>
              <p:nvPr/>
            </p:nvSpPr>
            <p:spPr>
              <a:xfrm>
                <a:off x="55146" y="6490689"/>
                <a:ext cx="2886559" cy="369332"/>
              </a:xfrm>
              <a:prstGeom prst="rect">
                <a:avLst/>
              </a:prstGeom>
              <a:blipFill>
                <a:blip r:embed="rId10"/>
                <a:stretch>
                  <a:fillRect t="-10000" b="-26667"/>
                </a:stretch>
              </a:blipFill>
            </p:spPr>
            <p:txBody>
              <a:bodyPr/>
              <a:lstStyle/>
              <a:p>
                <a:r>
                  <a:rPr lang="zh-TW" altLang="en-US">
                    <a:noFill/>
                  </a:rPr>
                  <a:t> </a:t>
                </a:r>
              </a:p>
            </p:txBody>
          </p:sp>
        </mc:Fallback>
      </mc:AlternateContent>
      <p:grpSp>
        <p:nvGrpSpPr>
          <p:cNvPr id="4" name="群組 3"/>
          <p:cNvGrpSpPr/>
          <p:nvPr/>
        </p:nvGrpSpPr>
        <p:grpSpPr>
          <a:xfrm>
            <a:off x="2142374" y="4878530"/>
            <a:ext cx="1667066" cy="898371"/>
            <a:chOff x="-759214" y="4383393"/>
            <a:chExt cx="1667066" cy="898371"/>
          </a:xfrm>
        </p:grpSpPr>
        <p:cxnSp>
          <p:nvCxnSpPr>
            <p:cNvPr id="116" name="直線接點 115"/>
            <p:cNvCxnSpPr>
              <a:stCxn id="135" idx="6"/>
              <a:endCxn id="132" idx="1"/>
            </p:cNvCxnSpPr>
            <p:nvPr/>
          </p:nvCxnSpPr>
          <p:spPr bwMode="auto">
            <a:xfrm>
              <a:off x="-539882" y="5158031"/>
              <a:ext cx="553614" cy="44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7" name="直線接點 116"/>
            <p:cNvCxnSpPr>
              <a:stCxn id="129" idx="2"/>
              <a:endCxn id="131" idx="6"/>
            </p:cNvCxnSpPr>
            <p:nvPr/>
          </p:nvCxnSpPr>
          <p:spPr bwMode="auto">
            <a:xfrm flipH="1" flipV="1">
              <a:off x="359951" y="5158474"/>
              <a:ext cx="546025"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8" name="直線接點 117"/>
            <p:cNvCxnSpPr/>
            <p:nvPr/>
          </p:nvCxnSpPr>
          <p:spPr bwMode="auto">
            <a:xfrm flipH="1">
              <a:off x="-596338" y="4383393"/>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19" name="直線接點 118"/>
            <p:cNvCxnSpPr/>
            <p:nvPr/>
          </p:nvCxnSpPr>
          <p:spPr bwMode="auto">
            <a:xfrm flipH="1" flipV="1">
              <a:off x="352200" y="5158474"/>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20" name="直線接點 119"/>
            <p:cNvCxnSpPr/>
            <p:nvPr/>
          </p:nvCxnSpPr>
          <p:spPr bwMode="auto">
            <a:xfrm>
              <a:off x="182923" y="4440118"/>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25" name="文字方塊 124"/>
            <p:cNvSpPr txBox="1"/>
            <p:nvPr/>
          </p:nvSpPr>
          <p:spPr>
            <a:xfrm>
              <a:off x="-489358" y="4898228"/>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26" name="文字方塊 125"/>
            <p:cNvSpPr txBox="1"/>
            <p:nvPr/>
          </p:nvSpPr>
          <p:spPr>
            <a:xfrm>
              <a:off x="52999" y="4520135"/>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27" name="文字方塊 126"/>
            <p:cNvSpPr txBox="1"/>
            <p:nvPr/>
          </p:nvSpPr>
          <p:spPr>
            <a:xfrm>
              <a:off x="-759214" y="4665286"/>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28" name="文字方塊 127"/>
            <p:cNvSpPr txBox="1"/>
            <p:nvPr/>
          </p:nvSpPr>
          <p:spPr>
            <a:xfrm>
              <a:off x="424321" y="4912432"/>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mc:AlternateContent xmlns:mc="http://schemas.openxmlformats.org/markup-compatibility/2006">
        <mc:Choice xmlns:a14="http://schemas.microsoft.com/office/drawing/2010/main" Requires="a14">
          <p:sp>
            <p:nvSpPr>
              <p:cNvPr id="101" name="文字方塊 100"/>
              <p:cNvSpPr txBox="1"/>
              <p:nvPr/>
            </p:nvSpPr>
            <p:spPr>
              <a:xfrm>
                <a:off x="1547275" y="4107447"/>
                <a:ext cx="2570447" cy="276999"/>
              </a:xfrm>
              <a:prstGeom prst="rect">
                <a:avLst/>
              </a:prstGeom>
              <a:solidFill>
                <a:schemeClr val="bg2">
                  <a:alpha val="70000"/>
                </a:schemeClr>
              </a:solidFill>
            </p:spPr>
            <p:txBody>
              <a:bodyPr wrap="none" lIns="0" tIns="0" rIns="0" bIns="0" rtlCol="0">
                <a:spAutoFit/>
              </a:bodyPr>
              <a:lstStyle/>
              <a:p>
                <a14:m>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=55</m:t>
                    </m:r>
                  </m:oMath>
                </a14:m>
                <a:r>
                  <a:rPr lang="zh-TW" altLang="en-US" dirty="0">
                    <a:solidFill>
                      <a:schemeClr val="tx1"/>
                    </a:solidFill>
                  </a:rPr>
                  <a:t> </a:t>
                </a:r>
                <a:r>
                  <a:rPr lang="en-US" altLang="zh-TW" dirty="0">
                    <a:solidFill>
                      <a:schemeClr val="tx1"/>
                    </a:solidFill>
                  </a:rPr>
                  <a:t>(optimal)</a:t>
                </a:r>
                <a:endParaRPr lang="zh-TW" altLang="en-US" dirty="0">
                  <a:solidFill>
                    <a:schemeClr val="tx1"/>
                  </a:solidFill>
                </a:endParaRPr>
              </a:p>
            </p:txBody>
          </p:sp>
        </mc:Choice>
        <mc:Fallback>
          <p:sp>
            <p:nvSpPr>
              <p:cNvPr id="101" name="文字方塊 100"/>
              <p:cNvSpPr txBox="1">
                <a:spLocks noRot="1" noChangeAspect="1" noMove="1" noResize="1" noEditPoints="1" noAdjustHandles="1" noChangeArrowheads="1" noChangeShapeType="1" noTextEdit="1"/>
              </p:cNvSpPr>
              <p:nvPr/>
            </p:nvSpPr>
            <p:spPr>
              <a:xfrm>
                <a:off x="1547275" y="4107447"/>
                <a:ext cx="2570447" cy="276999"/>
              </a:xfrm>
              <a:prstGeom prst="rect">
                <a:avLst/>
              </a:prstGeom>
              <a:blipFill>
                <a:blip r:embed="rId11"/>
                <a:stretch>
                  <a:fillRect l="-3088" t="-28889" r="-5226" b="-51111"/>
                </a:stretch>
              </a:blipFill>
            </p:spPr>
            <p:txBody>
              <a:bodyPr/>
              <a:lstStyle/>
              <a:p>
                <a:r>
                  <a:rPr lang="zh-TW" altLang="en-US">
                    <a:noFill/>
                  </a:rPr>
                  <a:t> </a:t>
                </a:r>
              </a:p>
            </p:txBody>
          </p:sp>
        </mc:Fallback>
      </mc:AlternateContent>
      <p:sp>
        <p:nvSpPr>
          <p:cNvPr id="137" name="橢圓 136"/>
          <p:cNvSpPr/>
          <p:nvPr/>
        </p:nvSpPr>
        <p:spPr bwMode="auto">
          <a:xfrm>
            <a:off x="8103645" y="3850509"/>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38" name="橢圓 137"/>
          <p:cNvSpPr/>
          <p:nvPr/>
        </p:nvSpPr>
        <p:spPr bwMode="auto">
          <a:xfrm>
            <a:off x="2603612" y="6454505"/>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5" name="群組 4"/>
          <p:cNvGrpSpPr/>
          <p:nvPr/>
        </p:nvGrpSpPr>
        <p:grpSpPr>
          <a:xfrm>
            <a:off x="2022956" y="4582366"/>
            <a:ext cx="338554" cy="369332"/>
            <a:chOff x="2286917" y="2901434"/>
            <a:chExt cx="338554" cy="369332"/>
          </a:xfrm>
        </p:grpSpPr>
        <p:sp>
          <p:nvSpPr>
            <p:cNvPr id="23" name="橢圓 22"/>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4" name="文字方塊 23"/>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6" name="群組 5"/>
          <p:cNvGrpSpPr/>
          <p:nvPr/>
        </p:nvGrpSpPr>
        <p:grpSpPr>
          <a:xfrm>
            <a:off x="2915038" y="4581450"/>
            <a:ext cx="338554" cy="369332"/>
            <a:chOff x="2286917" y="2899083"/>
            <a:chExt cx="338554" cy="369332"/>
          </a:xfrm>
        </p:grpSpPr>
        <p:sp>
          <p:nvSpPr>
            <p:cNvPr id="21" name="橢圓 2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2" name="文字方塊 21"/>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7" name="群組 6"/>
          <p:cNvGrpSpPr/>
          <p:nvPr/>
        </p:nvGrpSpPr>
        <p:grpSpPr>
          <a:xfrm>
            <a:off x="2015291" y="5468937"/>
            <a:ext cx="351378" cy="369332"/>
            <a:chOff x="2279252" y="2901434"/>
            <a:chExt cx="351378" cy="369332"/>
          </a:xfrm>
        </p:grpSpPr>
        <p:sp>
          <p:nvSpPr>
            <p:cNvPr id="19" name="橢圓 1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0" name="文字方塊 19"/>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8" name="群組 7"/>
          <p:cNvGrpSpPr/>
          <p:nvPr/>
        </p:nvGrpSpPr>
        <p:grpSpPr>
          <a:xfrm>
            <a:off x="2915038" y="5468937"/>
            <a:ext cx="351378" cy="369332"/>
            <a:chOff x="2286917" y="2899999"/>
            <a:chExt cx="351378" cy="369332"/>
          </a:xfrm>
        </p:grpSpPr>
        <p:sp>
          <p:nvSpPr>
            <p:cNvPr id="17" name="橢圓 16"/>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8" name="文字方塊 17"/>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cxnSp>
        <p:nvCxnSpPr>
          <p:cNvPr id="105" name="直線單箭頭接點 104"/>
          <p:cNvCxnSpPr/>
          <p:nvPr/>
        </p:nvCxnSpPr>
        <p:spPr bwMode="auto">
          <a:xfrm>
            <a:off x="2276636" y="4693981"/>
            <a:ext cx="507354" cy="0"/>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cxnSp>
        <p:nvCxnSpPr>
          <p:cNvPr id="103" name="直線單箭頭接點 102"/>
          <p:cNvCxnSpPr/>
          <p:nvPr/>
        </p:nvCxnSpPr>
        <p:spPr bwMode="auto">
          <a:xfrm>
            <a:off x="3171465" y="4693981"/>
            <a:ext cx="507354" cy="0"/>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02" name="文字方塊 101"/>
              <p:cNvSpPr txBox="1"/>
              <p:nvPr/>
            </p:nvSpPr>
            <p:spPr>
              <a:xfrm>
                <a:off x="1268165" y="2059657"/>
                <a:ext cx="7337073" cy="9929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zh-TW" smtClean="0">
                          <a:latin typeface="Cambria Math" panose="02040503050406030204" pitchFamily="18" charset="0"/>
                        </a:rPr>
                        <m:t>Δ</m:t>
                      </m:r>
                      <m:r>
                        <a:rPr lang="en-US" altLang="zh-TW" i="1">
                          <a:latin typeface="Cambria Math" panose="02040503050406030204" pitchFamily="18" charset="0"/>
                        </a:rPr>
                        <m:t>𝑐𝑜𝑚𝑚𝑐𝑜𝑠𝑡</m:t>
                      </m:r>
                      <m:d>
                        <m:dPr>
                          <m:ctrlPr>
                            <a:rPr lang="en-US" altLang="zh-TW" i="1">
                              <a:latin typeface="Cambria Math" panose="02040503050406030204" pitchFamily="18" charset="0"/>
                            </a:rPr>
                          </m:ctrlPr>
                        </m:dPr>
                        <m:e>
                          <m:r>
                            <m:rPr>
                              <m:sty m:val="p"/>
                            </m:rPr>
                            <a:rPr lang="en-US" altLang="zh-TW">
                              <a:latin typeface="Cambria Math" panose="02040503050406030204" pitchFamily="18" charset="0"/>
                            </a:rPr>
                            <m:t>R</m:t>
                          </m:r>
                          <m:r>
                            <a:rPr lang="en-US" altLang="zh-TW" i="1">
                              <a:latin typeface="Cambria Math" panose="02040503050406030204" pitchFamily="18" charset="0"/>
                            </a:rPr>
                            <m:t>→</m:t>
                          </m:r>
                          <m:sSup>
                            <m:sSupPr>
                              <m:ctrlPr>
                                <a:rPr lang="en-US" altLang="zh-TW" b="0" i="1" smtClean="0">
                                  <a:latin typeface="Cambria Math" panose="02040503050406030204" pitchFamily="18" charset="0"/>
                                </a:rPr>
                              </m:ctrlPr>
                            </m:sSupPr>
                            <m:e>
                              <m:r>
                                <m:rPr>
                                  <m:sty m:val="p"/>
                                </m:rPr>
                                <a:rPr lang="en-US" altLang="zh-TW">
                                  <a:latin typeface="Cambria Math" panose="02040503050406030204" pitchFamily="18" charset="0"/>
                                </a:rPr>
                                <m:t>R</m:t>
                              </m:r>
                            </m:e>
                            <m:sup>
                              <m:r>
                                <a:rPr lang="en-US" altLang="zh-TW" b="0" i="1" smtClean="0">
                                  <a:latin typeface="Cambria Math" panose="02040503050406030204" pitchFamily="18" charset="0"/>
                                </a:rPr>
                                <m:t>′</m:t>
                              </m:r>
                            </m:sup>
                          </m:sSup>
                        </m:e>
                      </m:d>
                      <m:r>
                        <a:rPr lang="en-US" altLang="zh-TW" b="0" i="1" smtClean="0">
                          <a:latin typeface="Cambria Math" panose="02040503050406030204" pitchFamily="18" charset="0"/>
                        </a:rPr>
                        <m:t>=</m:t>
                      </m:r>
                    </m:oMath>
                    <m:oMath xmlns:m="http://schemas.openxmlformats.org/officeDocument/2006/math">
                      <m:d>
                        <m:dPr>
                          <m:ctrlPr>
                            <a:rPr lang="en-US" altLang="zh-TW" b="0" i="1" smtClean="0">
                              <a:latin typeface="Cambria Math" panose="02040503050406030204" pitchFamily="18" charset="0"/>
                            </a:rPr>
                          </m:ctrlPr>
                        </m:dPr>
                        <m:e>
                          <m:nary>
                            <m:naryPr>
                              <m:chr m:val="∑"/>
                              <m:supHide m:val="on"/>
                              <m:ctrlPr>
                                <a:rPr lang="en-US" altLang="zh-TW" b="0" i="1" smtClean="0">
                                  <a:latin typeface="Cambria Math" panose="02040503050406030204" pitchFamily="18" charset="0"/>
                                </a:rPr>
                              </m:ctrlPr>
                            </m:naryPr>
                            <m:sub>
                              <m:r>
                                <a:rPr lang="en-US" altLang="zh-TW" b="0" i="1" smtClean="0">
                                  <a:latin typeface="Cambria Math" panose="02040503050406030204" pitchFamily="18" charset="0"/>
                                </a:rPr>
                                <m:t>𝑙𝑒𝑛𝑔h𝑡𝑒𝑛</m:t>
                              </m:r>
                              <m:r>
                                <a:rPr lang="en-US" altLang="zh-TW" b="0" i="1" smtClean="0">
                                  <a:latin typeface="Cambria Math" panose="02040503050406030204" pitchFamily="18" charset="0"/>
                                </a:rPr>
                                <m:t> </m:t>
                              </m:r>
                              <m:r>
                                <a:rPr lang="en-US" altLang="zh-TW" b="0" i="1" smtClean="0">
                                  <a:latin typeface="Cambria Math" panose="02040503050406030204" pitchFamily="18" charset="0"/>
                                </a:rPr>
                                <m:t>𝑐𝑜𝑚𝑚𝑢𝑛𝑖𝑐𝑎𝑡𝑖𝑜𝑛</m:t>
                              </m:r>
                            </m:sub>
                            <m:sup/>
                            <m:e>
                              <m:r>
                                <a:rPr lang="en-US" altLang="zh-TW" b="0" i="1" smtClean="0">
                                  <a:latin typeface="Cambria Math" panose="02040503050406030204" pitchFamily="18" charset="0"/>
                                </a:rPr>
                                <m:t>𝑠𝑖𝑧𝑒</m:t>
                              </m:r>
                            </m:e>
                          </m:nary>
                          <m:r>
                            <a:rPr lang="en-US" altLang="zh-TW" b="0" i="1" smtClean="0">
                              <a:latin typeface="Cambria Math" panose="02040503050406030204" pitchFamily="18" charset="0"/>
                            </a:rPr>
                            <m:t>−</m:t>
                          </m:r>
                          <m:nary>
                            <m:naryPr>
                              <m:chr m:val="∑"/>
                              <m:supHide m:val="on"/>
                              <m:ctrlPr>
                                <a:rPr lang="en-US" altLang="zh-TW" i="1">
                                  <a:latin typeface="Cambria Math" panose="02040503050406030204" pitchFamily="18" charset="0"/>
                                </a:rPr>
                              </m:ctrlPr>
                            </m:naryPr>
                            <m:sub>
                              <m:r>
                                <a:rPr lang="en-US" altLang="zh-TW" b="0" i="1" smtClean="0">
                                  <a:latin typeface="Cambria Math" panose="02040503050406030204" pitchFamily="18" charset="0"/>
                                </a:rPr>
                                <m:t>𝑠h𝑜𝑟𝑡𝑒𝑛</m:t>
                              </m:r>
                              <m:r>
                                <a:rPr lang="en-US" altLang="zh-TW" i="1">
                                  <a:latin typeface="Cambria Math" panose="02040503050406030204" pitchFamily="18" charset="0"/>
                                </a:rPr>
                                <m:t> </m:t>
                              </m:r>
                              <m:r>
                                <a:rPr lang="en-US" altLang="zh-TW" b="0" i="1" smtClean="0">
                                  <a:latin typeface="Cambria Math" panose="02040503050406030204" pitchFamily="18" charset="0"/>
                                </a:rPr>
                                <m:t>𝑐𝑜𝑚𝑚𝑢𝑛𝑖𝑐𝑎𝑡𝑖𝑜𝑛</m:t>
                              </m:r>
                            </m:sub>
                            <m:sup/>
                            <m:e>
                              <m:r>
                                <a:rPr lang="en-US" altLang="zh-TW" b="0" i="1" smtClean="0">
                                  <a:latin typeface="Cambria Math" panose="02040503050406030204" pitchFamily="18" charset="0"/>
                                </a:rPr>
                                <m:t>𝑠𝑖𝑧𝑒</m:t>
                              </m:r>
                            </m:e>
                          </m:nary>
                        </m:e>
                      </m:d>
                      <m:r>
                        <a:rPr lang="en-US" altLang="zh-TW" i="1">
                          <a:latin typeface="Cambria Math" panose="02040503050406030204" pitchFamily="18" charset="0"/>
                        </a:rPr>
                        <m:t>×</m:t>
                      </m:r>
                      <m:r>
                        <m:rPr>
                          <m:sty m:val="p"/>
                        </m:rPr>
                        <a:rPr lang="en-US" altLang="zh-TW" smtClean="0">
                          <a:latin typeface="Cambria Math" panose="02040503050406030204" pitchFamily="18" charset="0"/>
                        </a:rPr>
                        <m:t>Δ</m:t>
                      </m:r>
                      <m:r>
                        <a:rPr lang="en-US" altLang="zh-TW" i="1">
                          <a:latin typeface="Cambria Math" panose="02040503050406030204" pitchFamily="18" charset="0"/>
                        </a:rPr>
                        <m:t>𝑑𝑖𝑠𝑡𝑎𝑛𝑐𝑒</m:t>
                      </m:r>
                    </m:oMath>
                  </m:oMathPara>
                </a14:m>
                <a:r>
                  <a:rPr lang="en-US" altLang="zh-TW" i="1" dirty="0" smtClean="0">
                    <a:latin typeface="Cambria Math" panose="02040503050406030204" pitchFamily="18" charset="0"/>
                  </a:rPr>
                  <a:t/>
                </a:r>
                <a:br>
                  <a:rPr lang="en-US" altLang="zh-TW" i="1" dirty="0" smtClean="0">
                    <a:latin typeface="Cambria Math" panose="02040503050406030204" pitchFamily="18" charset="0"/>
                  </a:rPr>
                </a:br>
                <a:endParaRPr lang="zh-TW" altLang="en-US" dirty="0"/>
              </a:p>
            </p:txBody>
          </p:sp>
        </mc:Choice>
        <mc:Fallback xmlns="">
          <p:sp>
            <p:nvSpPr>
              <p:cNvPr id="102" name="文字方塊 101"/>
              <p:cNvSpPr txBox="1">
                <a:spLocks noRot="1" noChangeAspect="1" noMove="1" noResize="1" noEditPoints="1" noAdjustHandles="1" noChangeArrowheads="1" noChangeShapeType="1" noTextEdit="1"/>
              </p:cNvSpPr>
              <p:nvPr/>
            </p:nvSpPr>
            <p:spPr>
              <a:xfrm>
                <a:off x="1268165" y="2059657"/>
                <a:ext cx="7337073" cy="992964"/>
              </a:xfrm>
              <a:prstGeom prst="rect">
                <a:avLst/>
              </a:prstGeom>
              <a:blipFill>
                <a:blip r:embed="rId12"/>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04" name="文字方塊 103"/>
              <p:cNvSpPr txBox="1"/>
              <p:nvPr/>
            </p:nvSpPr>
            <p:spPr>
              <a:xfrm>
                <a:off x="803183" y="3442115"/>
                <a:ext cx="273510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latin typeface="Cambria Math" panose="02040503050406030204" pitchFamily="18" charset="0"/>
                        </a:rPr>
                        <m:t>Δ</m:t>
                      </m:r>
                      <m:r>
                        <a:rPr lang="en-US" altLang="zh-TW" b="0" i="1" smtClean="0">
                          <a:latin typeface="Cambria Math" panose="02040503050406030204" pitchFamily="18" charset="0"/>
                        </a:rPr>
                        <m:t>𝑐𝑜𝑚𝑚𝑐𝑜𝑠𝑡</m:t>
                      </m:r>
                      <m:d>
                        <m:dPr>
                          <m:ctrlPr>
                            <a:rPr lang="en-US" altLang="zh-TW" b="0" i="1" smtClean="0">
                              <a:latin typeface="Cambria Math" panose="02040503050406030204" pitchFamily="18" charset="0"/>
                            </a:rPr>
                          </m:ctrlPr>
                        </m:dPr>
                        <m:e>
                          <m:r>
                            <m:rPr>
                              <m:sty m:val="p"/>
                            </m:rPr>
                            <a:rPr lang="en-US" altLang="zh-TW" b="0" i="0" smtClean="0">
                              <a:latin typeface="Cambria Math" panose="02040503050406030204" pitchFamily="18" charset="0"/>
                            </a:rPr>
                            <m:t>R</m:t>
                          </m:r>
                          <m:r>
                            <a:rPr lang="en-US" altLang="zh-TW" b="0" i="0" smtClean="0">
                              <a:latin typeface="Cambria Math" panose="02040503050406030204" pitchFamily="18" charset="0"/>
                            </a:rPr>
                            <m:t>2</m:t>
                          </m:r>
                          <m:r>
                            <a:rPr lang="en-US" altLang="zh-TW" b="0" i="1" smtClean="0">
                              <a:latin typeface="Cambria Math" panose="02040503050406030204" pitchFamily="18" charset="0"/>
                            </a:rPr>
                            <m:t>→</m:t>
                          </m:r>
                          <m:r>
                            <m:rPr>
                              <m:sty m:val="p"/>
                            </m:rPr>
                            <a:rPr lang="en-US" altLang="zh-TW" b="0" i="0" smtClean="0">
                              <a:latin typeface="Cambria Math" panose="02040503050406030204" pitchFamily="18" charset="0"/>
                            </a:rPr>
                            <m:t>R</m:t>
                          </m:r>
                          <m:r>
                            <a:rPr lang="en-US" altLang="zh-TW" b="0" i="0" smtClean="0">
                              <a:latin typeface="Cambria Math" panose="02040503050406030204" pitchFamily="18" charset="0"/>
                            </a:rPr>
                            <m:t>3</m:t>
                          </m:r>
                        </m:e>
                      </m:d>
                      <m:r>
                        <a:rPr lang="en-US" altLang="zh-TW" b="0" i="1" smtClean="0">
                          <a:latin typeface="Cambria Math" panose="02040503050406030204" pitchFamily="18" charset="0"/>
                        </a:rPr>
                        <m:t>=</m:t>
                      </m:r>
                    </m:oMath>
                  </m:oMathPara>
                </a14:m>
                <a:endParaRPr lang="zh-TW" altLang="en-US" dirty="0"/>
              </a:p>
            </p:txBody>
          </p:sp>
        </mc:Choice>
        <mc:Fallback>
          <p:sp>
            <p:nvSpPr>
              <p:cNvPr id="104" name="文字方塊 103"/>
              <p:cNvSpPr txBox="1">
                <a:spLocks noRot="1" noChangeAspect="1" noMove="1" noResize="1" noEditPoints="1" noAdjustHandles="1" noChangeArrowheads="1" noChangeShapeType="1" noTextEdit="1"/>
              </p:cNvSpPr>
              <p:nvPr/>
            </p:nvSpPr>
            <p:spPr>
              <a:xfrm>
                <a:off x="803183" y="3442115"/>
                <a:ext cx="2735108" cy="369332"/>
              </a:xfrm>
              <a:prstGeom prst="rect">
                <a:avLst/>
              </a:prstGeom>
              <a:blipFill>
                <a:blip r:embed="rId13"/>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07" name="文字方塊 106"/>
              <p:cNvSpPr txBox="1"/>
              <p:nvPr/>
            </p:nvSpPr>
            <p:spPr>
              <a:xfrm>
                <a:off x="803183" y="3442866"/>
                <a:ext cx="273510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latin typeface="Cambria Math" panose="02040503050406030204" pitchFamily="18" charset="0"/>
                        </a:rPr>
                        <m:t>Δ</m:t>
                      </m:r>
                      <m:r>
                        <a:rPr lang="en-US" altLang="zh-TW" b="0" i="1" smtClean="0">
                          <a:latin typeface="Cambria Math" panose="02040503050406030204" pitchFamily="18" charset="0"/>
                        </a:rPr>
                        <m:t>𝑐𝑜𝑚𝑚𝑐𝑜𝑠𝑡</m:t>
                      </m:r>
                      <m:d>
                        <m:dPr>
                          <m:ctrlPr>
                            <a:rPr lang="en-US" altLang="zh-TW" b="0" i="1" smtClean="0">
                              <a:latin typeface="Cambria Math" panose="02040503050406030204" pitchFamily="18" charset="0"/>
                            </a:rPr>
                          </m:ctrlPr>
                        </m:dPr>
                        <m:e>
                          <m:r>
                            <m:rPr>
                              <m:sty m:val="p"/>
                            </m:rPr>
                            <a:rPr lang="en-US" altLang="zh-TW" b="0" i="0" smtClean="0">
                              <a:latin typeface="Cambria Math" panose="02040503050406030204" pitchFamily="18" charset="0"/>
                            </a:rPr>
                            <m:t>R</m:t>
                          </m:r>
                          <m:r>
                            <a:rPr lang="en-US" altLang="zh-TW" b="0" i="0" smtClean="0">
                              <a:latin typeface="Cambria Math" panose="02040503050406030204" pitchFamily="18" charset="0"/>
                            </a:rPr>
                            <m:t>1</m:t>
                          </m:r>
                          <m:r>
                            <a:rPr lang="en-US" altLang="zh-TW" b="0" i="1" smtClean="0">
                              <a:latin typeface="Cambria Math" panose="02040503050406030204" pitchFamily="18" charset="0"/>
                            </a:rPr>
                            <m:t>→</m:t>
                          </m:r>
                          <m:r>
                            <m:rPr>
                              <m:sty m:val="p"/>
                            </m:rPr>
                            <a:rPr lang="en-US" altLang="zh-TW" b="0" i="0" smtClean="0">
                              <a:latin typeface="Cambria Math" panose="02040503050406030204" pitchFamily="18" charset="0"/>
                            </a:rPr>
                            <m:t>R</m:t>
                          </m:r>
                          <m:r>
                            <a:rPr lang="en-US" altLang="zh-TW" b="0" i="0" smtClean="0">
                              <a:latin typeface="Cambria Math" panose="02040503050406030204" pitchFamily="18" charset="0"/>
                            </a:rPr>
                            <m:t>2</m:t>
                          </m:r>
                        </m:e>
                      </m:d>
                      <m:r>
                        <a:rPr lang="en-US" altLang="zh-TW" b="0" i="1" smtClean="0">
                          <a:latin typeface="Cambria Math" panose="02040503050406030204" pitchFamily="18" charset="0"/>
                        </a:rPr>
                        <m:t>=</m:t>
                      </m:r>
                    </m:oMath>
                  </m:oMathPara>
                </a14:m>
                <a:endParaRPr lang="zh-TW" altLang="en-US" dirty="0"/>
              </a:p>
            </p:txBody>
          </p:sp>
        </mc:Choice>
        <mc:Fallback>
          <p:sp>
            <p:nvSpPr>
              <p:cNvPr id="107" name="文字方塊 106"/>
              <p:cNvSpPr txBox="1">
                <a:spLocks noRot="1" noChangeAspect="1" noMove="1" noResize="1" noEditPoints="1" noAdjustHandles="1" noChangeArrowheads="1" noChangeShapeType="1" noTextEdit="1"/>
              </p:cNvSpPr>
              <p:nvPr/>
            </p:nvSpPr>
            <p:spPr>
              <a:xfrm>
                <a:off x="803183" y="3442866"/>
                <a:ext cx="2735108" cy="369332"/>
              </a:xfrm>
              <a:prstGeom prst="rect">
                <a:avLst/>
              </a:prstGeom>
              <a:blipFill>
                <a:blip r:embed="rId14"/>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39" name="矩形 38"/>
              <p:cNvSpPr/>
              <p:nvPr/>
            </p:nvSpPr>
            <p:spPr>
              <a:xfrm>
                <a:off x="6981379" y="3546738"/>
                <a:ext cx="1539204" cy="369332"/>
              </a:xfrm>
              <a:prstGeom prst="rect">
                <a:avLst/>
              </a:prstGeom>
              <a:noFill/>
            </p:spPr>
            <p:txBody>
              <a:bodyPr wrap="none">
                <a:spAutoFit/>
              </a:bodyPr>
              <a:lstStyle/>
              <a:p>
                <a:pPr/>
                <a14:m>
                  <m:oMathPara xmlns:m="http://schemas.openxmlformats.org/officeDocument/2006/math">
                    <m:oMathParaPr>
                      <m:jc m:val="centerGroup"/>
                    </m:oMathParaPr>
                    <m:oMath xmlns:m="http://schemas.openxmlformats.org/officeDocument/2006/math">
                      <m:r>
                        <a:rPr lang="en-US" altLang="zh-TW" b="1" i="1" smtClean="0">
                          <a:solidFill>
                            <a:schemeClr val="accent1"/>
                          </a:solidFill>
                          <a:latin typeface="Cambria Math" panose="02040503050406030204" pitchFamily="18" charset="0"/>
                        </a:rPr>
                        <m:t>𝚫</m:t>
                      </m:r>
                      <m:r>
                        <a:rPr lang="en-US" altLang="zh-TW" b="1" i="1">
                          <a:solidFill>
                            <a:schemeClr val="accent1"/>
                          </a:solidFill>
                          <a:latin typeface="Cambria Math" panose="02040503050406030204" pitchFamily="18" charset="0"/>
                        </a:rPr>
                        <m:t>𝒄𝒐𝒎𝒎𝒄𝒐𝒔𝒕</m:t>
                      </m:r>
                    </m:oMath>
                  </m:oMathPara>
                </a14:m>
                <a:endParaRPr lang="zh-TW" altLang="en-US" b="1" dirty="0">
                  <a:solidFill>
                    <a:schemeClr val="accent1"/>
                  </a:solidFill>
                </a:endParaRPr>
              </a:p>
            </p:txBody>
          </p:sp>
        </mc:Choice>
        <mc:Fallback>
          <p:sp>
            <p:nvSpPr>
              <p:cNvPr id="39" name="矩形 38"/>
              <p:cNvSpPr>
                <a:spLocks noRot="1" noChangeAspect="1" noMove="1" noResize="1" noEditPoints="1" noAdjustHandles="1" noChangeArrowheads="1" noChangeShapeType="1" noTextEdit="1"/>
              </p:cNvSpPr>
              <p:nvPr/>
            </p:nvSpPr>
            <p:spPr>
              <a:xfrm>
                <a:off x="6981379" y="3546738"/>
                <a:ext cx="1539204" cy="369332"/>
              </a:xfrm>
              <a:prstGeom prst="rect">
                <a:avLst/>
              </a:prstGeom>
              <a:blipFill>
                <a:blip r:embed="rId15"/>
                <a:stretch>
                  <a:fillRect/>
                </a:stretch>
              </a:blipFill>
            </p:spPr>
            <p:txBody>
              <a:bodyPr/>
              <a:lstStyle/>
              <a:p>
                <a:r>
                  <a:rPr lang="zh-TW" altLang="en-US">
                    <a:noFill/>
                  </a:rPr>
                  <a:t> </a:t>
                </a:r>
              </a:p>
            </p:txBody>
          </p:sp>
        </mc:Fallback>
      </mc:AlternateContent>
      <p:sp>
        <p:nvSpPr>
          <p:cNvPr id="40" name="投影片編號版面配置區 39"/>
          <p:cNvSpPr>
            <a:spLocks noGrp="1"/>
          </p:cNvSpPr>
          <p:nvPr>
            <p:ph type="sldNum" sz="quarter" idx="10"/>
          </p:nvPr>
        </p:nvSpPr>
        <p:spPr/>
        <p:txBody>
          <a:bodyPr/>
          <a:lstStyle/>
          <a:p>
            <a:fld id="{98DD11F9-7500-44D7-BD4E-9DA41FE32E0D}" type="slidenum">
              <a:rPr lang="zh-TW" altLang="en-US" smtClean="0"/>
              <a:pPr/>
              <a:t>14</a:t>
            </a:fld>
            <a:r>
              <a:rPr lang="en-US" altLang="zh-TW" smtClean="0"/>
              <a:t>/28</a:t>
            </a:r>
            <a:endParaRPr lang="zh-TW" altLang="en-US" dirty="0"/>
          </a:p>
        </p:txBody>
      </p:sp>
      <p:sp>
        <p:nvSpPr>
          <p:cNvPr id="92" name="手繪多邊形 91"/>
          <p:cNvSpPr/>
          <p:nvPr/>
        </p:nvSpPr>
        <p:spPr bwMode="auto">
          <a:xfrm>
            <a:off x="5126486" y="3742260"/>
            <a:ext cx="2868720" cy="2584174"/>
          </a:xfrm>
          <a:custGeom>
            <a:avLst/>
            <a:gdLst>
              <a:gd name="connsiteX0" fmla="*/ 1496749 w 2868720"/>
              <a:gd name="connsiteY0" fmla="*/ 0 h 2584174"/>
              <a:gd name="connsiteX1" fmla="*/ 741375 w 2868720"/>
              <a:gd name="connsiteY1" fmla="*/ 29817 h 2584174"/>
              <a:gd name="connsiteX2" fmla="*/ 383566 w 2868720"/>
              <a:gd name="connsiteY2" fmla="*/ 129209 h 2584174"/>
              <a:gd name="connsiteX3" fmla="*/ 35697 w 2868720"/>
              <a:gd name="connsiteY3" fmla="*/ 288235 h 2584174"/>
              <a:gd name="connsiteX4" fmla="*/ 15818 w 2868720"/>
              <a:gd name="connsiteY4" fmla="*/ 576470 h 2584174"/>
              <a:gd name="connsiteX5" fmla="*/ 75453 w 2868720"/>
              <a:gd name="connsiteY5" fmla="*/ 805070 h 2584174"/>
              <a:gd name="connsiteX6" fmla="*/ 294114 w 2868720"/>
              <a:gd name="connsiteY6" fmla="*/ 964096 h 2584174"/>
              <a:gd name="connsiteX7" fmla="*/ 582349 w 2868720"/>
              <a:gd name="connsiteY7" fmla="*/ 993913 h 2584174"/>
              <a:gd name="connsiteX8" fmla="*/ 701618 w 2868720"/>
              <a:gd name="connsiteY8" fmla="*/ 1033670 h 2584174"/>
              <a:gd name="connsiteX9" fmla="*/ 741375 w 2868720"/>
              <a:gd name="connsiteY9" fmla="*/ 1182757 h 2584174"/>
              <a:gd name="connsiteX10" fmla="*/ 622105 w 2868720"/>
              <a:gd name="connsiteY10" fmla="*/ 1361661 h 2584174"/>
              <a:gd name="connsiteX11" fmla="*/ 423323 w 2868720"/>
              <a:gd name="connsiteY11" fmla="*/ 1451113 h 2584174"/>
              <a:gd name="connsiteX12" fmla="*/ 244418 w 2868720"/>
              <a:gd name="connsiteY12" fmla="*/ 1560444 h 2584174"/>
              <a:gd name="connsiteX13" fmla="*/ 224540 w 2868720"/>
              <a:gd name="connsiteY13" fmla="*/ 1779104 h 2584174"/>
              <a:gd name="connsiteX14" fmla="*/ 304053 w 2868720"/>
              <a:gd name="connsiteY14" fmla="*/ 1908313 h 2584174"/>
              <a:gd name="connsiteX15" fmla="*/ 542592 w 2868720"/>
              <a:gd name="connsiteY15" fmla="*/ 1977887 h 2584174"/>
              <a:gd name="connsiteX16" fmla="*/ 1059427 w 2868720"/>
              <a:gd name="connsiteY16" fmla="*/ 1977887 h 2584174"/>
              <a:gd name="connsiteX17" fmla="*/ 1407297 w 2868720"/>
              <a:gd name="connsiteY17" fmla="*/ 1958009 h 2584174"/>
              <a:gd name="connsiteX18" fmla="*/ 1844618 w 2868720"/>
              <a:gd name="connsiteY18" fmla="*/ 1997765 h 2584174"/>
              <a:gd name="connsiteX19" fmla="*/ 2480723 w 2868720"/>
              <a:gd name="connsiteY19" fmla="*/ 1987826 h 2584174"/>
              <a:gd name="connsiteX20" fmla="*/ 2788836 w 2868720"/>
              <a:gd name="connsiteY20" fmla="*/ 1987826 h 2584174"/>
              <a:gd name="connsiteX21" fmla="*/ 2868349 w 2868720"/>
              <a:gd name="connsiteY21" fmla="*/ 2126974 h 2584174"/>
              <a:gd name="connsiteX22" fmla="*/ 2768958 w 2868720"/>
              <a:gd name="connsiteY22" fmla="*/ 2256183 h 2584174"/>
              <a:gd name="connsiteX23" fmla="*/ 2649688 w 2868720"/>
              <a:gd name="connsiteY23" fmla="*/ 2345635 h 2584174"/>
              <a:gd name="connsiteX24" fmla="*/ 2510540 w 2868720"/>
              <a:gd name="connsiteY24" fmla="*/ 2425148 h 2584174"/>
              <a:gd name="connsiteX25" fmla="*/ 2212366 w 2868720"/>
              <a:gd name="connsiteY25" fmla="*/ 2554357 h 2584174"/>
              <a:gd name="connsiteX26" fmla="*/ 1874436 w 2868720"/>
              <a:gd name="connsiteY26" fmla="*/ 2574235 h 2584174"/>
              <a:gd name="connsiteX27" fmla="*/ 1685592 w 2868720"/>
              <a:gd name="connsiteY27" fmla="*/ 2584174 h 258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868720" h="2584174">
                <a:moveTo>
                  <a:pt x="1496749" y="0"/>
                </a:moveTo>
                <a:cubicBezTo>
                  <a:pt x="1211827" y="4141"/>
                  <a:pt x="926905" y="8282"/>
                  <a:pt x="741375" y="29817"/>
                </a:cubicBezTo>
                <a:cubicBezTo>
                  <a:pt x="555845" y="51352"/>
                  <a:pt x="501179" y="86139"/>
                  <a:pt x="383566" y="129209"/>
                </a:cubicBezTo>
                <a:cubicBezTo>
                  <a:pt x="265953" y="172279"/>
                  <a:pt x="96988" y="213692"/>
                  <a:pt x="35697" y="288235"/>
                </a:cubicBezTo>
                <a:cubicBezTo>
                  <a:pt x="-25594" y="362778"/>
                  <a:pt x="9192" y="490331"/>
                  <a:pt x="15818" y="576470"/>
                </a:cubicBezTo>
                <a:cubicBezTo>
                  <a:pt x="22444" y="662609"/>
                  <a:pt x="29070" y="740466"/>
                  <a:pt x="75453" y="805070"/>
                </a:cubicBezTo>
                <a:cubicBezTo>
                  <a:pt x="121836" y="869674"/>
                  <a:pt x="209631" y="932622"/>
                  <a:pt x="294114" y="964096"/>
                </a:cubicBezTo>
                <a:cubicBezTo>
                  <a:pt x="378597" y="995570"/>
                  <a:pt x="514432" y="982317"/>
                  <a:pt x="582349" y="993913"/>
                </a:cubicBezTo>
                <a:cubicBezTo>
                  <a:pt x="650266" y="1005509"/>
                  <a:pt x="675114" y="1002196"/>
                  <a:pt x="701618" y="1033670"/>
                </a:cubicBezTo>
                <a:cubicBezTo>
                  <a:pt x="728122" y="1065144"/>
                  <a:pt x="754627" y="1128092"/>
                  <a:pt x="741375" y="1182757"/>
                </a:cubicBezTo>
                <a:cubicBezTo>
                  <a:pt x="728123" y="1237422"/>
                  <a:pt x="675114" y="1316935"/>
                  <a:pt x="622105" y="1361661"/>
                </a:cubicBezTo>
                <a:cubicBezTo>
                  <a:pt x="569096" y="1406387"/>
                  <a:pt x="486271" y="1417983"/>
                  <a:pt x="423323" y="1451113"/>
                </a:cubicBezTo>
                <a:cubicBezTo>
                  <a:pt x="360375" y="1484243"/>
                  <a:pt x="277548" y="1505779"/>
                  <a:pt x="244418" y="1560444"/>
                </a:cubicBezTo>
                <a:cubicBezTo>
                  <a:pt x="211288" y="1615109"/>
                  <a:pt x="214601" y="1721126"/>
                  <a:pt x="224540" y="1779104"/>
                </a:cubicBezTo>
                <a:cubicBezTo>
                  <a:pt x="234479" y="1837082"/>
                  <a:pt x="251044" y="1875183"/>
                  <a:pt x="304053" y="1908313"/>
                </a:cubicBezTo>
                <a:cubicBezTo>
                  <a:pt x="357062" y="1941444"/>
                  <a:pt x="416696" y="1966291"/>
                  <a:pt x="542592" y="1977887"/>
                </a:cubicBezTo>
                <a:cubicBezTo>
                  <a:pt x="668488" y="1989483"/>
                  <a:pt x="915310" y="1981200"/>
                  <a:pt x="1059427" y="1977887"/>
                </a:cubicBezTo>
                <a:cubicBezTo>
                  <a:pt x="1203544" y="1974574"/>
                  <a:pt x="1276432" y="1954696"/>
                  <a:pt x="1407297" y="1958009"/>
                </a:cubicBezTo>
                <a:cubicBezTo>
                  <a:pt x="1538162" y="1961322"/>
                  <a:pt x="1665714" y="1992796"/>
                  <a:pt x="1844618" y="1997765"/>
                </a:cubicBezTo>
                <a:cubicBezTo>
                  <a:pt x="2023522" y="2002735"/>
                  <a:pt x="2323353" y="1989483"/>
                  <a:pt x="2480723" y="1987826"/>
                </a:cubicBezTo>
                <a:cubicBezTo>
                  <a:pt x="2638093" y="1986170"/>
                  <a:pt x="2724232" y="1964635"/>
                  <a:pt x="2788836" y="1987826"/>
                </a:cubicBezTo>
                <a:cubicBezTo>
                  <a:pt x="2853440" y="2011017"/>
                  <a:pt x="2871662" y="2082248"/>
                  <a:pt x="2868349" y="2126974"/>
                </a:cubicBezTo>
                <a:cubicBezTo>
                  <a:pt x="2865036" y="2171700"/>
                  <a:pt x="2805401" y="2219740"/>
                  <a:pt x="2768958" y="2256183"/>
                </a:cubicBezTo>
                <a:cubicBezTo>
                  <a:pt x="2732515" y="2292626"/>
                  <a:pt x="2692758" y="2317474"/>
                  <a:pt x="2649688" y="2345635"/>
                </a:cubicBezTo>
                <a:cubicBezTo>
                  <a:pt x="2606618" y="2373796"/>
                  <a:pt x="2583427" y="2390361"/>
                  <a:pt x="2510540" y="2425148"/>
                </a:cubicBezTo>
                <a:cubicBezTo>
                  <a:pt x="2437653" y="2459935"/>
                  <a:pt x="2318383" y="2529509"/>
                  <a:pt x="2212366" y="2554357"/>
                </a:cubicBezTo>
                <a:cubicBezTo>
                  <a:pt x="2106349" y="2579205"/>
                  <a:pt x="1874436" y="2574235"/>
                  <a:pt x="1874436" y="2574235"/>
                </a:cubicBezTo>
                <a:lnTo>
                  <a:pt x="1685592" y="2584174"/>
                </a:ln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spTree>
    <p:extLst>
      <p:ext uri="{BB962C8B-B14F-4D97-AF65-F5344CB8AC3E}">
        <p14:creationId xmlns:p14="http://schemas.microsoft.com/office/powerpoint/2010/main" val="33713216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500"/>
                                        <p:tgtEl>
                                          <p:spTgt spid="103"/>
                                        </p:tgtEl>
                                      </p:cBhvr>
                                    </p:animEffect>
                                  </p:childTnLst>
                                </p:cTn>
                              </p:par>
                              <p:par>
                                <p:cTn id="8" presetID="7" presetClass="emph" presetSubtype="2" fill="hold" nodeType="withEffect">
                                  <p:stCondLst>
                                    <p:cond delay="0"/>
                                  </p:stCondLst>
                                  <p:childTnLst>
                                    <p:animClr clrSpc="rgb" dir="cw">
                                      <p:cBhvr>
                                        <p:cTn id="9" dur="500" fill="hold"/>
                                        <p:tgtEl>
                                          <p:spTgt spid="57"/>
                                        </p:tgtEl>
                                        <p:attrNameLst>
                                          <p:attrName>stroke.color</p:attrName>
                                        </p:attrNameLst>
                                      </p:cBhvr>
                                      <p:to>
                                        <a:srgbClr val="FF9900"/>
                                      </p:to>
                                    </p:animClr>
                                    <p:set>
                                      <p:cBhvr>
                                        <p:cTn id="10" dur="500" fill="hold"/>
                                        <p:tgtEl>
                                          <p:spTgt spid="57"/>
                                        </p:tgtEl>
                                        <p:attrNameLst>
                                          <p:attrName>stroke.on</p:attrName>
                                        </p:attrNameLst>
                                      </p:cBhvr>
                                      <p:to>
                                        <p:strVal val="true"/>
                                      </p:to>
                                    </p:set>
                                  </p:childTnLst>
                                </p:cTn>
                              </p:par>
                              <p:par>
                                <p:cTn id="11" presetID="3" presetClass="emph" presetSubtype="2" fill="hold" grpId="0" nodeType="withEffect">
                                  <p:stCondLst>
                                    <p:cond delay="0"/>
                                  </p:stCondLst>
                                  <p:childTnLst>
                                    <p:animClr clrSpc="rgb" dir="cw">
                                      <p:cBhvr override="childStyle">
                                        <p:cTn id="12" dur="500" fill="hold"/>
                                        <p:tgtEl>
                                          <p:spTgt spid="14"/>
                                        </p:tgtEl>
                                        <p:attrNameLst>
                                          <p:attrName>style.color</p:attrName>
                                        </p:attrNameLst>
                                      </p:cBhvr>
                                      <p:to>
                                        <a:srgbClr val="FF0000"/>
                                      </p:to>
                                    </p:animClr>
                                  </p:childTnLst>
                                </p:cTn>
                              </p:par>
                              <p:par>
                                <p:cTn id="13" presetID="3" presetClass="emph" presetSubtype="2" fill="hold" grpId="0" nodeType="withEffect">
                                  <p:stCondLst>
                                    <p:cond delay="0"/>
                                  </p:stCondLst>
                                  <p:childTnLst>
                                    <p:animClr clrSpc="rgb" dir="cw">
                                      <p:cBhvr override="childStyle">
                                        <p:cTn id="14" dur="500" fill="hold"/>
                                        <p:tgtEl>
                                          <p:spTgt spid="13"/>
                                        </p:tgtEl>
                                        <p:attrNameLst>
                                          <p:attrName>style.color</p:attrName>
                                        </p:attrNameLst>
                                      </p:cBhvr>
                                      <p:to>
                                        <a:srgbClr val="FF0000"/>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4"/>
                                        </p:tgtEl>
                                        <p:attrNameLst>
                                          <p:attrName>style.visibility</p:attrName>
                                        </p:attrNameLst>
                                      </p:cBhvr>
                                      <p:to>
                                        <p:strVal val="visible"/>
                                      </p:to>
                                    </p:set>
                                    <p:animEffect transition="in" filter="fade">
                                      <p:cBhvr>
                                        <p:cTn id="19" dur="500"/>
                                        <p:tgtEl>
                                          <p:spTgt spid="10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1"/>
                                        </p:tgtEl>
                                        <p:attrNameLst>
                                          <p:attrName>style.visibility</p:attrName>
                                        </p:attrNameLst>
                                      </p:cBhvr>
                                      <p:to>
                                        <p:strVal val="visible"/>
                                      </p:to>
                                    </p:set>
                                    <p:animEffect transition="in" filter="fade">
                                      <p:cBhvr>
                                        <p:cTn id="22" dur="500"/>
                                        <p:tgtEl>
                                          <p:spTgt spid="9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2" nodeType="clickEffect">
                                  <p:stCondLst>
                                    <p:cond delay="0"/>
                                  </p:stCondLst>
                                  <p:childTnLst>
                                    <p:animMotion origin="layout" path="M 2.5E-6 -1.85185E-6 L 0.39028 0.06736 " pathEditMode="relative" rAng="0" ptsTypes="AA">
                                      <p:cBhvr>
                                        <p:cTn id="32" dur="2000" fill="hold"/>
                                        <p:tgtEl>
                                          <p:spTgt spid="93"/>
                                        </p:tgtEl>
                                        <p:attrNameLst>
                                          <p:attrName>ppt_x</p:attrName>
                                          <p:attrName>ppt_y</p:attrName>
                                        </p:attrNameLst>
                                      </p:cBhvr>
                                      <p:rCtr x="19514" y="3356"/>
                                    </p:animMotion>
                                  </p:childTnLst>
                                </p:cTn>
                              </p:par>
                            </p:childTnLst>
                          </p:cTn>
                        </p:par>
                        <p:par>
                          <p:cTn id="33" fill="hold">
                            <p:stCondLst>
                              <p:cond delay="2000"/>
                            </p:stCondLst>
                            <p:childTnLst>
                              <p:par>
                                <p:cTn id="34" presetID="1"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childTnLst>
                                </p:cTn>
                              </p:par>
                            </p:childTnLst>
                          </p:cTn>
                        </p:par>
                        <p:par>
                          <p:cTn id="36" fill="hold">
                            <p:stCondLst>
                              <p:cond delay="2000"/>
                            </p:stCondLst>
                            <p:childTnLst>
                              <p:par>
                                <p:cTn id="37" presetID="1" presetClass="exit" presetSubtype="0" fill="hold" grpId="1" nodeType="afterEffect">
                                  <p:stCondLst>
                                    <p:cond delay="0"/>
                                  </p:stCondLst>
                                  <p:childTnLst>
                                    <p:set>
                                      <p:cBhvr>
                                        <p:cTn id="38" dur="1" fill="hold">
                                          <p:stCondLst>
                                            <p:cond delay="0"/>
                                          </p:stCondLst>
                                        </p:cTn>
                                        <p:tgtEl>
                                          <p:spTgt spid="93"/>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03"/>
                                        </p:tgtEl>
                                      </p:cBhvr>
                                    </p:animEffect>
                                    <p:set>
                                      <p:cBhvr>
                                        <p:cTn id="41" dur="1" fill="hold">
                                          <p:stCondLst>
                                            <p:cond delay="499"/>
                                          </p:stCondLst>
                                        </p:cTn>
                                        <p:tgtEl>
                                          <p:spTgt spid="10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
                                        </p:tgtEl>
                                      </p:cBhvr>
                                    </p:animEffect>
                                    <p:set>
                                      <p:cBhvr>
                                        <p:cTn id="44" dur="1" fill="hold">
                                          <p:stCondLst>
                                            <p:cond delay="499"/>
                                          </p:stCondLst>
                                        </p:cTn>
                                        <p:tgtEl>
                                          <p:spTgt spid="3"/>
                                        </p:tgtEl>
                                        <p:attrNameLst>
                                          <p:attrName>style.visibility</p:attrName>
                                        </p:attrNameLst>
                                      </p:cBhvr>
                                      <p:to>
                                        <p:strVal val="hidden"/>
                                      </p:to>
                                    </p:set>
                                  </p:childTnLst>
                                </p:cTn>
                              </p:par>
                              <p:par>
                                <p:cTn id="45" presetID="7" presetClass="emph" presetSubtype="2" fill="hold" nodeType="withEffect">
                                  <p:stCondLst>
                                    <p:cond delay="0"/>
                                  </p:stCondLst>
                                  <p:childTnLst>
                                    <p:animClr clrSpc="rgb" dir="cw">
                                      <p:cBhvr>
                                        <p:cTn id="46" dur="500" fill="hold"/>
                                        <p:tgtEl>
                                          <p:spTgt spid="57"/>
                                        </p:tgtEl>
                                        <p:attrNameLst>
                                          <p:attrName>stroke.color</p:attrName>
                                        </p:attrNameLst>
                                      </p:cBhvr>
                                      <p:to>
                                        <a:srgbClr val="FFFFFF"/>
                                      </p:to>
                                    </p:animClr>
                                    <p:set>
                                      <p:cBhvr>
                                        <p:cTn id="47" dur="500" fill="hold"/>
                                        <p:tgtEl>
                                          <p:spTgt spid="57"/>
                                        </p:tgtEl>
                                        <p:attrNameLst>
                                          <p:attrName>stroke.on</p:attrName>
                                        </p:attrNameLst>
                                      </p:cBhvr>
                                      <p:to>
                                        <p:strVal val="true"/>
                                      </p:to>
                                    </p:set>
                                  </p:childTnLst>
                                </p:cTn>
                              </p:par>
                              <p:par>
                                <p:cTn id="48" presetID="3" presetClass="emph" presetSubtype="2" fill="hold" grpId="1" nodeType="withEffect">
                                  <p:stCondLst>
                                    <p:cond delay="0"/>
                                  </p:stCondLst>
                                  <p:childTnLst>
                                    <p:animClr clrSpc="rgb" dir="cw">
                                      <p:cBhvr override="childStyle">
                                        <p:cTn id="49" dur="500" fill="hold"/>
                                        <p:tgtEl>
                                          <p:spTgt spid="14"/>
                                        </p:tgtEl>
                                        <p:attrNameLst>
                                          <p:attrName>style.color</p:attrName>
                                        </p:attrNameLst>
                                      </p:cBhvr>
                                      <p:to>
                                        <a:srgbClr val="000000"/>
                                      </p:to>
                                    </p:animClr>
                                  </p:childTnLst>
                                </p:cTn>
                              </p:par>
                              <p:par>
                                <p:cTn id="50" presetID="3" presetClass="emph" presetSubtype="2" fill="hold" grpId="1" nodeType="withEffect">
                                  <p:stCondLst>
                                    <p:cond delay="0"/>
                                  </p:stCondLst>
                                  <p:childTnLst>
                                    <p:animClr clrSpc="rgb" dir="cw">
                                      <p:cBhvr override="childStyle">
                                        <p:cTn id="51" dur="500" fill="hold"/>
                                        <p:tgtEl>
                                          <p:spTgt spid="13"/>
                                        </p:tgtEl>
                                        <p:attrNameLst>
                                          <p:attrName>style.color</p:attrName>
                                        </p:attrNameLst>
                                      </p:cBhvr>
                                      <p:to>
                                        <a:srgbClr val="000000"/>
                                      </p:to>
                                    </p:animClr>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104"/>
                                        </p:tgtEl>
                                      </p:cBhvr>
                                    </p:animEffect>
                                    <p:set>
                                      <p:cBhvr>
                                        <p:cTn id="56" dur="1" fill="hold">
                                          <p:stCondLst>
                                            <p:cond delay="499"/>
                                          </p:stCondLst>
                                        </p:cTn>
                                        <p:tgtEl>
                                          <p:spTgt spid="10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05"/>
                                        </p:tgtEl>
                                        <p:attrNameLst>
                                          <p:attrName>style.visibility</p:attrName>
                                        </p:attrNameLst>
                                      </p:cBhvr>
                                      <p:to>
                                        <p:strVal val="visible"/>
                                      </p:to>
                                    </p:set>
                                    <p:animEffect transition="in" filter="fade">
                                      <p:cBhvr>
                                        <p:cTn id="61" dur="500"/>
                                        <p:tgtEl>
                                          <p:spTgt spid="105"/>
                                        </p:tgtEl>
                                      </p:cBhvr>
                                    </p:animEffect>
                                  </p:childTnLst>
                                </p:cTn>
                              </p:par>
                              <p:par>
                                <p:cTn id="62" presetID="7" presetClass="emph" presetSubtype="2" fill="hold" nodeType="withEffect">
                                  <p:stCondLst>
                                    <p:cond delay="0"/>
                                  </p:stCondLst>
                                  <p:childTnLst>
                                    <p:animClr clrSpc="rgb" dir="cw">
                                      <p:cBhvr>
                                        <p:cTn id="63" dur="500" fill="hold"/>
                                        <p:tgtEl>
                                          <p:spTgt spid="60"/>
                                        </p:tgtEl>
                                        <p:attrNameLst>
                                          <p:attrName>stroke.color</p:attrName>
                                        </p:attrNameLst>
                                      </p:cBhvr>
                                      <p:to>
                                        <a:srgbClr val="FF9900"/>
                                      </p:to>
                                    </p:animClr>
                                    <p:set>
                                      <p:cBhvr>
                                        <p:cTn id="64" dur="500" fill="hold"/>
                                        <p:tgtEl>
                                          <p:spTgt spid="60"/>
                                        </p:tgtEl>
                                        <p:attrNameLst>
                                          <p:attrName>stroke.on</p:attrName>
                                        </p:attrNameLst>
                                      </p:cBhvr>
                                      <p:to>
                                        <p:strVal val="true"/>
                                      </p:to>
                                    </p:set>
                                  </p:childTnLst>
                                </p:cTn>
                              </p:par>
                              <p:par>
                                <p:cTn id="65" presetID="3" presetClass="emph" presetSubtype="2" fill="hold" grpId="2" nodeType="withEffect">
                                  <p:stCondLst>
                                    <p:cond delay="0"/>
                                  </p:stCondLst>
                                  <p:childTnLst>
                                    <p:animClr clrSpc="rgb" dir="cw">
                                      <p:cBhvr override="childStyle">
                                        <p:cTn id="66" dur="500" fill="hold"/>
                                        <p:tgtEl>
                                          <p:spTgt spid="13"/>
                                        </p:tgtEl>
                                        <p:attrNameLst>
                                          <p:attrName>style.color</p:attrName>
                                        </p:attrNameLst>
                                      </p:cBhvr>
                                      <p:to>
                                        <a:srgbClr val="FF0000"/>
                                      </p:to>
                                    </p:animClr>
                                  </p:childTnLst>
                                </p:cTn>
                              </p:par>
                              <p:par>
                                <p:cTn id="67" presetID="3" presetClass="emph" presetSubtype="2" fill="hold" grpId="0" nodeType="withEffect">
                                  <p:stCondLst>
                                    <p:cond delay="0"/>
                                  </p:stCondLst>
                                  <p:childTnLst>
                                    <p:animClr clrSpc="rgb" dir="cw">
                                      <p:cBhvr override="childStyle">
                                        <p:cTn id="68" dur="500" fill="hold"/>
                                        <p:tgtEl>
                                          <p:spTgt spid="15"/>
                                        </p:tgtEl>
                                        <p:attrNameLst>
                                          <p:attrName>style.color</p:attrName>
                                        </p:attrNameLst>
                                      </p:cBhvr>
                                      <p:to>
                                        <a:srgbClr val="FF0000"/>
                                      </p:to>
                                    </p:animClr>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07"/>
                                        </p:tgtEl>
                                        <p:attrNameLst>
                                          <p:attrName>style.visibility</p:attrName>
                                        </p:attrNameLst>
                                      </p:cBhvr>
                                      <p:to>
                                        <p:strVal val="visible"/>
                                      </p:to>
                                    </p:set>
                                    <p:animEffect transition="in" filter="fade">
                                      <p:cBhvr>
                                        <p:cTn id="73" dur="500"/>
                                        <p:tgtEl>
                                          <p:spTgt spid="10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94"/>
                                        </p:tgtEl>
                                        <p:attrNameLst>
                                          <p:attrName>style.visibility</p:attrName>
                                        </p:attrNameLst>
                                      </p:cBhvr>
                                      <p:to>
                                        <p:strVal val="visible"/>
                                      </p:to>
                                    </p:set>
                                    <p:animEffect transition="in" filter="fade">
                                      <p:cBhvr>
                                        <p:cTn id="78" dur="500"/>
                                        <p:tgtEl>
                                          <p:spTgt spid="94"/>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90"/>
                                        </p:tgtEl>
                                        <p:attrNameLst>
                                          <p:attrName>style.visibility</p:attrName>
                                        </p:attrNameLst>
                                      </p:cBhvr>
                                      <p:to>
                                        <p:strVal val="visible"/>
                                      </p:to>
                                    </p:set>
                                    <p:animEffect transition="in" filter="fade">
                                      <p:cBhvr>
                                        <p:cTn id="81" dur="500"/>
                                        <p:tgtEl>
                                          <p:spTgt spid="90"/>
                                        </p:tgtEl>
                                      </p:cBhvr>
                                    </p:animEffect>
                                  </p:childTnLst>
                                </p:cTn>
                              </p:par>
                            </p:childTnLst>
                          </p:cTn>
                        </p:par>
                      </p:childTnLst>
                    </p:cTn>
                  </p:par>
                  <p:par>
                    <p:cTn id="82" fill="hold">
                      <p:stCondLst>
                        <p:cond delay="indefinite"/>
                      </p:stCondLst>
                      <p:childTnLst>
                        <p:par>
                          <p:cTn id="83" fill="hold">
                            <p:stCondLst>
                              <p:cond delay="0"/>
                            </p:stCondLst>
                            <p:childTnLst>
                              <p:par>
                                <p:cTn id="84" presetID="42" presetClass="path" presetSubtype="0" accel="50000" decel="50000" fill="hold" grpId="2" nodeType="clickEffect">
                                  <p:stCondLst>
                                    <p:cond delay="0"/>
                                  </p:stCondLst>
                                  <p:childTnLst>
                                    <p:animMotion origin="layout" path="M 5.55556E-7 2.59259E-6 L 0.29323 0.07153 " pathEditMode="relative" rAng="0" ptsTypes="AA">
                                      <p:cBhvr>
                                        <p:cTn id="85" dur="2000" fill="hold"/>
                                        <p:tgtEl>
                                          <p:spTgt spid="94"/>
                                        </p:tgtEl>
                                        <p:attrNameLst>
                                          <p:attrName>ppt_x</p:attrName>
                                          <p:attrName>ppt_y</p:attrName>
                                        </p:attrNameLst>
                                      </p:cBhvr>
                                      <p:rCtr x="14653" y="3565"/>
                                    </p:animMotion>
                                  </p:childTnLst>
                                </p:cTn>
                              </p:par>
                            </p:childTnLst>
                          </p:cTn>
                        </p:par>
                        <p:par>
                          <p:cTn id="86" fill="hold">
                            <p:stCondLst>
                              <p:cond delay="2000"/>
                            </p:stCondLst>
                            <p:childTnLst>
                              <p:par>
                                <p:cTn id="87" presetID="1" presetClass="entr" presetSubtype="0"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childTnLst>
                                </p:cTn>
                              </p:par>
                            </p:childTnLst>
                          </p:cTn>
                        </p:par>
                        <p:par>
                          <p:cTn id="89" fill="hold">
                            <p:stCondLst>
                              <p:cond delay="2000"/>
                            </p:stCondLst>
                            <p:childTnLst>
                              <p:par>
                                <p:cTn id="90" presetID="1" presetClass="exit" presetSubtype="0" fill="hold" grpId="1" nodeType="afterEffect">
                                  <p:stCondLst>
                                    <p:cond delay="0"/>
                                  </p:stCondLst>
                                  <p:childTnLst>
                                    <p:set>
                                      <p:cBhvr>
                                        <p:cTn id="91" dur="1" fill="hold">
                                          <p:stCondLst>
                                            <p:cond delay="0"/>
                                          </p:stCondLst>
                                        </p:cTn>
                                        <p:tgtEl>
                                          <p:spTgt spid="94"/>
                                        </p:tgtEl>
                                        <p:attrNameLst>
                                          <p:attrName>style.visibility</p:attrName>
                                        </p:attrNameLst>
                                      </p:cBhvr>
                                      <p:to>
                                        <p:strVal val="hidden"/>
                                      </p:to>
                                    </p:set>
                                  </p:childTnLst>
                                </p:cTn>
                              </p:par>
                              <p:par>
                                <p:cTn id="92" presetID="10" presetClass="exit" presetSubtype="0" fill="hold" grpId="1" nodeType="withEffect">
                                  <p:stCondLst>
                                    <p:cond delay="0"/>
                                  </p:stCondLst>
                                  <p:childTnLst>
                                    <p:animEffect transition="out" filter="fade">
                                      <p:cBhvr>
                                        <p:cTn id="93" dur="500"/>
                                        <p:tgtEl>
                                          <p:spTgt spid="91"/>
                                        </p:tgtEl>
                                      </p:cBhvr>
                                    </p:animEffect>
                                    <p:set>
                                      <p:cBhvr>
                                        <p:cTn id="94" dur="1" fill="hold">
                                          <p:stCondLst>
                                            <p:cond delay="499"/>
                                          </p:stCondLst>
                                        </p:cTn>
                                        <p:tgtEl>
                                          <p:spTgt spid="91"/>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105"/>
                                        </p:tgtEl>
                                      </p:cBhvr>
                                    </p:animEffect>
                                    <p:set>
                                      <p:cBhvr>
                                        <p:cTn id="97" dur="1" fill="hold">
                                          <p:stCondLst>
                                            <p:cond delay="499"/>
                                          </p:stCondLst>
                                        </p:cTn>
                                        <p:tgtEl>
                                          <p:spTgt spid="105"/>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90"/>
                                        </p:tgtEl>
                                      </p:cBhvr>
                                    </p:animEffect>
                                    <p:set>
                                      <p:cBhvr>
                                        <p:cTn id="100" dur="1" fill="hold">
                                          <p:stCondLst>
                                            <p:cond delay="499"/>
                                          </p:stCondLst>
                                        </p:cTn>
                                        <p:tgtEl>
                                          <p:spTgt spid="90"/>
                                        </p:tgtEl>
                                        <p:attrNameLst>
                                          <p:attrName>style.visibility</p:attrName>
                                        </p:attrNameLst>
                                      </p:cBhvr>
                                      <p:to>
                                        <p:strVal val="hidden"/>
                                      </p:to>
                                    </p:set>
                                  </p:childTnLst>
                                </p:cTn>
                              </p:par>
                              <p:par>
                                <p:cTn id="101" presetID="7" presetClass="emph" presetSubtype="2" fill="hold" nodeType="withEffect">
                                  <p:stCondLst>
                                    <p:cond delay="0"/>
                                  </p:stCondLst>
                                  <p:childTnLst>
                                    <p:animClr clrSpc="rgb" dir="cw">
                                      <p:cBhvr>
                                        <p:cTn id="102" dur="500" fill="hold"/>
                                        <p:tgtEl>
                                          <p:spTgt spid="60"/>
                                        </p:tgtEl>
                                        <p:attrNameLst>
                                          <p:attrName>stroke.color</p:attrName>
                                        </p:attrNameLst>
                                      </p:cBhvr>
                                      <p:to>
                                        <a:srgbClr val="FFFFFF"/>
                                      </p:to>
                                    </p:animClr>
                                    <p:set>
                                      <p:cBhvr>
                                        <p:cTn id="103" dur="500" fill="hold"/>
                                        <p:tgtEl>
                                          <p:spTgt spid="60"/>
                                        </p:tgtEl>
                                        <p:attrNameLst>
                                          <p:attrName>stroke.on</p:attrName>
                                        </p:attrNameLst>
                                      </p:cBhvr>
                                      <p:to>
                                        <p:strVal val="true"/>
                                      </p:to>
                                    </p:set>
                                  </p:childTnLst>
                                </p:cTn>
                              </p:par>
                              <p:par>
                                <p:cTn id="104" presetID="3" presetClass="emph" presetSubtype="2" fill="hold" grpId="3" nodeType="withEffect">
                                  <p:stCondLst>
                                    <p:cond delay="0"/>
                                  </p:stCondLst>
                                  <p:childTnLst>
                                    <p:animClr clrSpc="rgb" dir="cw">
                                      <p:cBhvr override="childStyle">
                                        <p:cTn id="105" dur="500" fill="hold"/>
                                        <p:tgtEl>
                                          <p:spTgt spid="13"/>
                                        </p:tgtEl>
                                        <p:attrNameLst>
                                          <p:attrName>style.color</p:attrName>
                                        </p:attrNameLst>
                                      </p:cBhvr>
                                      <p:to>
                                        <a:srgbClr val="000000"/>
                                      </p:to>
                                    </p:animClr>
                                  </p:childTnLst>
                                </p:cTn>
                              </p:par>
                              <p:par>
                                <p:cTn id="106" presetID="3" presetClass="emph" presetSubtype="2" fill="hold" grpId="1" nodeType="withEffect">
                                  <p:stCondLst>
                                    <p:cond delay="0"/>
                                  </p:stCondLst>
                                  <p:childTnLst>
                                    <p:animClr clrSpc="rgb" dir="cw">
                                      <p:cBhvr override="childStyle">
                                        <p:cTn id="107" dur="500" fill="hold"/>
                                        <p:tgtEl>
                                          <p:spTgt spid="15"/>
                                        </p:tgtEl>
                                        <p:attrNameLst>
                                          <p:attrName>style.color</p:attrName>
                                        </p:attrNameLst>
                                      </p:cBhvr>
                                      <p:to>
                                        <a:srgbClr val="000000"/>
                                      </p:to>
                                    </p:animClr>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107"/>
                                        </p:tgtEl>
                                      </p:cBhvr>
                                    </p:animEffect>
                                    <p:set>
                                      <p:cBhvr>
                                        <p:cTn id="112" dur="1" fill="hold">
                                          <p:stCondLst>
                                            <p:cond delay="499"/>
                                          </p:stCondLst>
                                        </p:cTn>
                                        <p:tgtEl>
                                          <p:spTgt spid="107"/>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73"/>
                                        </p:tgtEl>
                                        <p:attrNameLst>
                                          <p:attrName>style.visibility</p:attrName>
                                        </p:attrNameLst>
                                      </p:cBhvr>
                                      <p:to>
                                        <p:strVal val="visible"/>
                                      </p:to>
                                    </p:set>
                                    <p:animEffect transition="in" filter="fade">
                                      <p:cBhvr>
                                        <p:cTn id="117" dur="500"/>
                                        <p:tgtEl>
                                          <p:spTgt spid="73"/>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74"/>
                                        </p:tgtEl>
                                        <p:attrNameLst>
                                          <p:attrName>style.visibility</p:attrName>
                                        </p:attrNameLst>
                                      </p:cBhvr>
                                      <p:to>
                                        <p:strVal val="visible"/>
                                      </p:to>
                                    </p:set>
                                    <p:animEffect transition="in" filter="fade">
                                      <p:cBhvr>
                                        <p:cTn id="120" dur="500"/>
                                        <p:tgtEl>
                                          <p:spTgt spid="74"/>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75"/>
                                        </p:tgtEl>
                                        <p:attrNameLst>
                                          <p:attrName>style.visibility</p:attrName>
                                        </p:attrNameLst>
                                      </p:cBhvr>
                                      <p:to>
                                        <p:strVal val="visible"/>
                                      </p:to>
                                    </p:set>
                                    <p:animEffect transition="in" filter="fade">
                                      <p:cBhvr>
                                        <p:cTn id="123" dur="500"/>
                                        <p:tgtEl>
                                          <p:spTgt spid="75"/>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76"/>
                                        </p:tgtEl>
                                        <p:attrNameLst>
                                          <p:attrName>style.visibility</p:attrName>
                                        </p:attrNameLst>
                                      </p:cBhvr>
                                      <p:to>
                                        <p:strVal val="visible"/>
                                      </p:to>
                                    </p:set>
                                    <p:animEffect transition="in" filter="fade">
                                      <p:cBhvr>
                                        <p:cTn id="126" dur="500"/>
                                        <p:tgtEl>
                                          <p:spTgt spid="76"/>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9"/>
                                        </p:tgtEl>
                                        <p:attrNameLst>
                                          <p:attrName>style.visibility</p:attrName>
                                        </p:attrNameLst>
                                      </p:cBhvr>
                                      <p:to>
                                        <p:strVal val="visible"/>
                                      </p:to>
                                    </p:set>
                                    <p:animEffect transition="in" filter="fade">
                                      <p:cBhvr>
                                        <p:cTn id="129" dur="500"/>
                                        <p:tgtEl>
                                          <p:spTgt spid="69"/>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70"/>
                                        </p:tgtEl>
                                        <p:attrNameLst>
                                          <p:attrName>style.visibility</p:attrName>
                                        </p:attrNameLst>
                                      </p:cBhvr>
                                      <p:to>
                                        <p:strVal val="visible"/>
                                      </p:to>
                                    </p:set>
                                    <p:animEffect transition="in" filter="fade">
                                      <p:cBhvr>
                                        <p:cTn id="132" dur="500"/>
                                        <p:tgtEl>
                                          <p:spTgt spid="70"/>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500"/>
                                        <p:tgtEl>
                                          <p:spTgt spid="92"/>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95"/>
                                        </p:tgtEl>
                                        <p:attrNameLst>
                                          <p:attrName>style.visibility</p:attrName>
                                        </p:attrNameLst>
                                      </p:cBhvr>
                                      <p:to>
                                        <p:strVal val="visible"/>
                                      </p:to>
                                    </p:set>
                                    <p:animEffect transition="in" filter="fade">
                                      <p:cBhvr>
                                        <p:cTn id="142" dur="500"/>
                                        <p:tgtEl>
                                          <p:spTgt spid="95"/>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97"/>
                                        </p:tgtEl>
                                        <p:attrNameLst>
                                          <p:attrName>style.visibility</p:attrName>
                                        </p:attrNameLst>
                                      </p:cBhvr>
                                      <p:to>
                                        <p:strVal val="visible"/>
                                      </p:to>
                                    </p:set>
                                    <p:animEffect transition="in" filter="fade">
                                      <p:cBhvr>
                                        <p:cTn id="147" dur="500"/>
                                        <p:tgtEl>
                                          <p:spTgt spid="97"/>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xit" presetSubtype="0" fill="hold" grpId="2" nodeType="clickEffect">
                                  <p:stCondLst>
                                    <p:cond delay="0"/>
                                  </p:stCondLst>
                                  <p:childTnLst>
                                    <p:animEffect transition="out" filter="fade">
                                      <p:cBhvr>
                                        <p:cTn id="151" dur="500"/>
                                        <p:tgtEl>
                                          <p:spTgt spid="14"/>
                                        </p:tgtEl>
                                      </p:cBhvr>
                                    </p:animEffect>
                                    <p:set>
                                      <p:cBhvr>
                                        <p:cTn id="152" dur="1" fill="hold">
                                          <p:stCondLst>
                                            <p:cond delay="499"/>
                                          </p:stCondLst>
                                        </p:cTn>
                                        <p:tgtEl>
                                          <p:spTgt spid="14"/>
                                        </p:tgtEl>
                                        <p:attrNameLst>
                                          <p:attrName>style.visibility</p:attrName>
                                        </p:attrNameLst>
                                      </p:cBhvr>
                                      <p:to>
                                        <p:strVal val="hidden"/>
                                      </p:to>
                                    </p:set>
                                  </p:childTnLst>
                                </p:cTn>
                              </p:par>
                              <p:par>
                                <p:cTn id="153" presetID="10" presetClass="exit" presetSubtype="0" fill="hold" grpId="4" nodeType="withEffect">
                                  <p:stCondLst>
                                    <p:cond delay="0"/>
                                  </p:stCondLst>
                                  <p:childTnLst>
                                    <p:animEffect transition="out" filter="fade">
                                      <p:cBhvr>
                                        <p:cTn id="154" dur="500"/>
                                        <p:tgtEl>
                                          <p:spTgt spid="13"/>
                                        </p:tgtEl>
                                      </p:cBhvr>
                                    </p:animEffect>
                                    <p:set>
                                      <p:cBhvr>
                                        <p:cTn id="155" dur="1" fill="hold">
                                          <p:stCondLst>
                                            <p:cond delay="499"/>
                                          </p:stCondLst>
                                        </p:cTn>
                                        <p:tgtEl>
                                          <p:spTgt spid="13"/>
                                        </p:tgtEl>
                                        <p:attrNameLst>
                                          <p:attrName>style.visibility</p:attrName>
                                        </p:attrNameLst>
                                      </p:cBhvr>
                                      <p:to>
                                        <p:strVal val="hidden"/>
                                      </p:to>
                                    </p:set>
                                  </p:childTnLst>
                                </p:cTn>
                              </p:par>
                              <p:par>
                                <p:cTn id="156" presetID="10" presetClass="exit" presetSubtype="0" fill="hold" grpId="2" nodeType="withEffect">
                                  <p:stCondLst>
                                    <p:cond delay="0"/>
                                  </p:stCondLst>
                                  <p:childTnLst>
                                    <p:animEffect transition="out" filter="fade">
                                      <p:cBhvr>
                                        <p:cTn id="157" dur="500"/>
                                        <p:tgtEl>
                                          <p:spTgt spid="15"/>
                                        </p:tgtEl>
                                      </p:cBhvr>
                                    </p:animEffect>
                                    <p:set>
                                      <p:cBhvr>
                                        <p:cTn id="158" dur="1" fill="hold">
                                          <p:stCondLst>
                                            <p:cond delay="499"/>
                                          </p:stCondLst>
                                        </p:cTn>
                                        <p:tgtEl>
                                          <p:spTgt spid="15"/>
                                        </p:tgtEl>
                                        <p:attrNameLst>
                                          <p:attrName>style.visibility</p:attrName>
                                        </p:attrNameLst>
                                      </p:cBhvr>
                                      <p:to>
                                        <p:strVal val="hidden"/>
                                      </p:to>
                                    </p:set>
                                  </p:childTnLst>
                                </p:cTn>
                              </p:par>
                              <p:par>
                                <p:cTn id="159" presetID="10" presetClass="exit" presetSubtype="0" fill="hold" nodeType="withEffect">
                                  <p:stCondLst>
                                    <p:cond delay="0"/>
                                  </p:stCondLst>
                                  <p:childTnLst>
                                    <p:animEffect transition="out" filter="fade">
                                      <p:cBhvr>
                                        <p:cTn id="160" dur="500"/>
                                        <p:tgtEl>
                                          <p:spTgt spid="12"/>
                                        </p:tgtEl>
                                      </p:cBhvr>
                                    </p:animEffect>
                                    <p:set>
                                      <p:cBhvr>
                                        <p:cTn id="161" dur="1" fill="hold">
                                          <p:stCondLst>
                                            <p:cond delay="499"/>
                                          </p:stCondLst>
                                        </p:cTn>
                                        <p:tgtEl>
                                          <p:spTgt spid="12"/>
                                        </p:tgtEl>
                                        <p:attrNameLst>
                                          <p:attrName>style.visibility</p:attrName>
                                        </p:attrNameLst>
                                      </p:cBhvr>
                                      <p:to>
                                        <p:strVal val="hidden"/>
                                      </p:to>
                                    </p:set>
                                  </p:childTnLst>
                                </p:cTn>
                              </p:par>
                              <p:par>
                                <p:cTn id="162" presetID="10" presetClass="exit" presetSubtype="0" fill="hold" nodeType="withEffect">
                                  <p:stCondLst>
                                    <p:cond delay="0"/>
                                  </p:stCondLst>
                                  <p:childTnLst>
                                    <p:animEffect transition="out" filter="fade">
                                      <p:cBhvr>
                                        <p:cTn id="163" dur="500"/>
                                        <p:tgtEl>
                                          <p:spTgt spid="9"/>
                                        </p:tgtEl>
                                      </p:cBhvr>
                                    </p:animEffect>
                                    <p:set>
                                      <p:cBhvr>
                                        <p:cTn id="164" dur="1" fill="hold">
                                          <p:stCondLst>
                                            <p:cond delay="499"/>
                                          </p:stCondLst>
                                        </p:cTn>
                                        <p:tgtEl>
                                          <p:spTgt spid="9"/>
                                        </p:tgtEl>
                                        <p:attrNameLst>
                                          <p:attrName>style.visibility</p:attrName>
                                        </p:attrNameLst>
                                      </p:cBhvr>
                                      <p:to>
                                        <p:strVal val="hidden"/>
                                      </p:to>
                                    </p:set>
                                  </p:childTnLst>
                                </p:cTn>
                              </p:par>
                              <p:par>
                                <p:cTn id="165" presetID="10" presetClass="exit" presetSubtype="0" fill="hold" grpId="0" nodeType="withEffect">
                                  <p:stCondLst>
                                    <p:cond delay="0"/>
                                  </p:stCondLst>
                                  <p:childTnLst>
                                    <p:animEffect transition="out" filter="fade">
                                      <p:cBhvr>
                                        <p:cTn id="166" dur="500"/>
                                        <p:tgtEl>
                                          <p:spTgt spid="16"/>
                                        </p:tgtEl>
                                      </p:cBhvr>
                                    </p:animEffect>
                                    <p:set>
                                      <p:cBhvr>
                                        <p:cTn id="167" dur="1" fill="hold">
                                          <p:stCondLst>
                                            <p:cond delay="499"/>
                                          </p:stCondLst>
                                        </p:cTn>
                                        <p:tgtEl>
                                          <p:spTgt spid="16"/>
                                        </p:tgtEl>
                                        <p:attrNameLst>
                                          <p:attrName>style.visibility</p:attrName>
                                        </p:attrNameLst>
                                      </p:cBhvr>
                                      <p:to>
                                        <p:strVal val="hidden"/>
                                      </p:to>
                                    </p:set>
                                  </p:childTnLst>
                                </p:cTn>
                              </p:par>
                              <p:par>
                                <p:cTn id="168" presetID="10" presetClass="exit" presetSubtype="0" fill="hold" nodeType="withEffect">
                                  <p:stCondLst>
                                    <p:cond delay="0"/>
                                  </p:stCondLst>
                                  <p:childTnLst>
                                    <p:animEffect transition="out" filter="fade">
                                      <p:cBhvr>
                                        <p:cTn id="169" dur="500"/>
                                        <p:tgtEl>
                                          <p:spTgt spid="10"/>
                                        </p:tgtEl>
                                      </p:cBhvr>
                                    </p:animEffect>
                                    <p:set>
                                      <p:cBhvr>
                                        <p:cTn id="170" dur="1" fill="hold">
                                          <p:stCondLst>
                                            <p:cond delay="499"/>
                                          </p:stCondLst>
                                        </p:cTn>
                                        <p:tgtEl>
                                          <p:spTgt spid="10"/>
                                        </p:tgtEl>
                                        <p:attrNameLst>
                                          <p:attrName>style.visibility</p:attrName>
                                        </p:attrNameLst>
                                      </p:cBhvr>
                                      <p:to>
                                        <p:strVal val="hidden"/>
                                      </p:to>
                                    </p:set>
                                  </p:childTnLst>
                                </p:cTn>
                              </p:par>
                              <p:par>
                                <p:cTn id="171" presetID="10" presetClass="exit" presetSubtype="0" fill="hold" nodeType="withEffect">
                                  <p:stCondLst>
                                    <p:cond delay="0"/>
                                  </p:stCondLst>
                                  <p:childTnLst>
                                    <p:animEffect transition="out" filter="fade">
                                      <p:cBhvr>
                                        <p:cTn id="172" dur="500"/>
                                        <p:tgtEl>
                                          <p:spTgt spid="11"/>
                                        </p:tgtEl>
                                      </p:cBhvr>
                                    </p:animEffect>
                                    <p:set>
                                      <p:cBhvr>
                                        <p:cTn id="173" dur="1" fill="hold">
                                          <p:stCondLst>
                                            <p:cond delay="499"/>
                                          </p:stCondLst>
                                        </p:cTn>
                                        <p:tgtEl>
                                          <p:spTgt spid="11"/>
                                        </p:tgtEl>
                                        <p:attrNameLst>
                                          <p:attrName>style.visibility</p:attrName>
                                        </p:attrNameLst>
                                      </p:cBhvr>
                                      <p:to>
                                        <p:strVal val="hidden"/>
                                      </p:to>
                                    </p:set>
                                  </p:childTnLst>
                                </p:cTn>
                              </p:par>
                            </p:childTnLst>
                          </p:cTn>
                        </p:par>
                        <p:par>
                          <p:cTn id="174" fill="hold">
                            <p:stCondLst>
                              <p:cond delay="500"/>
                            </p:stCondLst>
                            <p:childTnLst>
                              <p:par>
                                <p:cTn id="175" presetID="63" presetClass="path" presetSubtype="0" accel="50000" decel="50000" fill="hold" nodeType="afterEffect">
                                  <p:stCondLst>
                                    <p:cond delay="0"/>
                                  </p:stCondLst>
                                  <p:childTnLst>
                                    <p:animMotion origin="layout" path="M -8.33333E-7 3.7037E-7 L 0.09636 3.7037E-7 " pathEditMode="relative" rAng="0" ptsTypes="AA">
                                      <p:cBhvr>
                                        <p:cTn id="176" dur="2000" fill="hold"/>
                                        <p:tgtEl>
                                          <p:spTgt spid="8"/>
                                        </p:tgtEl>
                                        <p:attrNameLst>
                                          <p:attrName>ppt_x</p:attrName>
                                          <p:attrName>ppt_y</p:attrName>
                                        </p:attrNameLst>
                                      </p:cBhvr>
                                      <p:rCtr x="4809" y="0"/>
                                    </p:animMotion>
                                  </p:childTnLst>
                                </p:cTn>
                              </p:par>
                              <p:par>
                                <p:cTn id="177" presetID="63" presetClass="path" presetSubtype="0" accel="50000" decel="50000" fill="hold" nodeType="withEffect">
                                  <p:stCondLst>
                                    <p:cond delay="0"/>
                                  </p:stCondLst>
                                  <p:childTnLst>
                                    <p:animMotion origin="layout" path="M -3.33333E-6 3.7037E-7 L 0.09844 3.7037E-7 " pathEditMode="relative" rAng="0" ptsTypes="AA">
                                      <p:cBhvr>
                                        <p:cTn id="178" dur="2000" fill="hold"/>
                                        <p:tgtEl>
                                          <p:spTgt spid="7"/>
                                        </p:tgtEl>
                                        <p:attrNameLst>
                                          <p:attrName>ppt_x</p:attrName>
                                          <p:attrName>ppt_y</p:attrName>
                                        </p:attrNameLst>
                                      </p:cBhvr>
                                      <p:rCtr x="4913" y="0"/>
                                    </p:animMotion>
                                  </p:childTnLst>
                                </p:cTn>
                              </p:par>
                              <p:par>
                                <p:cTn id="179" presetID="42" presetClass="path" presetSubtype="0" accel="50000" decel="50000" fill="hold" nodeType="withEffect">
                                  <p:stCondLst>
                                    <p:cond delay="0"/>
                                  </p:stCondLst>
                                  <p:childTnLst>
                                    <p:animMotion origin="layout" path="M 3.05556E-6 -2.96296E-6 L -0.00018 0.12917 " pathEditMode="relative" rAng="0" ptsTypes="AA">
                                      <p:cBhvr>
                                        <p:cTn id="180" dur="2000" fill="hold"/>
                                        <p:tgtEl>
                                          <p:spTgt spid="5"/>
                                        </p:tgtEl>
                                        <p:attrNameLst>
                                          <p:attrName>ppt_x</p:attrName>
                                          <p:attrName>ppt_y</p:attrName>
                                        </p:attrNameLst>
                                      </p:cBhvr>
                                      <p:rCtr x="-17" y="6458"/>
                                    </p:animMotion>
                                  </p:childTnLst>
                                </p:cTn>
                              </p:par>
                            </p:childTnLst>
                          </p:cTn>
                        </p:par>
                        <p:par>
                          <p:cTn id="181" fill="hold">
                            <p:stCondLst>
                              <p:cond delay="2500"/>
                            </p:stCondLst>
                            <p:childTnLst>
                              <p:par>
                                <p:cTn id="182" presetID="10" presetClass="entr" presetSubtype="0" fill="hold" nodeType="afterEffect">
                                  <p:stCondLst>
                                    <p:cond delay="0"/>
                                  </p:stCondLst>
                                  <p:childTnLst>
                                    <p:set>
                                      <p:cBhvr>
                                        <p:cTn id="183" dur="1" fill="hold">
                                          <p:stCondLst>
                                            <p:cond delay="0"/>
                                          </p:stCondLst>
                                        </p:cTn>
                                        <p:tgtEl>
                                          <p:spTgt spid="4"/>
                                        </p:tgtEl>
                                        <p:attrNameLst>
                                          <p:attrName>style.visibility</p:attrName>
                                        </p:attrNameLst>
                                      </p:cBhvr>
                                      <p:to>
                                        <p:strVal val="visible"/>
                                      </p:to>
                                    </p:set>
                                    <p:animEffect transition="in" filter="fade">
                                      <p:cBhvr>
                                        <p:cTn id="184" dur="500"/>
                                        <p:tgtEl>
                                          <p:spTgt spid="4"/>
                                        </p:tgtEl>
                                      </p:cBhvr>
                                    </p:animEffect>
                                  </p:childTnLst>
                                </p:cTn>
                              </p:par>
                            </p:childTnLst>
                          </p:cTn>
                        </p:par>
                      </p:childTnLst>
                    </p:cTn>
                  </p:par>
                  <p:par>
                    <p:cTn id="185" fill="hold">
                      <p:stCondLst>
                        <p:cond delay="indefinite"/>
                      </p:stCondLst>
                      <p:childTnLst>
                        <p:par>
                          <p:cTn id="186" fill="hold">
                            <p:stCondLst>
                              <p:cond delay="0"/>
                            </p:stCondLst>
                            <p:childTnLst>
                              <p:par>
                                <p:cTn id="187" presetID="10" presetClass="entr" presetSubtype="0" fill="hold" grpId="0" nodeType="clickEffect">
                                  <p:stCondLst>
                                    <p:cond delay="0"/>
                                  </p:stCondLst>
                                  <p:childTnLst>
                                    <p:set>
                                      <p:cBhvr>
                                        <p:cTn id="188" dur="1" fill="hold">
                                          <p:stCondLst>
                                            <p:cond delay="0"/>
                                          </p:stCondLst>
                                        </p:cTn>
                                        <p:tgtEl>
                                          <p:spTgt spid="96"/>
                                        </p:tgtEl>
                                        <p:attrNameLst>
                                          <p:attrName>style.visibility</p:attrName>
                                        </p:attrNameLst>
                                      </p:cBhvr>
                                      <p:to>
                                        <p:strVal val="visible"/>
                                      </p:to>
                                    </p:set>
                                    <p:animEffect transition="in" filter="fade">
                                      <p:cBhvr>
                                        <p:cTn id="189" dur="500"/>
                                        <p:tgtEl>
                                          <p:spTgt spid="96"/>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101"/>
                                        </p:tgtEl>
                                        <p:attrNameLst>
                                          <p:attrName>style.visibility</p:attrName>
                                        </p:attrNameLst>
                                      </p:cBhvr>
                                      <p:to>
                                        <p:strVal val="visible"/>
                                      </p:to>
                                    </p:set>
                                    <p:animEffect transition="in" filter="fade">
                                      <p:cBhvr>
                                        <p:cTn id="192" dur="500"/>
                                        <p:tgtEl>
                                          <p:spTgt spid="101"/>
                                        </p:tgtEl>
                                      </p:cBhvr>
                                    </p:animEffect>
                                  </p:childTnLst>
                                </p:cTn>
                              </p:par>
                            </p:childTnLst>
                          </p:cTn>
                        </p:par>
                        <p:par>
                          <p:cTn id="193" fill="hold">
                            <p:stCondLst>
                              <p:cond delay="500"/>
                            </p:stCondLst>
                            <p:childTnLst>
                              <p:par>
                                <p:cTn id="194" presetID="10" presetClass="entr" presetSubtype="0" fill="hold" grpId="0" nodeType="afterEffect">
                                  <p:stCondLst>
                                    <p:cond delay="0"/>
                                  </p:stCondLst>
                                  <p:childTnLst>
                                    <p:set>
                                      <p:cBhvr>
                                        <p:cTn id="195" dur="1" fill="hold">
                                          <p:stCondLst>
                                            <p:cond delay="0"/>
                                          </p:stCondLst>
                                        </p:cTn>
                                        <p:tgtEl>
                                          <p:spTgt spid="98"/>
                                        </p:tgtEl>
                                        <p:attrNameLst>
                                          <p:attrName>style.visibility</p:attrName>
                                        </p:attrNameLst>
                                      </p:cBhvr>
                                      <p:to>
                                        <p:strVal val="visible"/>
                                      </p:to>
                                    </p:set>
                                    <p:animEffect transition="in" filter="fade">
                                      <p:cBhvr>
                                        <p:cTn id="196" dur="500"/>
                                        <p:tgtEl>
                                          <p:spTgt spid="98"/>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138"/>
                                        </p:tgtEl>
                                        <p:attrNameLst>
                                          <p:attrName>style.visibility</p:attrName>
                                        </p:attrNameLst>
                                      </p:cBhvr>
                                      <p:to>
                                        <p:strVal val="visible"/>
                                      </p:to>
                                    </p:set>
                                    <p:animEffect transition="in" filter="fade">
                                      <p:cBhvr>
                                        <p:cTn id="201" dur="500"/>
                                        <p:tgtEl>
                                          <p:spTgt spid="138"/>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137"/>
                                        </p:tgtEl>
                                        <p:attrNameLst>
                                          <p:attrName>style.visibility</p:attrName>
                                        </p:attrNameLst>
                                      </p:cBhvr>
                                      <p:to>
                                        <p:strVal val="visible"/>
                                      </p:to>
                                    </p:set>
                                    <p:animEffect transition="in" filter="fade">
                                      <p:cBhvr>
                                        <p:cTn id="204" dur="500"/>
                                        <p:tgtEl>
                                          <p:spTgt spid="137"/>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39"/>
                                        </p:tgtEl>
                                        <p:attrNameLst>
                                          <p:attrName>style.visibility</p:attrName>
                                        </p:attrNameLst>
                                      </p:cBhvr>
                                      <p:to>
                                        <p:strVal val="visible"/>
                                      </p:to>
                                    </p:set>
                                    <p:animEffect transition="in" filter="fade">
                                      <p:cBhvr>
                                        <p:cTn id="20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3" grpId="2"/>
      <p:bldP spid="13" grpId="3"/>
      <p:bldP spid="13" grpId="4"/>
      <p:bldP spid="14" grpId="0"/>
      <p:bldP spid="14" grpId="1"/>
      <p:bldP spid="14" grpId="2"/>
      <p:bldP spid="15" grpId="0"/>
      <p:bldP spid="15" grpId="1"/>
      <p:bldP spid="15" grpId="2"/>
      <p:bldP spid="16" grpId="0"/>
      <p:bldP spid="58" grpId="0"/>
      <p:bldP spid="66" grpId="0"/>
      <p:bldP spid="69" grpId="0"/>
      <p:bldP spid="70" grpId="0"/>
      <p:bldP spid="73" grpId="0"/>
      <p:bldP spid="74" grpId="0"/>
      <p:bldP spid="75" grpId="0"/>
      <p:bldP spid="76" grpId="0"/>
      <p:bldP spid="3" grpId="0"/>
      <p:bldP spid="3" grpId="1"/>
      <p:bldP spid="90" grpId="0"/>
      <p:bldP spid="90" grpId="1"/>
      <p:bldP spid="91" grpId="0"/>
      <p:bldP spid="91" grpId="1"/>
      <p:bldP spid="94" grpId="0"/>
      <p:bldP spid="94" grpId="1"/>
      <p:bldP spid="94" grpId="2"/>
      <p:bldP spid="93" grpId="0"/>
      <p:bldP spid="93" grpId="1"/>
      <p:bldP spid="93" grpId="2"/>
      <p:bldP spid="95" grpId="0" animBg="1"/>
      <p:bldP spid="96" grpId="0" animBg="1"/>
      <p:bldP spid="97" grpId="0" animBg="1"/>
      <p:bldP spid="98" grpId="0" animBg="1"/>
      <p:bldP spid="101" grpId="0" animBg="1"/>
      <p:bldP spid="137" grpId="0" animBg="1"/>
      <p:bldP spid="138" grpId="0" animBg="1"/>
      <p:bldP spid="104" grpId="0"/>
      <p:bldP spid="104" grpId="1"/>
      <p:bldP spid="107" grpId="0"/>
      <p:bldP spid="107" grpId="1"/>
      <p:bldP spid="39" grpId="0"/>
      <p:bldP spid="9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弧形 46"/>
          <p:cNvSpPr/>
          <p:nvPr/>
        </p:nvSpPr>
        <p:spPr bwMode="auto">
          <a:xfrm rot="16200000">
            <a:off x="5976609" y="256227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52" name="內容版面配置區 51"/>
          <p:cNvSpPr>
            <a:spLocks noGrp="1"/>
          </p:cNvSpPr>
          <p:nvPr>
            <p:ph idx="1"/>
          </p:nvPr>
        </p:nvSpPr>
        <p:spPr/>
        <p:txBody>
          <a:bodyPr/>
          <a:lstStyle/>
          <a:p>
            <a:r>
              <a:rPr lang="en-US" altLang="zh-TW" dirty="0"/>
              <a:t>Explore larger solution space</a:t>
            </a:r>
          </a:p>
          <a:p>
            <a:r>
              <a:rPr lang="en-US" altLang="zh-TW" dirty="0"/>
              <a:t>Achieve higher repair rate</a:t>
            </a:r>
          </a:p>
          <a:p>
            <a:pPr lvl="1"/>
            <a:r>
              <a:rPr lang="en-US" altLang="zh-TW" dirty="0"/>
              <a:t>100% repair rate for all experimental cases</a:t>
            </a:r>
          </a:p>
          <a:p>
            <a:endParaRPr lang="en-US" altLang="zh-TW" dirty="0"/>
          </a:p>
          <a:p>
            <a:endParaRPr lang="en-US" altLang="zh-TW" dirty="0"/>
          </a:p>
          <a:p>
            <a:endParaRPr lang="en-US" altLang="zh-TW" dirty="0"/>
          </a:p>
          <a:p>
            <a:endParaRPr lang="zh-TW" altLang="en-US" dirty="0"/>
          </a:p>
          <a:p>
            <a:endParaRPr lang="zh-TW" altLang="en-US" dirty="0"/>
          </a:p>
          <a:p>
            <a:endParaRPr lang="zh-TW" altLang="en-US" dirty="0"/>
          </a:p>
        </p:txBody>
      </p:sp>
      <p:sp>
        <p:nvSpPr>
          <p:cNvPr id="2" name="標題 1"/>
          <p:cNvSpPr>
            <a:spLocks noGrp="1"/>
          </p:cNvSpPr>
          <p:nvPr>
            <p:ph type="title"/>
          </p:nvPr>
        </p:nvSpPr>
        <p:spPr>
          <a:xfrm>
            <a:off x="44450" y="533400"/>
            <a:ext cx="9023350" cy="854075"/>
          </a:xfrm>
        </p:spPr>
        <p:txBody>
          <a:bodyPr/>
          <a:lstStyle/>
          <a:p>
            <a:r>
              <a:rPr lang="EN-US" altLang="ZH-TW" dirty="0" smtClean="0"/>
              <a:t>Tasks moved </a:t>
            </a:r>
            <a:r>
              <a:rPr lang="EN-US" altLang="ZH-TW" dirty="0"/>
              <a:t>to Non-neighboring PEs</a:t>
            </a:r>
            <a:endParaRPr lang="zh-TW" altLang="en-US" dirty="0"/>
          </a:p>
        </p:txBody>
      </p:sp>
      <p:sp>
        <p:nvSpPr>
          <p:cNvPr id="25" name="橢圓 24"/>
          <p:cNvSpPr/>
          <p:nvPr/>
        </p:nvSpPr>
        <p:spPr bwMode="auto">
          <a:xfrm>
            <a:off x="5467213" y="401834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6" name="文字方塊 25"/>
          <p:cNvSpPr txBox="1"/>
          <p:nvPr/>
        </p:nvSpPr>
        <p:spPr>
          <a:xfrm>
            <a:off x="5496314" y="410383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27" name="橢圓 26"/>
          <p:cNvSpPr/>
          <p:nvPr/>
        </p:nvSpPr>
        <p:spPr bwMode="auto">
          <a:xfrm>
            <a:off x="6453511" y="401834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8" name="文字方塊 27"/>
          <p:cNvSpPr txBox="1"/>
          <p:nvPr/>
        </p:nvSpPr>
        <p:spPr>
          <a:xfrm>
            <a:off x="6482612" y="410383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29" name="橢圓 28"/>
          <p:cNvSpPr/>
          <p:nvPr/>
        </p:nvSpPr>
        <p:spPr bwMode="auto">
          <a:xfrm>
            <a:off x="7445579" y="401834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0" name="文字方塊 29"/>
          <p:cNvSpPr txBox="1"/>
          <p:nvPr/>
        </p:nvSpPr>
        <p:spPr>
          <a:xfrm>
            <a:off x="7474680" y="410383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31" name="橢圓 30"/>
          <p:cNvSpPr/>
          <p:nvPr/>
        </p:nvSpPr>
        <p:spPr bwMode="auto">
          <a:xfrm>
            <a:off x="5467213" y="498398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2" name="文字方塊 31"/>
          <p:cNvSpPr txBox="1"/>
          <p:nvPr/>
        </p:nvSpPr>
        <p:spPr>
          <a:xfrm>
            <a:off x="5496314" y="506946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33" name="橢圓 32"/>
          <p:cNvSpPr/>
          <p:nvPr/>
        </p:nvSpPr>
        <p:spPr bwMode="auto">
          <a:xfrm>
            <a:off x="6453511" y="498398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4" name="文字方塊 33"/>
          <p:cNvSpPr txBox="1"/>
          <p:nvPr/>
        </p:nvSpPr>
        <p:spPr>
          <a:xfrm>
            <a:off x="6482612" y="506946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35" name="橢圓 34"/>
          <p:cNvSpPr/>
          <p:nvPr/>
        </p:nvSpPr>
        <p:spPr bwMode="auto">
          <a:xfrm>
            <a:off x="7445579" y="498398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6" name="文字方塊 35"/>
          <p:cNvSpPr txBox="1"/>
          <p:nvPr/>
        </p:nvSpPr>
        <p:spPr>
          <a:xfrm>
            <a:off x="7474680" y="506946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43" name="橢圓 42"/>
          <p:cNvSpPr/>
          <p:nvPr/>
        </p:nvSpPr>
        <p:spPr bwMode="auto">
          <a:xfrm>
            <a:off x="6612046" y="321139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4" name="文字方塊 43"/>
          <p:cNvSpPr txBox="1"/>
          <p:nvPr/>
        </p:nvSpPr>
        <p:spPr>
          <a:xfrm>
            <a:off x="6259626" y="2842065"/>
            <a:ext cx="915635" cy="369332"/>
          </a:xfrm>
          <a:prstGeom prst="rect">
            <a:avLst/>
          </a:prstGeom>
          <a:noFill/>
        </p:spPr>
        <p:txBody>
          <a:bodyPr wrap="none" rtlCol="0">
            <a:spAutoFit/>
          </a:bodyPr>
          <a:lstStyle/>
          <a:p>
            <a:r>
              <a:rPr lang="en-US" altLang="zh-TW" dirty="0"/>
              <a:t>Source</a:t>
            </a:r>
            <a:endParaRPr lang="zh-TW" altLang="en-US" dirty="0"/>
          </a:p>
        </p:txBody>
      </p:sp>
      <p:sp>
        <p:nvSpPr>
          <p:cNvPr id="45" name="橢圓 44"/>
          <p:cNvSpPr/>
          <p:nvPr/>
        </p:nvSpPr>
        <p:spPr bwMode="auto">
          <a:xfrm>
            <a:off x="6612046" y="594340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6" name="文字方塊 45"/>
          <p:cNvSpPr txBox="1"/>
          <p:nvPr/>
        </p:nvSpPr>
        <p:spPr>
          <a:xfrm>
            <a:off x="6304479" y="6131567"/>
            <a:ext cx="825932" cy="369332"/>
          </a:xfrm>
          <a:prstGeom prst="rect">
            <a:avLst/>
          </a:prstGeom>
          <a:noFill/>
        </p:spPr>
        <p:txBody>
          <a:bodyPr wrap="none" rtlCol="0">
            <a:spAutoFit/>
          </a:bodyPr>
          <a:lstStyle/>
          <a:p>
            <a:r>
              <a:rPr lang="en-US" altLang="zh-TW" dirty="0"/>
              <a:t>Target</a:t>
            </a:r>
            <a:endParaRPr lang="zh-TW" altLang="en-US" dirty="0"/>
          </a:p>
        </p:txBody>
      </p:sp>
      <p:sp>
        <p:nvSpPr>
          <p:cNvPr id="48" name="弧形 47"/>
          <p:cNvSpPr/>
          <p:nvPr/>
        </p:nvSpPr>
        <p:spPr bwMode="auto">
          <a:xfrm rot="5400000">
            <a:off x="6267949" y="424694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49" name="弧形 48"/>
          <p:cNvSpPr/>
          <p:nvPr/>
        </p:nvSpPr>
        <p:spPr bwMode="auto">
          <a:xfrm rot="867962">
            <a:off x="5698012" y="404375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nvGrpSpPr>
          <p:cNvPr id="77" name="群組 76"/>
          <p:cNvGrpSpPr/>
          <p:nvPr/>
        </p:nvGrpSpPr>
        <p:grpSpPr>
          <a:xfrm>
            <a:off x="5681251" y="4241427"/>
            <a:ext cx="1764328" cy="978461"/>
            <a:chOff x="5681251" y="3967107"/>
            <a:chExt cx="1764328" cy="978461"/>
          </a:xfrm>
        </p:grpSpPr>
        <p:cxnSp>
          <p:nvCxnSpPr>
            <p:cNvPr id="42" name="直線接點 41"/>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53" name="直線接點 52"/>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8" name="直線接點 37"/>
            <p:cNvCxnSpPr/>
            <p:nvPr/>
          </p:nvCxnSpPr>
          <p:spPr bwMode="auto">
            <a:xfrm>
              <a:off x="5781041"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56" name="直線接點 55"/>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57" name="直線接點 56"/>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60" name="直線接點 59"/>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64" name="直線接點 63"/>
            <p:cNvCxnSpPr/>
            <p:nvPr/>
          </p:nvCxnSpPr>
          <p:spPr bwMode="auto">
            <a:xfrm>
              <a:off x="6756297"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65" name="直線接點 64"/>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grpSp>
        <p:nvGrpSpPr>
          <p:cNvPr id="86" name="群組 85"/>
          <p:cNvGrpSpPr/>
          <p:nvPr/>
        </p:nvGrpSpPr>
        <p:grpSpPr>
          <a:xfrm>
            <a:off x="6904074" y="4468911"/>
            <a:ext cx="618809" cy="592376"/>
            <a:chOff x="6988397" y="4345321"/>
            <a:chExt cx="618809" cy="592376"/>
          </a:xfrm>
        </p:grpSpPr>
        <p:cxnSp>
          <p:nvCxnSpPr>
            <p:cNvPr id="51" name="直線單箭頭接點 50"/>
            <p:cNvCxnSpPr>
              <a:stCxn id="27" idx="5"/>
              <a:endCxn id="35" idx="1"/>
            </p:cNvCxnSpPr>
            <p:nvPr/>
          </p:nvCxnSpPr>
          <p:spPr bwMode="auto">
            <a:xfrm>
              <a:off x="6988397" y="4345321"/>
              <a:ext cx="618809" cy="59237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54" name="直線單箭頭接點 53"/>
            <p:cNvCxnSpPr>
              <a:stCxn id="33" idx="7"/>
              <a:endCxn id="29" idx="3"/>
            </p:cNvCxnSpPr>
            <p:nvPr/>
          </p:nvCxnSpPr>
          <p:spPr bwMode="auto">
            <a:xfrm flipV="1">
              <a:off x="6988397" y="4345321"/>
              <a:ext cx="618809" cy="59237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cxnSp>
        <p:nvCxnSpPr>
          <p:cNvPr id="71" name="直線單箭頭接點 70"/>
          <p:cNvCxnSpPr/>
          <p:nvPr/>
        </p:nvCxnSpPr>
        <p:spPr bwMode="auto">
          <a:xfrm>
            <a:off x="5975932" y="442007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4" name="弧形 3"/>
          <p:cNvSpPr/>
          <p:nvPr/>
        </p:nvSpPr>
        <p:spPr bwMode="auto">
          <a:xfrm>
            <a:off x="5751374" y="383949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72" name="弧形 71"/>
          <p:cNvSpPr/>
          <p:nvPr/>
        </p:nvSpPr>
        <p:spPr bwMode="auto">
          <a:xfrm rot="10800000">
            <a:off x="5751374" y="531903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cxnSp>
        <p:nvCxnSpPr>
          <p:cNvPr id="70" name="直線單箭頭接點 69"/>
          <p:cNvCxnSpPr/>
          <p:nvPr/>
        </p:nvCxnSpPr>
        <p:spPr bwMode="auto">
          <a:xfrm flipV="1">
            <a:off x="5955506" y="437800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nvGrpSpPr>
          <p:cNvPr id="73" name="群組 72"/>
          <p:cNvGrpSpPr/>
          <p:nvPr/>
        </p:nvGrpSpPr>
        <p:grpSpPr>
          <a:xfrm>
            <a:off x="5910263" y="4473164"/>
            <a:ext cx="597693" cy="620806"/>
            <a:chOff x="5910263" y="4198844"/>
            <a:chExt cx="597693" cy="620806"/>
          </a:xfrm>
        </p:grpSpPr>
        <p:cxnSp>
          <p:nvCxnSpPr>
            <p:cNvPr id="76" name="直線單箭頭接點 75"/>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78" name="直線單箭頭接點 77"/>
            <p:cNvCxnSpPr/>
            <p:nvPr/>
          </p:nvCxnSpPr>
          <p:spPr bwMode="auto">
            <a:xfrm flipV="1">
              <a:off x="5917776" y="4198845"/>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aphicFrame>
        <p:nvGraphicFramePr>
          <p:cNvPr id="66" name="圖表 65"/>
          <p:cNvGraphicFramePr/>
          <p:nvPr>
            <p:extLst>
              <p:ext uri="{D42A27DB-BD31-4B8C-83A1-F6EECF244321}">
                <p14:modId xmlns:p14="http://schemas.microsoft.com/office/powerpoint/2010/main" val="2211117113"/>
              </p:ext>
            </p:extLst>
          </p:nvPr>
        </p:nvGraphicFramePr>
        <p:xfrm>
          <a:off x="222170" y="3185926"/>
          <a:ext cx="4731346" cy="3195281"/>
        </p:xfrm>
        <a:graphic>
          <a:graphicData uri="http://schemas.openxmlformats.org/drawingml/2006/chart">
            <c:chart xmlns:c="http://schemas.openxmlformats.org/drawingml/2006/chart" xmlns:r="http://schemas.openxmlformats.org/officeDocument/2006/relationships" r:id="rId3"/>
          </a:graphicData>
        </a:graphic>
      </p:graphicFrame>
      <p:sp>
        <p:nvSpPr>
          <p:cNvPr id="5" name="投影片編號版面配置區 4"/>
          <p:cNvSpPr>
            <a:spLocks noGrp="1"/>
          </p:cNvSpPr>
          <p:nvPr>
            <p:ph type="sldNum" sz="quarter" idx="10"/>
          </p:nvPr>
        </p:nvSpPr>
        <p:spPr/>
        <p:txBody>
          <a:bodyPr/>
          <a:lstStyle/>
          <a:p>
            <a:fld id="{98DD11F9-7500-44D7-BD4E-9DA41FE32E0D}" type="slidenum">
              <a:rPr lang="zh-TW" altLang="en-US" smtClean="0"/>
              <a:pPr/>
              <a:t>15</a:t>
            </a:fld>
            <a:r>
              <a:rPr lang="en-US" altLang="zh-TW" smtClean="0"/>
              <a:t>/28</a:t>
            </a:r>
            <a:endParaRPr lang="zh-TW" altLang="en-US" dirty="0"/>
          </a:p>
        </p:txBody>
      </p:sp>
    </p:spTree>
    <p:extLst>
      <p:ext uri="{BB962C8B-B14F-4D97-AF65-F5344CB8AC3E}">
        <p14:creationId xmlns:p14="http://schemas.microsoft.com/office/powerpoint/2010/main" val="41526866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500"/>
                                        <p:tgtEl>
                                          <p:spTgt spid="86"/>
                                        </p:tgtEl>
                                      </p:cBhvr>
                                    </p:animEffect>
                                  </p:childTnLst>
                                </p:cTn>
                              </p:par>
                              <p:par>
                                <p:cTn id="8" presetID="10" presetClass="entr" presetSubtype="0" fill="hold" nodeType="withEffect">
                                  <p:stCondLst>
                                    <p:cond delay="0"/>
                                  </p:stCondLst>
                                  <p:childTnLst>
                                    <p:set>
                                      <p:cBhvr>
                                        <p:cTn id="9" dur="1" fill="hold">
                                          <p:stCondLst>
                                            <p:cond delay="0"/>
                                          </p:stCondLst>
                                        </p:cTn>
                                        <p:tgtEl>
                                          <p:spTgt spid="73"/>
                                        </p:tgtEl>
                                        <p:attrNameLst>
                                          <p:attrName>style.visibility</p:attrName>
                                        </p:attrNameLst>
                                      </p:cBhvr>
                                      <p:to>
                                        <p:strVal val="visible"/>
                                      </p:to>
                                    </p:set>
                                    <p:animEffect transition="in" filter="fade">
                                      <p:cBhvr>
                                        <p:cTn id="10" dur="500"/>
                                        <p:tgtEl>
                                          <p:spTgt spid="7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fade">
                                      <p:cBhvr>
                                        <p:cTn id="17" dur="500"/>
                                        <p:tgtEl>
                                          <p:spTgt spid="72"/>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71"/>
                                        </p:tgtEl>
                                        <p:attrNameLst>
                                          <p:attrName>style.visibility</p:attrName>
                                        </p:attrNameLst>
                                      </p:cBhvr>
                                      <p:to>
                                        <p:strVal val="visible"/>
                                      </p:to>
                                    </p:set>
                                    <p:animEffect transition="in" filter="fade">
                                      <p:cBhvr>
                                        <p:cTn id="21" dur="500"/>
                                        <p:tgtEl>
                                          <p:spTgt spid="71"/>
                                        </p:tgtEl>
                                      </p:cBhvr>
                                    </p:animEffect>
                                  </p:childTnLst>
                                </p:cTn>
                              </p:par>
                              <p:par>
                                <p:cTn id="22" presetID="10" presetClass="entr" presetSubtype="0" fill="hold" nodeType="withEffect">
                                  <p:stCondLst>
                                    <p:cond delay="0"/>
                                  </p:stCondLst>
                                  <p:childTnLst>
                                    <p:set>
                                      <p:cBhvr>
                                        <p:cTn id="23" dur="1" fill="hold">
                                          <p:stCondLst>
                                            <p:cond delay="0"/>
                                          </p:stCondLst>
                                        </p:cTn>
                                        <p:tgtEl>
                                          <p:spTgt spid="70"/>
                                        </p:tgtEl>
                                        <p:attrNameLst>
                                          <p:attrName>style.visibility</p:attrName>
                                        </p:attrNameLst>
                                      </p:cBhvr>
                                      <p:to>
                                        <p:strVal val="visible"/>
                                      </p:to>
                                    </p:set>
                                    <p:animEffect transition="in" filter="fade">
                                      <p:cBhvr>
                                        <p:cTn id="24" dur="500"/>
                                        <p:tgtEl>
                                          <p:spTgt spid="7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2">
                                            <p:txEl>
                                              <p:pRg st="1" end="1"/>
                                            </p:txEl>
                                          </p:spTgt>
                                        </p:tgtEl>
                                        <p:attrNameLst>
                                          <p:attrName>style.visibility</p:attrName>
                                        </p:attrNameLst>
                                      </p:cBhvr>
                                      <p:to>
                                        <p:strVal val="visible"/>
                                      </p:to>
                                    </p:set>
                                    <p:animEffect transition="in" filter="fade">
                                      <p:cBhvr>
                                        <p:cTn id="29" dur="500"/>
                                        <p:tgtEl>
                                          <p:spTgt spid="52">
                                            <p:txEl>
                                              <p:pRg st="1" end="1"/>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2">
                                            <p:txEl>
                                              <p:pRg st="2" end="2"/>
                                            </p:txEl>
                                          </p:spTgt>
                                        </p:tgtEl>
                                        <p:attrNameLst>
                                          <p:attrName>style.visibility</p:attrName>
                                        </p:attrNameLst>
                                      </p:cBhvr>
                                      <p:to>
                                        <p:strVal val="visible"/>
                                      </p:to>
                                    </p:set>
                                    <p:animEffect transition="in" filter="fade">
                                      <p:cBhvr>
                                        <p:cTn id="32" dur="500"/>
                                        <p:tgtEl>
                                          <p:spTgt spid="52">
                                            <p:txEl>
                                              <p:pRg st="2" end="2"/>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fade">
                                      <p:cBhvr>
                                        <p:cTn id="35"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uiExpand="1" build="p"/>
      <p:bldP spid="4" grpId="0" animBg="1"/>
      <p:bldP spid="72" grpId="0" animBg="1"/>
      <p:bldGraphic spid="6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弧形 19"/>
          <p:cNvSpPr/>
          <p:nvPr/>
        </p:nvSpPr>
        <p:spPr bwMode="auto">
          <a:xfrm rot="16200000">
            <a:off x="5976609" y="2561797"/>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2" name="標題 1"/>
          <p:cNvSpPr>
            <a:spLocks noGrp="1"/>
          </p:cNvSpPr>
          <p:nvPr>
            <p:ph type="title"/>
          </p:nvPr>
        </p:nvSpPr>
        <p:spPr/>
        <p:txBody>
          <a:bodyPr/>
          <a:lstStyle/>
          <a:p>
            <a:r>
              <a:rPr lang="en-US" altLang="zh-TW" dirty="0"/>
              <a:t>Problem on Down-and-up Paths</a:t>
            </a:r>
            <a:endParaRPr lang="zh-TW" altLang="en-US" dirty="0"/>
          </a:p>
        </p:txBody>
      </p:sp>
      <p:sp>
        <p:nvSpPr>
          <p:cNvPr id="3" name="內容版面配置區 2"/>
          <p:cNvSpPr>
            <a:spLocks noGrp="1"/>
          </p:cNvSpPr>
          <p:nvPr>
            <p:ph idx="1"/>
          </p:nvPr>
        </p:nvSpPr>
        <p:spPr/>
        <p:txBody>
          <a:bodyPr/>
          <a:lstStyle/>
          <a:p>
            <a:r>
              <a:rPr lang="en-US" altLang="zh-TW" dirty="0" smtClean="0"/>
              <a:t>The exact cost of some repairing paths cannot be calculated by the minimum-cost flow algorithm</a:t>
            </a:r>
            <a:endParaRPr lang="zh-TW" altLang="en-US" dirty="0"/>
          </a:p>
          <a:p>
            <a:pPr lvl="1"/>
            <a:r>
              <a:rPr lang="en-US" altLang="zh-TW" dirty="0" smtClean="0"/>
              <a:t>Down-and-up movement</a:t>
            </a:r>
          </a:p>
          <a:p>
            <a:pPr lvl="1"/>
            <a:r>
              <a:rPr lang="en-US" altLang="zh-TW" dirty="0" smtClean="0"/>
              <a:t>Back-and-forth movement</a:t>
            </a:r>
            <a:endParaRPr lang="en-US" altLang="zh-TW" dirty="0"/>
          </a:p>
          <a:p>
            <a:endParaRPr lang="zh-TW" altLang="en-US" dirty="0"/>
          </a:p>
        </p:txBody>
      </p:sp>
      <p:sp>
        <p:nvSpPr>
          <p:cNvPr id="4" name="橢圓 3"/>
          <p:cNvSpPr/>
          <p:nvPr/>
        </p:nvSpPr>
        <p:spPr bwMode="auto">
          <a:xfrm>
            <a:off x="5467213" y="4017867"/>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 name="文字方塊 4"/>
          <p:cNvSpPr txBox="1"/>
          <p:nvPr/>
        </p:nvSpPr>
        <p:spPr>
          <a:xfrm>
            <a:off x="5496314" y="4103351"/>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6" name="橢圓 5"/>
          <p:cNvSpPr/>
          <p:nvPr/>
        </p:nvSpPr>
        <p:spPr bwMode="auto">
          <a:xfrm>
            <a:off x="6453511" y="4017867"/>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 name="文字方塊 6"/>
          <p:cNvSpPr txBox="1"/>
          <p:nvPr/>
        </p:nvSpPr>
        <p:spPr>
          <a:xfrm>
            <a:off x="6482612" y="4103351"/>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8" name="橢圓 7"/>
          <p:cNvSpPr/>
          <p:nvPr/>
        </p:nvSpPr>
        <p:spPr bwMode="auto">
          <a:xfrm>
            <a:off x="7445579" y="4017867"/>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 name="文字方塊 8"/>
          <p:cNvSpPr txBox="1"/>
          <p:nvPr/>
        </p:nvSpPr>
        <p:spPr>
          <a:xfrm>
            <a:off x="7474680" y="4103351"/>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0" name="橢圓 9"/>
          <p:cNvSpPr/>
          <p:nvPr/>
        </p:nvSpPr>
        <p:spPr bwMode="auto">
          <a:xfrm>
            <a:off x="5467213" y="4983502"/>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 name="文字方塊 10"/>
          <p:cNvSpPr txBox="1"/>
          <p:nvPr/>
        </p:nvSpPr>
        <p:spPr>
          <a:xfrm>
            <a:off x="5496314" y="5068986"/>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2" name="橢圓 11"/>
          <p:cNvSpPr/>
          <p:nvPr/>
        </p:nvSpPr>
        <p:spPr bwMode="auto">
          <a:xfrm>
            <a:off x="6453511" y="4983502"/>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 name="文字方塊 12"/>
          <p:cNvSpPr txBox="1"/>
          <p:nvPr/>
        </p:nvSpPr>
        <p:spPr>
          <a:xfrm>
            <a:off x="6482612" y="5068986"/>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4" name="橢圓 13"/>
          <p:cNvSpPr/>
          <p:nvPr/>
        </p:nvSpPr>
        <p:spPr bwMode="auto">
          <a:xfrm>
            <a:off x="7445579" y="4983502"/>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 name="文字方塊 14"/>
          <p:cNvSpPr txBox="1"/>
          <p:nvPr/>
        </p:nvSpPr>
        <p:spPr>
          <a:xfrm>
            <a:off x="7474680" y="5068986"/>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6" name="橢圓 15"/>
          <p:cNvSpPr/>
          <p:nvPr/>
        </p:nvSpPr>
        <p:spPr bwMode="auto">
          <a:xfrm>
            <a:off x="6612046" y="3210916"/>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7" name="文字方塊 16"/>
          <p:cNvSpPr txBox="1"/>
          <p:nvPr/>
        </p:nvSpPr>
        <p:spPr>
          <a:xfrm>
            <a:off x="6259626" y="2841584"/>
            <a:ext cx="915635" cy="369332"/>
          </a:xfrm>
          <a:prstGeom prst="rect">
            <a:avLst/>
          </a:prstGeom>
          <a:noFill/>
        </p:spPr>
        <p:txBody>
          <a:bodyPr wrap="none" rtlCol="0">
            <a:spAutoFit/>
          </a:bodyPr>
          <a:lstStyle/>
          <a:p>
            <a:r>
              <a:rPr lang="en-US" altLang="zh-TW" dirty="0"/>
              <a:t>Source</a:t>
            </a:r>
            <a:endParaRPr lang="zh-TW" altLang="en-US" dirty="0"/>
          </a:p>
        </p:txBody>
      </p:sp>
      <p:sp>
        <p:nvSpPr>
          <p:cNvPr id="18" name="橢圓 17"/>
          <p:cNvSpPr/>
          <p:nvPr/>
        </p:nvSpPr>
        <p:spPr bwMode="auto">
          <a:xfrm>
            <a:off x="6612046" y="5942921"/>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 name="文字方塊 18"/>
          <p:cNvSpPr txBox="1"/>
          <p:nvPr/>
        </p:nvSpPr>
        <p:spPr>
          <a:xfrm>
            <a:off x="6304479" y="6131086"/>
            <a:ext cx="825932" cy="369332"/>
          </a:xfrm>
          <a:prstGeom prst="rect">
            <a:avLst/>
          </a:prstGeom>
          <a:noFill/>
        </p:spPr>
        <p:txBody>
          <a:bodyPr wrap="none" rtlCol="0">
            <a:spAutoFit/>
          </a:bodyPr>
          <a:lstStyle/>
          <a:p>
            <a:r>
              <a:rPr lang="en-US" altLang="zh-TW" dirty="0"/>
              <a:t>Target</a:t>
            </a:r>
            <a:endParaRPr lang="zh-TW" altLang="en-US" dirty="0"/>
          </a:p>
        </p:txBody>
      </p:sp>
      <p:sp>
        <p:nvSpPr>
          <p:cNvPr id="21" name="弧形 20"/>
          <p:cNvSpPr/>
          <p:nvPr/>
        </p:nvSpPr>
        <p:spPr bwMode="auto">
          <a:xfrm rot="5400000">
            <a:off x="6267949" y="4246465"/>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22" name="弧形 21"/>
          <p:cNvSpPr/>
          <p:nvPr/>
        </p:nvSpPr>
        <p:spPr bwMode="auto">
          <a:xfrm rot="867962">
            <a:off x="5698012" y="4043272"/>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nvGrpSpPr>
          <p:cNvPr id="23" name="群組 22"/>
          <p:cNvGrpSpPr/>
          <p:nvPr/>
        </p:nvGrpSpPr>
        <p:grpSpPr>
          <a:xfrm>
            <a:off x="5681251" y="4240946"/>
            <a:ext cx="1764328" cy="978461"/>
            <a:chOff x="5681251" y="3967107"/>
            <a:chExt cx="1764328" cy="978461"/>
          </a:xfrm>
        </p:grpSpPr>
        <p:cxnSp>
          <p:nvCxnSpPr>
            <p:cNvPr id="24" name="直線接點 23"/>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6" name="直線接點 25"/>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7" name="直線接點 26"/>
            <p:cNvCxnSpPr/>
            <p:nvPr/>
          </p:nvCxnSpPr>
          <p:spPr bwMode="auto">
            <a:xfrm>
              <a:off x="5781041"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28" name="直線接點 27"/>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9" name="直線接點 28"/>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1" name="直線接點 30"/>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2" name="直線接點 31"/>
            <p:cNvCxnSpPr/>
            <p:nvPr/>
          </p:nvCxnSpPr>
          <p:spPr bwMode="auto">
            <a:xfrm>
              <a:off x="6756297"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33" name="直線接點 32"/>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grpSp>
        <p:nvGrpSpPr>
          <p:cNvPr id="34" name="群組 33"/>
          <p:cNvGrpSpPr/>
          <p:nvPr/>
        </p:nvGrpSpPr>
        <p:grpSpPr>
          <a:xfrm>
            <a:off x="5900799" y="4436629"/>
            <a:ext cx="607157" cy="656860"/>
            <a:chOff x="5900799" y="4162790"/>
            <a:chExt cx="607157" cy="656860"/>
          </a:xfrm>
        </p:grpSpPr>
        <p:cxnSp>
          <p:nvCxnSpPr>
            <p:cNvPr id="35" name="直線單箭頭接點 34"/>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36" name="直線單箭頭接點 35"/>
            <p:cNvCxnSpPr/>
            <p:nvPr/>
          </p:nvCxnSpPr>
          <p:spPr bwMode="auto">
            <a:xfrm flipV="1">
              <a:off x="5900799" y="4162790"/>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37" name="群組 36"/>
          <p:cNvGrpSpPr/>
          <p:nvPr/>
        </p:nvGrpSpPr>
        <p:grpSpPr>
          <a:xfrm>
            <a:off x="6899915" y="4472683"/>
            <a:ext cx="622968" cy="603061"/>
            <a:chOff x="6899915" y="4198844"/>
            <a:chExt cx="622968" cy="603061"/>
          </a:xfrm>
        </p:grpSpPr>
        <p:cxnSp>
          <p:nvCxnSpPr>
            <p:cNvPr id="38" name="直線單箭頭接點 37"/>
            <p:cNvCxnSpPr/>
            <p:nvPr/>
          </p:nvCxnSpPr>
          <p:spPr bwMode="auto">
            <a:xfrm>
              <a:off x="6899915" y="4213782"/>
              <a:ext cx="600589" cy="58812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39" name="直線單箭頭接點 38"/>
            <p:cNvCxnSpPr/>
            <p:nvPr/>
          </p:nvCxnSpPr>
          <p:spPr bwMode="auto">
            <a:xfrm flipV="1">
              <a:off x="6901132" y="4198844"/>
              <a:ext cx="621751" cy="59630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40" name="群組 39"/>
          <p:cNvGrpSpPr/>
          <p:nvPr/>
        </p:nvGrpSpPr>
        <p:grpSpPr>
          <a:xfrm>
            <a:off x="5955506" y="4377520"/>
            <a:ext cx="1519174" cy="751688"/>
            <a:chOff x="5955506" y="4103681"/>
            <a:chExt cx="1519174" cy="751688"/>
          </a:xfrm>
        </p:grpSpPr>
        <p:cxnSp>
          <p:nvCxnSpPr>
            <p:cNvPr id="41" name="直線單箭頭接點 40"/>
            <p:cNvCxnSpPr/>
            <p:nvPr/>
          </p:nvCxnSpPr>
          <p:spPr bwMode="auto">
            <a:xfrm flipV="1">
              <a:off x="5955506" y="410368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42" name="直線單箭頭接點 41"/>
            <p:cNvCxnSpPr/>
            <p:nvPr/>
          </p:nvCxnSpPr>
          <p:spPr bwMode="auto">
            <a:xfrm>
              <a:off x="5975932" y="414575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sp>
        <p:nvSpPr>
          <p:cNvPr id="78" name="矩形 77"/>
          <p:cNvSpPr/>
          <p:nvPr/>
        </p:nvSpPr>
        <p:spPr bwMode="auto">
          <a:xfrm>
            <a:off x="1535460" y="3600942"/>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9" name="文字方塊 78"/>
          <p:cNvSpPr txBox="1"/>
          <p:nvPr/>
        </p:nvSpPr>
        <p:spPr>
          <a:xfrm>
            <a:off x="1532301" y="3550166"/>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80" name="矩形 79"/>
          <p:cNvSpPr/>
          <p:nvPr/>
        </p:nvSpPr>
        <p:spPr bwMode="auto">
          <a:xfrm>
            <a:off x="2422421" y="360094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1" name="矩形 80"/>
          <p:cNvSpPr/>
          <p:nvPr/>
        </p:nvSpPr>
        <p:spPr bwMode="auto">
          <a:xfrm>
            <a:off x="3312541" y="360094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2" name="文字方塊 81"/>
          <p:cNvSpPr txBox="1"/>
          <p:nvPr/>
        </p:nvSpPr>
        <p:spPr>
          <a:xfrm>
            <a:off x="3312247" y="3550166"/>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86" name="文字方塊 85"/>
          <p:cNvSpPr txBox="1"/>
          <p:nvPr/>
        </p:nvSpPr>
        <p:spPr>
          <a:xfrm>
            <a:off x="2424089" y="3550166"/>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87" name="矩形 86"/>
          <p:cNvSpPr/>
          <p:nvPr/>
        </p:nvSpPr>
        <p:spPr bwMode="auto">
          <a:xfrm>
            <a:off x="1535460" y="4487513"/>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8" name="文字方塊 87"/>
          <p:cNvSpPr txBox="1"/>
          <p:nvPr/>
        </p:nvSpPr>
        <p:spPr>
          <a:xfrm>
            <a:off x="1532301" y="443673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89" name="矩形 88"/>
          <p:cNvSpPr/>
          <p:nvPr/>
        </p:nvSpPr>
        <p:spPr bwMode="auto">
          <a:xfrm>
            <a:off x="2422421" y="448513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90" name="矩形 89"/>
          <p:cNvSpPr/>
          <p:nvPr/>
        </p:nvSpPr>
        <p:spPr bwMode="auto">
          <a:xfrm>
            <a:off x="3312541" y="448513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91" name="文字方塊 90"/>
          <p:cNvSpPr txBox="1"/>
          <p:nvPr/>
        </p:nvSpPr>
        <p:spPr>
          <a:xfrm>
            <a:off x="3312247" y="443673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95" name="文字方塊 94"/>
          <p:cNvSpPr txBox="1"/>
          <p:nvPr/>
        </p:nvSpPr>
        <p:spPr>
          <a:xfrm>
            <a:off x="2424089" y="443673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21" name="弧形 120"/>
          <p:cNvSpPr/>
          <p:nvPr/>
        </p:nvSpPr>
        <p:spPr bwMode="auto">
          <a:xfrm>
            <a:off x="5751374" y="3839018"/>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122" name="弧形 121"/>
          <p:cNvSpPr/>
          <p:nvPr/>
        </p:nvSpPr>
        <p:spPr bwMode="auto">
          <a:xfrm rot="10800000">
            <a:off x="5751374" y="5318555"/>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grpSp>
        <p:nvGrpSpPr>
          <p:cNvPr id="131" name="群組 130"/>
          <p:cNvGrpSpPr/>
          <p:nvPr/>
        </p:nvGrpSpPr>
        <p:grpSpPr>
          <a:xfrm>
            <a:off x="1944476" y="4024202"/>
            <a:ext cx="1013039" cy="1297926"/>
            <a:chOff x="1944476" y="4024202"/>
            <a:chExt cx="1013039" cy="1297926"/>
          </a:xfrm>
        </p:grpSpPr>
        <p:cxnSp>
          <p:nvCxnSpPr>
            <p:cNvPr id="123" name="直線接點 122"/>
            <p:cNvCxnSpPr/>
            <p:nvPr/>
          </p:nvCxnSpPr>
          <p:spPr bwMode="auto">
            <a:xfrm>
              <a:off x="2361509" y="427189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24" name="直線接點 123"/>
            <p:cNvCxnSpPr/>
            <p:nvPr/>
          </p:nvCxnSpPr>
          <p:spPr bwMode="auto">
            <a:xfrm>
              <a:off x="2193294" y="4440110"/>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25" name="直線接點 124"/>
            <p:cNvCxnSpPr/>
            <p:nvPr/>
          </p:nvCxnSpPr>
          <p:spPr bwMode="auto">
            <a:xfrm flipH="1" flipV="1">
              <a:off x="2361509" y="515846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26" name="直線接點 125"/>
            <p:cNvCxnSpPr/>
            <p:nvPr/>
          </p:nvCxnSpPr>
          <p:spPr bwMode="auto">
            <a:xfrm flipH="1">
              <a:off x="2305053" y="438338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27" name="文字方塊 126"/>
            <p:cNvSpPr txBox="1"/>
            <p:nvPr/>
          </p:nvSpPr>
          <p:spPr>
            <a:xfrm>
              <a:off x="2400279" y="402420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28" name="文字方塊 127"/>
            <p:cNvSpPr txBox="1"/>
            <p:nvPr/>
          </p:nvSpPr>
          <p:spPr>
            <a:xfrm>
              <a:off x="2494131" y="4614120"/>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29" name="文字方塊 128"/>
            <p:cNvSpPr txBox="1"/>
            <p:nvPr/>
          </p:nvSpPr>
          <p:spPr>
            <a:xfrm>
              <a:off x="1944476" y="4505991"/>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30" name="文字方塊 129"/>
            <p:cNvSpPr txBox="1"/>
            <p:nvPr/>
          </p:nvSpPr>
          <p:spPr>
            <a:xfrm>
              <a:off x="2410711" y="495279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sp>
        <p:nvSpPr>
          <p:cNvPr id="132" name="文字方塊 131"/>
          <p:cNvSpPr txBox="1"/>
          <p:nvPr/>
        </p:nvSpPr>
        <p:spPr>
          <a:xfrm>
            <a:off x="6936321" y="3936073"/>
            <a:ext cx="441146" cy="369332"/>
          </a:xfrm>
          <a:prstGeom prst="rect">
            <a:avLst/>
          </a:prstGeom>
          <a:noFill/>
        </p:spPr>
        <p:txBody>
          <a:bodyPr wrap="none" rtlCol="0">
            <a:spAutoFit/>
          </a:bodyPr>
          <a:lstStyle/>
          <a:p>
            <a:r>
              <a:rPr lang="en-US" altLang="zh-TW" dirty="0"/>
              <a:t>15</a:t>
            </a:r>
            <a:endParaRPr lang="zh-TW" altLang="en-US" dirty="0"/>
          </a:p>
        </p:txBody>
      </p:sp>
      <p:sp>
        <p:nvSpPr>
          <p:cNvPr id="133" name="文字方塊 132"/>
          <p:cNvSpPr txBox="1"/>
          <p:nvPr/>
        </p:nvSpPr>
        <p:spPr>
          <a:xfrm>
            <a:off x="5280858" y="4521688"/>
            <a:ext cx="312906" cy="369332"/>
          </a:xfrm>
          <a:prstGeom prst="rect">
            <a:avLst/>
          </a:prstGeom>
          <a:noFill/>
        </p:spPr>
        <p:txBody>
          <a:bodyPr wrap="none" rtlCol="0">
            <a:spAutoFit/>
          </a:bodyPr>
          <a:lstStyle/>
          <a:p>
            <a:r>
              <a:rPr lang="en-US" altLang="zh-TW" dirty="0"/>
              <a:t>0</a:t>
            </a:r>
            <a:endParaRPr lang="zh-TW" altLang="en-US" dirty="0"/>
          </a:p>
        </p:txBody>
      </p:sp>
      <p:sp>
        <p:nvSpPr>
          <p:cNvPr id="134" name="文字方塊 133"/>
          <p:cNvSpPr txBox="1"/>
          <p:nvPr/>
        </p:nvSpPr>
        <p:spPr>
          <a:xfrm>
            <a:off x="5708107" y="4614821"/>
            <a:ext cx="518091" cy="369332"/>
          </a:xfrm>
          <a:prstGeom prst="rect">
            <a:avLst/>
          </a:prstGeom>
          <a:noFill/>
        </p:spPr>
        <p:txBody>
          <a:bodyPr wrap="none" rtlCol="0">
            <a:spAutoFit/>
          </a:bodyPr>
          <a:lstStyle/>
          <a:p>
            <a:r>
              <a:rPr lang="en-US" altLang="zh-TW" dirty="0"/>
              <a:t>-10</a:t>
            </a:r>
            <a:endParaRPr lang="zh-TW" altLang="en-US" dirty="0"/>
          </a:p>
        </p:txBody>
      </p:sp>
      <mc:AlternateContent xmlns:mc="http://schemas.openxmlformats.org/markup-compatibility/2006" xmlns:a14="http://schemas.microsoft.com/office/drawing/2010/main">
        <mc:Choice Requires="a14">
          <p:sp>
            <p:nvSpPr>
              <p:cNvPr id="136" name="文字方塊 135"/>
              <p:cNvSpPr txBox="1"/>
              <p:nvPr/>
            </p:nvSpPr>
            <p:spPr>
              <a:xfrm>
                <a:off x="55180" y="5533540"/>
                <a:ext cx="53306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𝑜𝑟𝑖</m:t>
                          </m:r>
                        </m:sub>
                      </m:sSub>
                      <m:r>
                        <a:rPr lang="en-US" altLang="zh-TW" b="0" i="1" smtClean="0">
                          <a:latin typeface="Cambria Math" panose="02040503050406030204" pitchFamily="18" charset="0"/>
                        </a:rPr>
                        <m:t>=1∗10+1∗10+1∗20+2∗5=50</m:t>
                      </m:r>
                    </m:oMath>
                  </m:oMathPara>
                </a14:m>
                <a:endParaRPr lang="zh-TW" altLang="en-US" dirty="0"/>
              </a:p>
            </p:txBody>
          </p:sp>
        </mc:Choice>
        <mc:Fallback xmlns="">
          <p:sp>
            <p:nvSpPr>
              <p:cNvPr id="136" name="文字方塊 135"/>
              <p:cNvSpPr txBox="1">
                <a:spLocks noRot="1" noChangeAspect="1" noMove="1" noResize="1" noEditPoints="1" noAdjustHandles="1" noChangeArrowheads="1" noChangeShapeType="1" noTextEdit="1"/>
              </p:cNvSpPr>
              <p:nvPr/>
            </p:nvSpPr>
            <p:spPr>
              <a:xfrm>
                <a:off x="55180" y="5533540"/>
                <a:ext cx="5330625" cy="276999"/>
              </a:xfrm>
              <a:prstGeom prst="rect">
                <a:avLst/>
              </a:prstGeom>
              <a:blipFill>
                <a:blip r:embed="rId3"/>
                <a:stretch>
                  <a:fillRect l="-114" r="-572" b="-20000"/>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37" name="文字方塊 136"/>
              <p:cNvSpPr txBox="1"/>
              <p:nvPr/>
            </p:nvSpPr>
            <p:spPr>
              <a:xfrm>
                <a:off x="5380262" y="3625024"/>
                <a:ext cx="3176382"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𝑐𝑜𝑠𝑡</m:t>
                      </m:r>
                      <m:r>
                        <a:rPr lang="en-US" altLang="zh-TW" i="1">
                          <a:latin typeface="Cambria Math" panose="02040503050406030204" pitchFamily="18" charset="0"/>
                        </a:rPr>
                        <m:t> </m:t>
                      </m:r>
                      <m:r>
                        <m:rPr>
                          <m:sty m:val="p"/>
                        </m:rPr>
                        <a:rPr lang="en-US" altLang="zh-TW">
                          <a:latin typeface="Cambria Math" panose="02040503050406030204" pitchFamily="18" charset="0"/>
                        </a:rPr>
                        <m:t>of</m:t>
                      </m:r>
                      <m:r>
                        <a:rPr lang="en-US" altLang="zh-TW">
                          <a:latin typeface="Cambria Math" panose="02040503050406030204" pitchFamily="18" charset="0"/>
                        </a:rPr>
                        <m:t> </m:t>
                      </m:r>
                      <m:r>
                        <m:rPr>
                          <m:sty m:val="p"/>
                        </m:rPr>
                        <a:rPr lang="en-US" altLang="zh-TW">
                          <a:latin typeface="Cambria Math" panose="02040503050406030204" pitchFamily="18" charset="0"/>
                        </a:rPr>
                        <m:t>MCF</m:t>
                      </m:r>
                      <m:r>
                        <a:rPr lang="en-US" altLang="zh-TW" b="0" i="1" smtClean="0">
                          <a:latin typeface="Cambria Math" panose="02040503050406030204" pitchFamily="18" charset="0"/>
                        </a:rPr>
                        <m:t>=0−10+15=5</m:t>
                      </m:r>
                    </m:oMath>
                  </m:oMathPara>
                </a14:m>
                <a:endParaRPr lang="zh-TW" altLang="en-US" dirty="0"/>
              </a:p>
            </p:txBody>
          </p:sp>
        </mc:Choice>
        <mc:Fallback>
          <p:sp>
            <p:nvSpPr>
              <p:cNvPr id="137" name="文字方塊 136"/>
              <p:cNvSpPr txBox="1">
                <a:spLocks noRot="1" noChangeAspect="1" noMove="1" noResize="1" noEditPoints="1" noAdjustHandles="1" noChangeArrowheads="1" noChangeShapeType="1" noTextEdit="1"/>
              </p:cNvSpPr>
              <p:nvPr/>
            </p:nvSpPr>
            <p:spPr>
              <a:xfrm>
                <a:off x="5380262" y="3625024"/>
                <a:ext cx="3176382" cy="276999"/>
              </a:xfrm>
              <a:prstGeom prst="rect">
                <a:avLst/>
              </a:prstGeom>
              <a:blipFill>
                <a:blip r:embed="rId4"/>
                <a:stretch>
                  <a:fillRect l="-768" r="-960" b="-11111"/>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4" name="文字方塊 83"/>
              <p:cNvSpPr txBox="1"/>
              <p:nvPr/>
            </p:nvSpPr>
            <p:spPr>
              <a:xfrm>
                <a:off x="55180" y="5870678"/>
                <a:ext cx="541891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𝑛𝑒𝑤</m:t>
                          </m:r>
                        </m:sub>
                      </m:sSub>
                      <m:r>
                        <a:rPr lang="en-US" altLang="zh-TW" b="0" i="1" smtClean="0">
                          <a:latin typeface="Cambria Math" panose="02040503050406030204" pitchFamily="18" charset="0"/>
                        </a:rPr>
                        <m:t>=2∗10+3∗10+1∗20+1∗5=75</m:t>
                      </m:r>
                    </m:oMath>
                  </m:oMathPara>
                </a14:m>
                <a:endParaRPr lang="zh-TW" altLang="en-US" dirty="0"/>
              </a:p>
            </p:txBody>
          </p:sp>
        </mc:Choice>
        <mc:Fallback xmlns="">
          <p:sp>
            <p:nvSpPr>
              <p:cNvPr id="84" name="文字方塊 83"/>
              <p:cNvSpPr txBox="1">
                <a:spLocks noRot="1" noChangeAspect="1" noMove="1" noResize="1" noEditPoints="1" noAdjustHandles="1" noChangeArrowheads="1" noChangeShapeType="1" noTextEdit="1"/>
              </p:cNvSpPr>
              <p:nvPr/>
            </p:nvSpPr>
            <p:spPr>
              <a:xfrm>
                <a:off x="55180" y="5870678"/>
                <a:ext cx="5418919" cy="276999"/>
              </a:xfrm>
              <a:prstGeom prst="rect">
                <a:avLst/>
              </a:prstGeom>
              <a:blipFill>
                <a:blip r:embed="rId5"/>
                <a:stretch>
                  <a:fillRect l="-112" r="-562" b="-1555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5" name="文字方塊 84"/>
              <p:cNvSpPr txBox="1"/>
              <p:nvPr/>
            </p:nvSpPr>
            <p:spPr>
              <a:xfrm>
                <a:off x="55180" y="6270746"/>
                <a:ext cx="3848361" cy="369332"/>
              </a:xfrm>
              <a:prstGeom prst="rect">
                <a:avLst/>
              </a:prstGeom>
              <a:noFill/>
            </p:spPr>
            <p:txBody>
              <a:bodyPr wrap="none" rtlCol="0">
                <a:spAutoFit/>
              </a:bodyPr>
              <a:lstStyle/>
              <a:p>
                <a14:m>
                  <m:oMath xmlns:m="http://schemas.openxmlformats.org/officeDocument/2006/math">
                    <m:r>
                      <m:rPr>
                        <m:sty m:val="p"/>
                      </m:rPr>
                      <a:rPr lang="en-US" altLang="zh-TW">
                        <a:latin typeface="Cambria Math" panose="02040503050406030204" pitchFamily="18" charset="0"/>
                      </a:rPr>
                      <m:t>Δ</m:t>
                    </m:r>
                    <m:r>
                      <a:rPr lang="en-US" altLang="zh-TW" i="1">
                        <a:latin typeface="Cambria Math" panose="02040503050406030204" pitchFamily="18" charset="0"/>
                      </a:rPr>
                      <m:t>𝑐𝑜𝑚𝑚𝑐𝑜𝑠𝑡</m:t>
                    </m:r>
                  </m:oMath>
                </a14:m>
                <a:r>
                  <a:rPr lang="zh-TW" altLang="en-US" dirty="0"/>
                  <a:t> </a:t>
                </a:r>
                <a:r>
                  <a:rPr lang="en-US" altLang="zh-TW" dirty="0"/>
                  <a:t>should be </a:t>
                </a:r>
                <a14:m>
                  <m:oMath xmlns:m="http://schemas.openxmlformats.org/officeDocument/2006/math">
                    <m:r>
                      <a:rPr lang="en-US" altLang="zh-TW" b="0" i="1" smtClean="0">
                        <a:latin typeface="Cambria Math" panose="02040503050406030204" pitchFamily="18" charset="0"/>
                      </a:rPr>
                      <m:t>75−50=25</m:t>
                    </m:r>
                  </m:oMath>
                </a14:m>
                <a:endParaRPr lang="zh-TW" altLang="en-US" dirty="0"/>
              </a:p>
            </p:txBody>
          </p:sp>
        </mc:Choice>
        <mc:Fallback xmlns="">
          <p:sp>
            <p:nvSpPr>
              <p:cNvPr id="85" name="文字方塊 84"/>
              <p:cNvSpPr txBox="1">
                <a:spLocks noRot="1" noChangeAspect="1" noMove="1" noResize="1" noEditPoints="1" noAdjustHandles="1" noChangeArrowheads="1" noChangeShapeType="1" noTextEdit="1"/>
              </p:cNvSpPr>
              <p:nvPr/>
            </p:nvSpPr>
            <p:spPr>
              <a:xfrm>
                <a:off x="55180" y="6270746"/>
                <a:ext cx="3848361" cy="369332"/>
              </a:xfrm>
              <a:prstGeom prst="rect">
                <a:avLst/>
              </a:prstGeom>
              <a:blipFill>
                <a:blip r:embed="rId6"/>
                <a:stretch>
                  <a:fillRect t="-10000" b="-26667"/>
                </a:stretch>
              </a:blipFill>
            </p:spPr>
            <p:txBody>
              <a:bodyPr/>
              <a:lstStyle/>
              <a:p>
                <a:r>
                  <a:rPr lang="zh-TW" altLang="en-US">
                    <a:noFill/>
                  </a:rPr>
                  <a:t> </a:t>
                </a:r>
              </a:p>
            </p:txBody>
          </p:sp>
        </mc:Fallback>
      </mc:AlternateContent>
      <p:grpSp>
        <p:nvGrpSpPr>
          <p:cNvPr id="43" name="群組 42"/>
          <p:cNvGrpSpPr/>
          <p:nvPr/>
        </p:nvGrpSpPr>
        <p:grpSpPr>
          <a:xfrm>
            <a:off x="2305053" y="4033947"/>
            <a:ext cx="1549535" cy="1266081"/>
            <a:chOff x="2305053" y="4033491"/>
            <a:chExt cx="1549535" cy="1266081"/>
          </a:xfrm>
        </p:grpSpPr>
        <p:cxnSp>
          <p:nvCxnSpPr>
            <p:cNvPr id="92" name="直線接點 91"/>
            <p:cNvCxnSpPr/>
            <p:nvPr/>
          </p:nvCxnSpPr>
          <p:spPr bwMode="auto">
            <a:xfrm flipV="1">
              <a:off x="3253591" y="4271895"/>
              <a:ext cx="551728"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93" name="直線接點 92"/>
            <p:cNvCxnSpPr/>
            <p:nvPr/>
          </p:nvCxnSpPr>
          <p:spPr bwMode="auto">
            <a:xfrm>
              <a:off x="3085376" y="4441545"/>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94" name="直線接點 93"/>
            <p:cNvCxnSpPr/>
            <p:nvPr/>
          </p:nvCxnSpPr>
          <p:spPr bwMode="auto">
            <a:xfrm flipH="1">
              <a:off x="2361509" y="4390841"/>
              <a:ext cx="1493079" cy="76762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96" name="直線接點 95"/>
            <p:cNvCxnSpPr/>
            <p:nvPr/>
          </p:nvCxnSpPr>
          <p:spPr bwMode="auto">
            <a:xfrm flipH="1">
              <a:off x="2305053" y="438338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01" name="文字方塊 100"/>
            <p:cNvSpPr txBox="1"/>
            <p:nvPr/>
          </p:nvSpPr>
          <p:spPr>
            <a:xfrm>
              <a:off x="2410100" y="4641446"/>
              <a:ext cx="441146" cy="369332"/>
            </a:xfrm>
            <a:prstGeom prst="rect">
              <a:avLst/>
            </a:prstGeom>
            <a:noFill/>
            <a:ln>
              <a:noFill/>
            </a:ln>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02" name="文字方塊 101"/>
            <p:cNvSpPr txBox="1"/>
            <p:nvPr/>
          </p:nvSpPr>
          <p:spPr>
            <a:xfrm>
              <a:off x="3420354" y="4033491"/>
              <a:ext cx="312906" cy="369332"/>
            </a:xfrm>
            <a:prstGeom prst="rect">
              <a:avLst/>
            </a:prstGeom>
            <a:noFill/>
            <a:ln>
              <a:noFill/>
            </a:ln>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03" name="文字方塊 102"/>
            <p:cNvSpPr txBox="1"/>
            <p:nvPr/>
          </p:nvSpPr>
          <p:spPr>
            <a:xfrm>
              <a:off x="2369708" y="4930240"/>
              <a:ext cx="441146" cy="369332"/>
            </a:xfrm>
            <a:prstGeom prst="rect">
              <a:avLst/>
            </a:prstGeom>
            <a:noFill/>
            <a:ln>
              <a:noFill/>
            </a:ln>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04" name="文字方塊 103"/>
            <p:cNvSpPr txBox="1"/>
            <p:nvPr/>
          </p:nvSpPr>
          <p:spPr>
            <a:xfrm>
              <a:off x="2958636" y="4382423"/>
              <a:ext cx="441146" cy="369332"/>
            </a:xfrm>
            <a:prstGeom prst="rect">
              <a:avLst/>
            </a:prstGeom>
            <a:noFill/>
            <a:ln>
              <a:noFill/>
            </a:ln>
          </p:spPr>
          <p:txBody>
            <a:bodyPr wrap="none" rtlCol="0">
              <a:spAutoFit/>
            </a:bodyPr>
            <a:lstStyle/>
            <a:p>
              <a:r>
                <a:rPr lang="en-US" altLang="zh-TW" dirty="0">
                  <a:solidFill>
                    <a:schemeClr val="bg2"/>
                  </a:solidFill>
                </a:rPr>
                <a:t>20</a:t>
              </a:r>
              <a:endParaRPr lang="zh-TW" altLang="en-US" dirty="0">
                <a:solidFill>
                  <a:schemeClr val="bg2"/>
                </a:solidFill>
              </a:endParaRPr>
            </a:p>
          </p:txBody>
        </p:sp>
      </p:grpSp>
      <p:sp>
        <p:nvSpPr>
          <p:cNvPr id="105" name="橢圓 104"/>
          <p:cNvSpPr/>
          <p:nvPr/>
        </p:nvSpPr>
        <p:spPr bwMode="auto">
          <a:xfrm>
            <a:off x="8286530" y="3550587"/>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6" name="橢圓 105"/>
          <p:cNvSpPr/>
          <p:nvPr/>
        </p:nvSpPr>
        <p:spPr bwMode="auto">
          <a:xfrm>
            <a:off x="3482292" y="6248151"/>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97" name="群組 96"/>
          <p:cNvGrpSpPr/>
          <p:nvPr/>
        </p:nvGrpSpPr>
        <p:grpSpPr>
          <a:xfrm>
            <a:off x="2022955" y="4087229"/>
            <a:ext cx="338554" cy="369332"/>
            <a:chOff x="2286917" y="2901434"/>
            <a:chExt cx="338554" cy="369332"/>
          </a:xfrm>
        </p:grpSpPr>
        <p:sp>
          <p:nvSpPr>
            <p:cNvPr id="115" name="橢圓 114"/>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6" name="文字方塊 115"/>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98" name="群組 97"/>
          <p:cNvGrpSpPr/>
          <p:nvPr/>
        </p:nvGrpSpPr>
        <p:grpSpPr>
          <a:xfrm>
            <a:off x="2915037" y="4086313"/>
            <a:ext cx="338554" cy="369332"/>
            <a:chOff x="2286917" y="2899083"/>
            <a:chExt cx="338554" cy="369332"/>
          </a:xfrm>
        </p:grpSpPr>
        <p:sp>
          <p:nvSpPr>
            <p:cNvPr id="113" name="橢圓 112"/>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4" name="文字方塊 113"/>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99" name="群組 98"/>
          <p:cNvGrpSpPr/>
          <p:nvPr/>
        </p:nvGrpSpPr>
        <p:grpSpPr>
          <a:xfrm>
            <a:off x="2015290" y="4973800"/>
            <a:ext cx="351378" cy="369332"/>
            <a:chOff x="2279252" y="2901434"/>
            <a:chExt cx="351378" cy="369332"/>
          </a:xfrm>
        </p:grpSpPr>
        <p:sp>
          <p:nvSpPr>
            <p:cNvPr id="111" name="橢圓 11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2" name="文字方塊 111"/>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100" name="群組 99"/>
          <p:cNvGrpSpPr/>
          <p:nvPr/>
        </p:nvGrpSpPr>
        <p:grpSpPr>
          <a:xfrm>
            <a:off x="2915037" y="4973800"/>
            <a:ext cx="351378" cy="369332"/>
            <a:chOff x="2286917" y="2899999"/>
            <a:chExt cx="351378" cy="369332"/>
          </a:xfrm>
        </p:grpSpPr>
        <p:sp>
          <p:nvSpPr>
            <p:cNvPr id="109" name="橢圓 10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0" name="文字方塊 109"/>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25" name="投影片編號版面配置區 24"/>
          <p:cNvSpPr>
            <a:spLocks noGrp="1"/>
          </p:cNvSpPr>
          <p:nvPr>
            <p:ph type="sldNum" sz="quarter" idx="10"/>
          </p:nvPr>
        </p:nvSpPr>
        <p:spPr/>
        <p:txBody>
          <a:bodyPr/>
          <a:lstStyle/>
          <a:p>
            <a:fld id="{98DD11F9-7500-44D7-BD4E-9DA41FE32E0D}" type="slidenum">
              <a:rPr lang="zh-TW" altLang="en-US" smtClean="0"/>
              <a:pPr/>
              <a:t>16</a:t>
            </a:fld>
            <a:r>
              <a:rPr lang="en-US" altLang="zh-TW" smtClean="0"/>
              <a:t>/28</a:t>
            </a:r>
            <a:endParaRPr lang="zh-TW" altLang="en-US" dirty="0"/>
          </a:p>
        </p:txBody>
      </p:sp>
      <p:sp>
        <p:nvSpPr>
          <p:cNvPr id="45" name="手繪多邊形 44"/>
          <p:cNvSpPr/>
          <p:nvPr/>
        </p:nvSpPr>
        <p:spPr bwMode="auto">
          <a:xfrm>
            <a:off x="5214002" y="3431613"/>
            <a:ext cx="3467288" cy="2649085"/>
          </a:xfrm>
          <a:custGeom>
            <a:avLst/>
            <a:gdLst>
              <a:gd name="connsiteX0" fmla="*/ 1484972 w 3467288"/>
              <a:gd name="connsiteY0" fmla="*/ 2869 h 2649085"/>
              <a:gd name="connsiteX1" fmla="*/ 968137 w 3467288"/>
              <a:gd name="connsiteY1" fmla="*/ 2869 h 2649085"/>
              <a:gd name="connsiteX2" fmla="*/ 640146 w 3467288"/>
              <a:gd name="connsiteY2" fmla="*/ 32687 h 2649085"/>
              <a:gd name="connsiteX3" fmla="*/ 411546 w 3467288"/>
              <a:gd name="connsiteY3" fmla="*/ 82383 h 2649085"/>
              <a:gd name="connsiteX4" fmla="*/ 252520 w 3467288"/>
              <a:gd name="connsiteY4" fmla="*/ 201652 h 2649085"/>
              <a:gd name="connsiteX5" fmla="*/ 93494 w 3467288"/>
              <a:gd name="connsiteY5" fmla="*/ 360678 h 2649085"/>
              <a:gd name="connsiteX6" fmla="*/ 4041 w 3467288"/>
              <a:gd name="connsiteY6" fmla="*/ 589278 h 2649085"/>
              <a:gd name="connsiteX7" fmla="*/ 222702 w 3467288"/>
              <a:gd name="connsiteY7" fmla="*/ 817878 h 2649085"/>
              <a:gd name="connsiteX8" fmla="*/ 391668 w 3467288"/>
              <a:gd name="connsiteY8" fmla="*/ 887452 h 2649085"/>
              <a:gd name="connsiteX9" fmla="*/ 481120 w 3467288"/>
              <a:gd name="connsiteY9" fmla="*/ 917269 h 2649085"/>
              <a:gd name="connsiteX10" fmla="*/ 520876 w 3467288"/>
              <a:gd name="connsiteY10" fmla="*/ 976904 h 2649085"/>
              <a:gd name="connsiteX11" fmla="*/ 540755 w 3467288"/>
              <a:gd name="connsiteY11" fmla="*/ 1195565 h 2649085"/>
              <a:gd name="connsiteX12" fmla="*/ 530815 w 3467288"/>
              <a:gd name="connsiteY12" fmla="*/ 1334713 h 2649085"/>
              <a:gd name="connsiteX13" fmla="*/ 510937 w 3467288"/>
              <a:gd name="connsiteY13" fmla="*/ 1563313 h 2649085"/>
              <a:gd name="connsiteX14" fmla="*/ 451302 w 3467288"/>
              <a:gd name="connsiteY14" fmla="*/ 1672643 h 2649085"/>
              <a:gd name="connsiteX15" fmla="*/ 371789 w 3467288"/>
              <a:gd name="connsiteY15" fmla="*/ 1831669 h 2649085"/>
              <a:gd name="connsiteX16" fmla="*/ 401607 w 3467288"/>
              <a:gd name="connsiteY16" fmla="*/ 1901243 h 2649085"/>
              <a:gd name="connsiteX17" fmla="*/ 689841 w 3467288"/>
              <a:gd name="connsiteY17" fmla="*/ 1941000 h 2649085"/>
              <a:gd name="connsiteX18" fmla="*/ 789233 w 3467288"/>
              <a:gd name="connsiteY18" fmla="*/ 1811791 h 2649085"/>
              <a:gd name="connsiteX19" fmla="*/ 888624 w 3467288"/>
              <a:gd name="connsiteY19" fmla="*/ 1563313 h 2649085"/>
              <a:gd name="connsiteX20" fmla="*/ 1415398 w 3467288"/>
              <a:gd name="connsiteY20" fmla="*/ 947087 h 2649085"/>
              <a:gd name="connsiteX21" fmla="*/ 1673815 w 3467288"/>
              <a:gd name="connsiteY21" fmla="*/ 947087 h 2649085"/>
              <a:gd name="connsiteX22" fmla="*/ 2150894 w 3467288"/>
              <a:gd name="connsiteY22" fmla="*/ 907330 h 2649085"/>
              <a:gd name="connsiteX23" fmla="*/ 2478885 w 3467288"/>
              <a:gd name="connsiteY23" fmla="*/ 937148 h 2649085"/>
              <a:gd name="connsiteX24" fmla="*/ 2767120 w 3467288"/>
              <a:gd name="connsiteY24" fmla="*/ 947087 h 2649085"/>
              <a:gd name="connsiteX25" fmla="*/ 2965902 w 3467288"/>
              <a:gd name="connsiteY25" fmla="*/ 1026600 h 2649085"/>
              <a:gd name="connsiteX26" fmla="*/ 3174624 w 3467288"/>
              <a:gd name="connsiteY26" fmla="*/ 1235322 h 2649085"/>
              <a:gd name="connsiteX27" fmla="*/ 3363468 w 3467288"/>
              <a:gd name="connsiteY27" fmla="*/ 1444043 h 2649085"/>
              <a:gd name="connsiteX28" fmla="*/ 3462859 w 3467288"/>
              <a:gd name="connsiteY28" fmla="*/ 1821730 h 2649085"/>
              <a:gd name="connsiteX29" fmla="*/ 3433041 w 3467288"/>
              <a:gd name="connsiteY29" fmla="*/ 2090087 h 2649085"/>
              <a:gd name="connsiteX30" fmla="*/ 3283955 w 3467288"/>
              <a:gd name="connsiteY30" fmla="*/ 2268991 h 2649085"/>
              <a:gd name="connsiteX31" fmla="*/ 3075233 w 3467288"/>
              <a:gd name="connsiteY31" fmla="*/ 2467774 h 2649085"/>
              <a:gd name="connsiteX32" fmla="*/ 2727363 w 3467288"/>
              <a:gd name="connsiteY32" fmla="*/ 2577104 h 2649085"/>
              <a:gd name="connsiteX33" fmla="*/ 2240346 w 3467288"/>
              <a:gd name="connsiteY33" fmla="*/ 2596983 h 2649085"/>
              <a:gd name="connsiteX34" fmla="*/ 1842781 w 3467288"/>
              <a:gd name="connsiteY34" fmla="*/ 2646678 h 2649085"/>
              <a:gd name="connsiteX35" fmla="*/ 1673815 w 3467288"/>
              <a:gd name="connsiteY35" fmla="*/ 2636739 h 2649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67288" h="2649085">
                <a:moveTo>
                  <a:pt x="1484972" y="2869"/>
                </a:moveTo>
                <a:cubicBezTo>
                  <a:pt x="1296956" y="384"/>
                  <a:pt x="1108941" y="-2101"/>
                  <a:pt x="968137" y="2869"/>
                </a:cubicBezTo>
                <a:cubicBezTo>
                  <a:pt x="827333" y="7839"/>
                  <a:pt x="732911" y="19435"/>
                  <a:pt x="640146" y="32687"/>
                </a:cubicBezTo>
                <a:cubicBezTo>
                  <a:pt x="547381" y="45939"/>
                  <a:pt x="476150" y="54222"/>
                  <a:pt x="411546" y="82383"/>
                </a:cubicBezTo>
                <a:cubicBezTo>
                  <a:pt x="346942" y="110544"/>
                  <a:pt x="305529" y="155269"/>
                  <a:pt x="252520" y="201652"/>
                </a:cubicBezTo>
                <a:cubicBezTo>
                  <a:pt x="199511" y="248035"/>
                  <a:pt x="134907" y="296074"/>
                  <a:pt x="93494" y="360678"/>
                </a:cubicBezTo>
                <a:cubicBezTo>
                  <a:pt x="52081" y="425282"/>
                  <a:pt x="-17494" y="513078"/>
                  <a:pt x="4041" y="589278"/>
                </a:cubicBezTo>
                <a:cubicBezTo>
                  <a:pt x="25576" y="665478"/>
                  <a:pt x="158098" y="768182"/>
                  <a:pt x="222702" y="817878"/>
                </a:cubicBezTo>
                <a:cubicBezTo>
                  <a:pt x="287306" y="867574"/>
                  <a:pt x="348598" y="870887"/>
                  <a:pt x="391668" y="887452"/>
                </a:cubicBezTo>
                <a:cubicBezTo>
                  <a:pt x="434738" y="904017"/>
                  <a:pt x="459585" y="902360"/>
                  <a:pt x="481120" y="917269"/>
                </a:cubicBezTo>
                <a:cubicBezTo>
                  <a:pt x="502655" y="932178"/>
                  <a:pt x="510937" y="930521"/>
                  <a:pt x="520876" y="976904"/>
                </a:cubicBezTo>
                <a:cubicBezTo>
                  <a:pt x="530815" y="1023287"/>
                  <a:pt x="539099" y="1135930"/>
                  <a:pt x="540755" y="1195565"/>
                </a:cubicBezTo>
                <a:cubicBezTo>
                  <a:pt x="542411" y="1255200"/>
                  <a:pt x="535785" y="1273422"/>
                  <a:pt x="530815" y="1334713"/>
                </a:cubicBezTo>
                <a:cubicBezTo>
                  <a:pt x="525845" y="1396004"/>
                  <a:pt x="524189" y="1506991"/>
                  <a:pt x="510937" y="1563313"/>
                </a:cubicBezTo>
                <a:cubicBezTo>
                  <a:pt x="497685" y="1619635"/>
                  <a:pt x="474493" y="1627917"/>
                  <a:pt x="451302" y="1672643"/>
                </a:cubicBezTo>
                <a:cubicBezTo>
                  <a:pt x="428111" y="1717369"/>
                  <a:pt x="380072" y="1793569"/>
                  <a:pt x="371789" y="1831669"/>
                </a:cubicBezTo>
                <a:cubicBezTo>
                  <a:pt x="363506" y="1869769"/>
                  <a:pt x="348598" y="1883021"/>
                  <a:pt x="401607" y="1901243"/>
                </a:cubicBezTo>
                <a:cubicBezTo>
                  <a:pt x="454616" y="1919465"/>
                  <a:pt x="625237" y="1955909"/>
                  <a:pt x="689841" y="1941000"/>
                </a:cubicBezTo>
                <a:cubicBezTo>
                  <a:pt x="754445" y="1926091"/>
                  <a:pt x="756103" y="1874739"/>
                  <a:pt x="789233" y="1811791"/>
                </a:cubicBezTo>
                <a:cubicBezTo>
                  <a:pt x="822363" y="1748843"/>
                  <a:pt x="784263" y="1707430"/>
                  <a:pt x="888624" y="1563313"/>
                </a:cubicBezTo>
                <a:cubicBezTo>
                  <a:pt x="992985" y="1419196"/>
                  <a:pt x="1284533" y="1049791"/>
                  <a:pt x="1415398" y="947087"/>
                </a:cubicBezTo>
                <a:cubicBezTo>
                  <a:pt x="1546263" y="844383"/>
                  <a:pt x="1551232" y="953713"/>
                  <a:pt x="1673815" y="947087"/>
                </a:cubicBezTo>
                <a:cubicBezTo>
                  <a:pt x="1796398" y="940461"/>
                  <a:pt x="2016716" y="908986"/>
                  <a:pt x="2150894" y="907330"/>
                </a:cubicBezTo>
                <a:cubicBezTo>
                  <a:pt x="2285072" y="905674"/>
                  <a:pt x="2376181" y="930522"/>
                  <a:pt x="2478885" y="937148"/>
                </a:cubicBezTo>
                <a:cubicBezTo>
                  <a:pt x="2581589" y="943774"/>
                  <a:pt x="2685951" y="932178"/>
                  <a:pt x="2767120" y="947087"/>
                </a:cubicBezTo>
                <a:cubicBezTo>
                  <a:pt x="2848289" y="961996"/>
                  <a:pt x="2897985" y="978561"/>
                  <a:pt x="2965902" y="1026600"/>
                </a:cubicBezTo>
                <a:cubicBezTo>
                  <a:pt x="3033819" y="1074639"/>
                  <a:pt x="3108363" y="1165748"/>
                  <a:pt x="3174624" y="1235322"/>
                </a:cubicBezTo>
                <a:cubicBezTo>
                  <a:pt x="3240885" y="1304896"/>
                  <a:pt x="3315429" y="1346308"/>
                  <a:pt x="3363468" y="1444043"/>
                </a:cubicBezTo>
                <a:cubicBezTo>
                  <a:pt x="3411507" y="1541778"/>
                  <a:pt x="3451264" y="1714056"/>
                  <a:pt x="3462859" y="1821730"/>
                </a:cubicBezTo>
                <a:cubicBezTo>
                  <a:pt x="3474455" y="1929404"/>
                  <a:pt x="3462858" y="2015544"/>
                  <a:pt x="3433041" y="2090087"/>
                </a:cubicBezTo>
                <a:cubicBezTo>
                  <a:pt x="3403224" y="2164631"/>
                  <a:pt x="3343590" y="2206043"/>
                  <a:pt x="3283955" y="2268991"/>
                </a:cubicBezTo>
                <a:cubicBezTo>
                  <a:pt x="3224320" y="2331939"/>
                  <a:pt x="3167998" y="2416422"/>
                  <a:pt x="3075233" y="2467774"/>
                </a:cubicBezTo>
                <a:cubicBezTo>
                  <a:pt x="2982468" y="2519126"/>
                  <a:pt x="2866511" y="2555569"/>
                  <a:pt x="2727363" y="2577104"/>
                </a:cubicBezTo>
                <a:cubicBezTo>
                  <a:pt x="2588215" y="2598639"/>
                  <a:pt x="2387776" y="2585387"/>
                  <a:pt x="2240346" y="2596983"/>
                </a:cubicBezTo>
                <a:cubicBezTo>
                  <a:pt x="2092916" y="2608579"/>
                  <a:pt x="1937203" y="2640052"/>
                  <a:pt x="1842781" y="2646678"/>
                </a:cubicBezTo>
                <a:cubicBezTo>
                  <a:pt x="1748359" y="2653304"/>
                  <a:pt x="1711087" y="2645021"/>
                  <a:pt x="1673815" y="2636739"/>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spTree>
    <p:extLst>
      <p:ext uri="{BB962C8B-B14F-4D97-AF65-F5344CB8AC3E}">
        <p14:creationId xmlns:p14="http://schemas.microsoft.com/office/powerpoint/2010/main" val="8656723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fade">
                                      <p:cBhvr>
                                        <p:cTn id="12" dur="500"/>
                                        <p:tgtEl>
                                          <p:spTgt spid="1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6"/>
                                        </p:tgtEl>
                                        <p:attrNameLst>
                                          <p:attrName>style.visibility</p:attrName>
                                        </p:attrNameLst>
                                      </p:cBhvr>
                                      <p:to>
                                        <p:strVal val="visible"/>
                                      </p:to>
                                    </p:set>
                                    <p:animEffect transition="in" filter="fade">
                                      <p:cBhvr>
                                        <p:cTn id="17" dur="500"/>
                                        <p:tgtEl>
                                          <p:spTgt spid="1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131"/>
                                        </p:tgtEl>
                                      </p:cBhvr>
                                    </p:animEffect>
                                    <p:set>
                                      <p:cBhvr>
                                        <p:cTn id="22" dur="1" fill="hold">
                                          <p:stCondLst>
                                            <p:cond delay="499"/>
                                          </p:stCondLst>
                                        </p:cTn>
                                        <p:tgtEl>
                                          <p:spTgt spid="131"/>
                                        </p:tgtEl>
                                        <p:attrNameLst>
                                          <p:attrName>style.visibility</p:attrName>
                                        </p:attrNameLst>
                                      </p:cBhvr>
                                      <p:to>
                                        <p:strVal val="hidden"/>
                                      </p:to>
                                    </p:set>
                                  </p:childTnLst>
                                </p:cTn>
                              </p:par>
                            </p:childTnLst>
                          </p:cTn>
                        </p:par>
                        <p:par>
                          <p:cTn id="23" fill="hold">
                            <p:stCondLst>
                              <p:cond delay="500"/>
                            </p:stCondLst>
                            <p:childTnLst>
                              <p:par>
                                <p:cTn id="24" presetID="42" presetClass="path" presetSubtype="0" accel="50000" decel="50000" fill="hold" nodeType="afterEffect">
                                  <p:stCondLst>
                                    <p:cond delay="0"/>
                                  </p:stCondLst>
                                  <p:childTnLst>
                                    <p:animMotion origin="layout" path="M 3.05556E-6 3.33333E-6 L 3.05556E-6 0.13009 " pathEditMode="relative" rAng="0" ptsTypes="AA">
                                      <p:cBhvr>
                                        <p:cTn id="25" dur="2000" fill="hold"/>
                                        <p:tgtEl>
                                          <p:spTgt spid="97"/>
                                        </p:tgtEl>
                                        <p:attrNameLst>
                                          <p:attrName>ppt_x</p:attrName>
                                          <p:attrName>ppt_y</p:attrName>
                                        </p:attrNameLst>
                                      </p:cBhvr>
                                      <p:rCtr x="0" y="6505"/>
                                    </p:animMotion>
                                  </p:childTnLst>
                                </p:cTn>
                              </p:par>
                              <p:par>
                                <p:cTn id="26" presetID="42" presetClass="path" presetSubtype="0" accel="50000" decel="50000" fill="hold" nodeType="withEffect">
                                  <p:stCondLst>
                                    <p:cond delay="0"/>
                                  </p:stCondLst>
                                  <p:childTnLst>
                                    <p:animMotion origin="layout" path="M -3.33333E-6 -3.33333E-6 L 0.09774 -0.1294 " pathEditMode="relative" rAng="0" ptsTypes="AA">
                                      <p:cBhvr>
                                        <p:cTn id="27" dur="2000" fill="hold"/>
                                        <p:tgtEl>
                                          <p:spTgt spid="99"/>
                                        </p:tgtEl>
                                        <p:attrNameLst>
                                          <p:attrName>ppt_x</p:attrName>
                                          <p:attrName>ppt_y</p:attrName>
                                        </p:attrNameLst>
                                      </p:cBhvr>
                                      <p:rCtr x="4844" y="-6481"/>
                                    </p:animMotion>
                                  </p:childTnLst>
                                </p:cTn>
                              </p:par>
                              <p:par>
                                <p:cTn id="28" presetID="63" presetClass="path" presetSubtype="0" accel="50000" decel="50000" fill="hold" nodeType="withEffect">
                                  <p:stCondLst>
                                    <p:cond delay="0"/>
                                  </p:stCondLst>
                                  <p:childTnLst>
                                    <p:animMotion origin="layout" path="M 3.61111E-6 4.81481E-6 L 0.09861 4.81481E-6 " pathEditMode="relative" rAng="0" ptsTypes="AA">
                                      <p:cBhvr>
                                        <p:cTn id="29" dur="2000" fill="hold"/>
                                        <p:tgtEl>
                                          <p:spTgt spid="98"/>
                                        </p:tgtEl>
                                        <p:attrNameLst>
                                          <p:attrName>ppt_x</p:attrName>
                                          <p:attrName>ppt_y</p:attrName>
                                        </p:attrNameLst>
                                      </p:cBhvr>
                                      <p:rCtr x="4931" y="0"/>
                                    </p:animMotion>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4"/>
                                        </p:tgtEl>
                                        <p:attrNameLst>
                                          <p:attrName>style.visibility</p:attrName>
                                        </p:attrNameLst>
                                      </p:cBhvr>
                                      <p:to>
                                        <p:strVal val="visible"/>
                                      </p:to>
                                    </p:set>
                                    <p:animEffect transition="in" filter="fade">
                                      <p:cBhvr>
                                        <p:cTn id="38" dur="500"/>
                                        <p:tgtEl>
                                          <p:spTgt spid="84"/>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fade">
                                      <p:cBhvr>
                                        <p:cTn id="42" dur="500"/>
                                        <p:tgtEl>
                                          <p:spTgt spid="8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500"/>
                                        <p:tgtEl>
                                          <p:spTgt spid="10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5"/>
                                        </p:tgtEl>
                                        <p:attrNameLst>
                                          <p:attrName>style.visibility</p:attrName>
                                        </p:attrNameLst>
                                      </p:cBhvr>
                                      <p:to>
                                        <p:strVal val="visible"/>
                                      </p:to>
                                    </p:set>
                                    <p:animEffect transition="in" filter="fade">
                                      <p:cBhvr>
                                        <p:cTn id="50"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p:bldP spid="137" grpId="0" animBg="1"/>
      <p:bldP spid="84" grpId="0"/>
      <p:bldP spid="85" grpId="0"/>
      <p:bldP spid="105" grpId="0" animBg="1"/>
      <p:bldP spid="106" grpId="0" animBg="1"/>
      <p:bldP spid="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Lemma of Topology Graph</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smtClean="0"/>
                  <a:t>The repairing path must subjects to conditions:</a:t>
                </a:r>
              </a:p>
              <a:p>
                <a:pPr lvl="1"/>
                <a:r>
                  <a:rPr lang="en-US" altLang="zh-TW" dirty="0" smtClean="0"/>
                  <a:t>Let </a:t>
                </a:r>
                <a14:m>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i="1">
                            <a:latin typeface="Cambria Math" panose="02040503050406030204" pitchFamily="18" charset="0"/>
                          </a:rPr>
                          <m:t>𝟎</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i="1">
                            <a:latin typeface="Cambria Math" panose="02040503050406030204" pitchFamily="18" charset="0"/>
                          </a:rPr>
                          <m:t>𝟏</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i="1">
                            <a:latin typeface="Cambria Math" panose="02040503050406030204" pitchFamily="18" charset="0"/>
                          </a:rPr>
                          <m:t>𝒏</m:t>
                        </m:r>
                      </m:sub>
                    </m:sSub>
                  </m:oMath>
                </a14:m>
                <a:r>
                  <a:rPr lang="zh-TW" altLang="en-US" i="1" dirty="0"/>
                  <a:t> </a:t>
                </a:r>
                <a:r>
                  <a:rPr lang="en-US" altLang="zh-TW" dirty="0"/>
                  <a:t>be a given repairing path </a:t>
                </a:r>
                <a:endParaRPr lang="en-US" altLang="zh-TW" dirty="0" smtClean="0"/>
              </a:p>
              <a:p>
                <a:pPr lvl="1"/>
                <a:r>
                  <a:rPr lang="en-US" altLang="zh-TW" dirty="0" smtClean="0"/>
                  <a:t>Let </a:t>
                </a:r>
                <a14:m>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i="1">
                            <a:latin typeface="Cambria Math" panose="02040503050406030204" pitchFamily="18" charset="0"/>
                          </a:rPr>
                          <m:t>𝒌</m:t>
                        </m:r>
                      </m:sub>
                    </m:sSub>
                  </m:oMath>
                </a14:m>
                <a:r>
                  <a:rPr lang="zh-TW" altLang="en-US" i="1" dirty="0"/>
                  <a:t> </a:t>
                </a:r>
                <a:r>
                  <a:rPr lang="en-US" altLang="zh-TW" b="0" i="1" dirty="0"/>
                  <a:t>be the </a:t>
                </a:r>
                <a14:m>
                  <m:oMath xmlns:m="http://schemas.openxmlformats.org/officeDocument/2006/math">
                    <m:sSup>
                      <m:sSupPr>
                        <m:ctrlPr>
                          <a:rPr lang="en-US" altLang="zh-TW" i="1">
                            <a:latin typeface="Cambria Math" panose="02040503050406030204" pitchFamily="18" charset="0"/>
                          </a:rPr>
                        </m:ctrlPr>
                      </m:sSupPr>
                      <m:e>
                        <m:r>
                          <a:rPr lang="en-US" altLang="zh-TW" i="1">
                            <a:latin typeface="Cambria Math" panose="02040503050406030204" pitchFamily="18" charset="0"/>
                          </a:rPr>
                          <m:t>𝒌</m:t>
                        </m:r>
                      </m:e>
                      <m:sup>
                        <m:r>
                          <a:rPr lang="en-US" altLang="zh-TW" i="1">
                            <a:latin typeface="Cambria Math" panose="02040503050406030204" pitchFamily="18" charset="0"/>
                          </a:rPr>
                          <m:t>𝒕𝒉</m:t>
                        </m:r>
                      </m:sup>
                    </m:sSup>
                  </m:oMath>
                </a14:m>
                <a:r>
                  <a:rPr lang="zh-TW" altLang="en-US" i="1" dirty="0"/>
                  <a:t> </a:t>
                </a:r>
                <a:r>
                  <a:rPr lang="en-US" altLang="zh-TW" dirty="0"/>
                  <a:t>PE of the path </a:t>
                </a:r>
                <a:r>
                  <a:rPr lang="en-US" altLang="zh-TW" dirty="0" smtClean="0"/>
                  <a:t>at </a:t>
                </a:r>
                <a14:m>
                  <m:oMath xmlns:m="http://schemas.openxmlformats.org/officeDocument/2006/math">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𝒙</m:t>
                            </m:r>
                          </m:e>
                          <m:sub>
                            <m:r>
                              <a:rPr lang="en-US" altLang="zh-TW" i="1">
                                <a:latin typeface="Cambria Math" panose="02040503050406030204" pitchFamily="18" charset="0"/>
                              </a:rPr>
                              <m:t>𝒌</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𝒚</m:t>
                            </m:r>
                          </m:e>
                          <m:sub>
                            <m:r>
                              <a:rPr lang="en-US" altLang="zh-TW" i="1">
                                <a:latin typeface="Cambria Math" panose="02040503050406030204" pitchFamily="18" charset="0"/>
                              </a:rPr>
                              <m:t>𝒌</m:t>
                            </m:r>
                          </m:sub>
                        </m:sSub>
                      </m:e>
                    </m:d>
                  </m:oMath>
                </a14:m>
                <a:endParaRPr lang="en-US" altLang="zh-TW" dirty="0" smtClean="0"/>
              </a:p>
              <a:p>
                <a:pPr lvl="2"/>
                <a14:m>
                  <m:oMath xmlns:m="http://schemas.openxmlformats.org/officeDocument/2006/math">
                    <m:d>
                      <m:dPr>
                        <m:begChr m:val="{"/>
                        <m:endChr m:val=""/>
                        <m:ctrlPr>
                          <a:rPr lang="en-US" altLang="zh-TW" i="1">
                            <a:latin typeface="Cambria Math" panose="02040503050406030204" pitchFamily="18" charset="0"/>
                          </a:rPr>
                        </m:ctrlPr>
                      </m:dPr>
                      <m:e>
                        <m:m>
                          <m:mPr>
                            <m:mcs>
                              <m:mc>
                                <m:mcPr>
                                  <m:count m:val="1"/>
                                  <m:mcJc m:val="center"/>
                                </m:mcPr>
                              </m:mc>
                            </m:mcs>
                            <m:ctrlPr>
                              <a:rPr lang="en-US" altLang="zh-TW" i="1">
                                <a:latin typeface="Cambria Math" panose="02040503050406030204" pitchFamily="18" charset="0"/>
                              </a:rPr>
                            </m:ctrlPr>
                          </m:mPr>
                          <m:mr>
                            <m:e>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0</m:t>
                                  </m:r>
                                </m:sub>
                              </m:sSub>
                              <m:r>
                                <m:rPr>
                                  <m:brk m:alnAt="7"/>
                                </m:rP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1</m:t>
                                  </m:r>
                                </m:sub>
                              </m:sSub>
                              <m:r>
                                <m:rPr>
                                  <m:brk m:alnAt="7"/>
                                </m:rPr>
                                <a:rPr lang="en-US" altLang="zh-TW" i="1">
                                  <a:latin typeface="Cambria Math" panose="02040503050406030204" pitchFamily="18" charset="0"/>
                                </a:rPr>
                                <m:t>≤</m:t>
                              </m:r>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𝑛</m:t>
                                  </m:r>
                                </m:sub>
                              </m:sSub>
                              <m:r>
                                <m:rPr>
                                  <m:brk m:alnAt="7"/>
                                </m:rPr>
                                <a:rPr lang="en-US" altLang="zh-TW" i="1">
                                  <a:latin typeface="Cambria Math" panose="02040503050406030204" pitchFamily="18" charset="0"/>
                                </a:rPr>
                                <m:t> </m:t>
                              </m:r>
                              <m:r>
                                <m:rPr>
                                  <m:sty m:val="p"/>
                                  <m:brk m:alnAt="7"/>
                                </m:rPr>
                                <a:rPr lang="en-US" altLang="zh-TW">
                                  <a:latin typeface="Cambria Math" panose="02040503050406030204" pitchFamily="18" charset="0"/>
                                </a:rPr>
                                <m:t>o</m:t>
                              </m:r>
                              <m:r>
                                <m:rPr>
                                  <m:sty m:val="p"/>
                                </m:rPr>
                                <a:rPr lang="en-US" altLang="zh-TW">
                                  <a:latin typeface="Cambria Math" panose="02040503050406030204" pitchFamily="18" charset="0"/>
                                </a:rPr>
                                <m:t>r</m:t>
                              </m:r>
                              <m:r>
                                <a:rPr lang="en-US" altLang="zh-TW">
                                  <a:latin typeface="Cambria Math" panose="02040503050406030204" pitchFamily="18" charset="0"/>
                                </a:rPr>
                                <m:t> </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m:rPr>
                                      <m:brk m:alnAt="7"/>
                                    </m:rPr>
                                    <a:rPr lang="en-US" altLang="zh-TW" i="1">
                                      <a:latin typeface="Cambria Math" panose="02040503050406030204" pitchFamily="18" charset="0"/>
                                    </a:rPr>
                                    <m:t>0</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m:rPr>
                                      <m:brk m:alnAt="7"/>
                                    </m:rP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𝑛</m:t>
                                  </m:r>
                                </m:sub>
                              </m:sSub>
                            </m:e>
                          </m:mr>
                          <m:mr>
                            <m:e>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0</m:t>
                                  </m:r>
                                </m:sub>
                              </m:sSub>
                              <m:r>
                                <m:rPr>
                                  <m:brk m:alnAt="7"/>
                                </m:rP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1</m:t>
                                  </m:r>
                                </m:sub>
                              </m:sSub>
                              <m:r>
                                <m:rPr>
                                  <m:brk m:alnAt="7"/>
                                </m:rPr>
                                <a:rPr lang="en-US" altLang="zh-TW" i="1">
                                  <a:latin typeface="Cambria Math" panose="02040503050406030204" pitchFamily="18" charset="0"/>
                                </a:rPr>
                                <m:t>≤</m:t>
                              </m:r>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𝑛</m:t>
                                  </m:r>
                                </m:sub>
                              </m:sSub>
                              <m:r>
                                <m:rPr>
                                  <m:brk m:alnAt="7"/>
                                </m:rPr>
                                <a:rPr lang="en-US" altLang="zh-TW" i="1">
                                  <a:latin typeface="Cambria Math" panose="02040503050406030204" pitchFamily="18" charset="0"/>
                                </a:rPr>
                                <m:t> </m:t>
                              </m:r>
                              <m:r>
                                <m:rPr>
                                  <m:sty m:val="p"/>
                                  <m:brk m:alnAt="7"/>
                                </m:rPr>
                                <a:rPr lang="en-US" altLang="zh-TW">
                                  <a:latin typeface="Cambria Math" panose="02040503050406030204" pitchFamily="18" charset="0"/>
                                </a:rPr>
                                <m:t>o</m:t>
                              </m:r>
                              <m:r>
                                <m:rPr>
                                  <m:sty m:val="p"/>
                                </m:rPr>
                                <a:rPr lang="en-US" altLang="zh-TW">
                                  <a:latin typeface="Cambria Math" panose="02040503050406030204" pitchFamily="18" charset="0"/>
                                </a:rPr>
                                <m:t>r</m:t>
                              </m:r>
                              <m:r>
                                <a:rPr lang="en-US" altLang="zh-TW">
                                  <a:latin typeface="Cambria Math" panose="02040503050406030204" pitchFamily="18" charset="0"/>
                                </a:rPr>
                                <m:t> </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0</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𝑛</m:t>
                                  </m:r>
                                </m:sub>
                              </m:sSub>
                            </m:e>
                          </m:mr>
                        </m:m>
                      </m:e>
                    </m:d>
                  </m:oMath>
                </a14:m>
                <a:endParaRPr lang="en-US" altLang="zh-TW" dirty="0"/>
              </a:p>
              <a:p>
                <a:endParaRPr lang="en-US" altLang="zh-TW" dirty="0" smtClean="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1098" t="-866"/>
                </a:stretch>
              </a:blipFill>
            </p:spPr>
            <p:txBody>
              <a:bodyPr/>
              <a:lstStyle/>
              <a:p>
                <a:r>
                  <a:rPr lang="zh-TW" altLang="en-US">
                    <a:noFill/>
                  </a:rPr>
                  <a:t> </a:t>
                </a:r>
              </a:p>
            </p:txBody>
          </p:sp>
        </mc:Fallback>
      </mc:AlternateContent>
      <p:sp>
        <p:nvSpPr>
          <p:cNvPr id="99" name="矩形 98"/>
          <p:cNvSpPr/>
          <p:nvPr/>
        </p:nvSpPr>
        <p:spPr bwMode="auto">
          <a:xfrm>
            <a:off x="2046391" y="3287606"/>
            <a:ext cx="6159522" cy="364407"/>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2" name="矩形 101"/>
          <p:cNvSpPr/>
          <p:nvPr/>
        </p:nvSpPr>
        <p:spPr bwMode="auto">
          <a:xfrm>
            <a:off x="1679812" y="2854585"/>
            <a:ext cx="367979" cy="805276"/>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5" name="矩形 104"/>
          <p:cNvSpPr/>
          <p:nvPr/>
        </p:nvSpPr>
        <p:spPr bwMode="auto">
          <a:xfrm>
            <a:off x="2046391" y="2969746"/>
            <a:ext cx="6159522" cy="314099"/>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51" name="群組 50"/>
          <p:cNvGrpSpPr/>
          <p:nvPr/>
        </p:nvGrpSpPr>
        <p:grpSpPr>
          <a:xfrm>
            <a:off x="1067355" y="3133010"/>
            <a:ext cx="3461593" cy="3658834"/>
            <a:chOff x="5221131" y="2567745"/>
            <a:chExt cx="3461593" cy="3658834"/>
          </a:xfrm>
        </p:grpSpPr>
        <p:sp>
          <p:nvSpPr>
            <p:cNvPr id="6" name="弧形 5"/>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7" name="橢圓 6"/>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 name="文字方塊 7"/>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9" name="橢圓 8"/>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 name="文字方塊 9"/>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1" name="橢圓 10"/>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 name="文字方塊 11"/>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3" name="橢圓 12"/>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 name="文字方塊 13"/>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5" name="橢圓 14"/>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6" name="文字方塊 15"/>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7" name="橢圓 16"/>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8" name="文字方塊 17"/>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9" name="橢圓 18"/>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0" name="文字方塊 19"/>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21" name="橢圓 20"/>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2" name="文字方塊 21"/>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23" name="弧形 22"/>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24" name="弧形 23"/>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nvGrpSpPr>
            <p:cNvPr id="25" name="群組 24"/>
            <p:cNvGrpSpPr/>
            <p:nvPr/>
          </p:nvGrpSpPr>
          <p:grpSpPr>
            <a:xfrm>
              <a:off x="5681251" y="3967107"/>
              <a:ext cx="1764328" cy="978461"/>
              <a:chOff x="5681251" y="3967107"/>
              <a:chExt cx="1764328" cy="978461"/>
            </a:xfrm>
          </p:grpSpPr>
          <p:cxnSp>
            <p:nvCxnSpPr>
              <p:cNvPr id="26" name="直線接點 25"/>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7" name="直線接點 26"/>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8" name="直線接點 27"/>
              <p:cNvCxnSpPr/>
              <p:nvPr/>
            </p:nvCxnSpPr>
            <p:spPr bwMode="auto">
              <a:xfrm>
                <a:off x="5781041"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29" name="直線接點 28"/>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0" name="直線接點 29"/>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1" name="直線接點 30"/>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2" name="直線接點 31"/>
              <p:cNvCxnSpPr/>
              <p:nvPr/>
            </p:nvCxnSpPr>
            <p:spPr bwMode="auto">
              <a:xfrm>
                <a:off x="6756297"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33" name="直線接點 32"/>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grpSp>
          <p:nvGrpSpPr>
            <p:cNvPr id="34" name="群組 33"/>
            <p:cNvGrpSpPr/>
            <p:nvPr/>
          </p:nvGrpSpPr>
          <p:grpSpPr>
            <a:xfrm>
              <a:off x="5910263" y="4198844"/>
              <a:ext cx="597693" cy="620806"/>
              <a:chOff x="5910263" y="4198844"/>
              <a:chExt cx="597693" cy="620806"/>
            </a:xfrm>
          </p:grpSpPr>
          <p:cxnSp>
            <p:nvCxnSpPr>
              <p:cNvPr id="35" name="直線單箭頭接點 34"/>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36" name="直線單箭頭接點 35"/>
              <p:cNvCxnSpPr>
                <a:stCxn id="13" idx="7"/>
              </p:cNvCxnSpPr>
              <p:nvPr/>
            </p:nvCxnSpPr>
            <p:spPr bwMode="auto">
              <a:xfrm flipV="1">
                <a:off x="5917776" y="4198845"/>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37" name="群組 36"/>
            <p:cNvGrpSpPr/>
            <p:nvPr/>
          </p:nvGrpSpPr>
          <p:grpSpPr>
            <a:xfrm>
              <a:off x="6901132" y="4198844"/>
              <a:ext cx="621751" cy="596303"/>
              <a:chOff x="6901132" y="4198844"/>
              <a:chExt cx="621751" cy="596303"/>
            </a:xfrm>
          </p:grpSpPr>
          <p:cxnSp>
            <p:nvCxnSpPr>
              <p:cNvPr id="38" name="直線單箭頭接點 37"/>
              <p:cNvCxnSpPr>
                <a:endCxn id="17" idx="1"/>
              </p:cNvCxnSpPr>
              <p:nvPr/>
            </p:nvCxnSpPr>
            <p:spPr bwMode="auto">
              <a:xfrm>
                <a:off x="6922294" y="4198844"/>
                <a:ext cx="600589" cy="58812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39" name="直線單箭頭接點 38"/>
              <p:cNvCxnSpPr/>
              <p:nvPr/>
            </p:nvCxnSpPr>
            <p:spPr bwMode="auto">
              <a:xfrm flipV="1">
                <a:off x="6901132" y="4198844"/>
                <a:ext cx="621751" cy="59630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40" name="群組 39"/>
            <p:cNvGrpSpPr/>
            <p:nvPr/>
          </p:nvGrpSpPr>
          <p:grpSpPr>
            <a:xfrm>
              <a:off x="5955506" y="4103681"/>
              <a:ext cx="1519174" cy="751688"/>
              <a:chOff x="5955506" y="4103681"/>
              <a:chExt cx="1519174" cy="751688"/>
            </a:xfrm>
          </p:grpSpPr>
          <p:cxnSp>
            <p:nvCxnSpPr>
              <p:cNvPr id="41" name="直線單箭頭接點 40"/>
              <p:cNvCxnSpPr/>
              <p:nvPr/>
            </p:nvCxnSpPr>
            <p:spPr bwMode="auto">
              <a:xfrm flipV="1">
                <a:off x="5955506" y="410368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42" name="直線單箭頭接點 41"/>
              <p:cNvCxnSpPr/>
              <p:nvPr/>
            </p:nvCxnSpPr>
            <p:spPr bwMode="auto">
              <a:xfrm>
                <a:off x="5975932" y="414575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sp>
          <p:nvSpPr>
            <p:cNvPr id="44" name="弧形 43"/>
            <p:cNvSpPr/>
            <p:nvPr/>
          </p:nvSpPr>
          <p:spPr bwMode="auto">
            <a:xfrm>
              <a:off x="5751374"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45" name="弧形 44"/>
            <p:cNvSpPr/>
            <p:nvPr/>
          </p:nvSpPr>
          <p:spPr bwMode="auto">
            <a:xfrm rot="10800000">
              <a:off x="5751374"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grpSp>
      <p:grpSp>
        <p:nvGrpSpPr>
          <p:cNvPr id="52" name="群組 51"/>
          <p:cNvGrpSpPr/>
          <p:nvPr/>
        </p:nvGrpSpPr>
        <p:grpSpPr>
          <a:xfrm>
            <a:off x="5128525" y="3133010"/>
            <a:ext cx="3461593" cy="3658834"/>
            <a:chOff x="5221131" y="2567745"/>
            <a:chExt cx="3461593" cy="3658834"/>
          </a:xfrm>
        </p:grpSpPr>
        <p:sp>
          <p:nvSpPr>
            <p:cNvPr id="53" name="弧形 52"/>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54" name="橢圓 53"/>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5" name="文字方塊 54"/>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56" name="橢圓 55"/>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7" name="文字方塊 56"/>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58" name="橢圓 57"/>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9" name="文字方塊 58"/>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60" name="橢圓 59"/>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1" name="文字方塊 60"/>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62" name="橢圓 61"/>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3" name="文字方塊 62"/>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64" name="橢圓 63"/>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5" name="文字方塊 64"/>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66" name="橢圓 65"/>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7" name="文字方塊 66"/>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68" name="橢圓 67"/>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9" name="文字方塊 68"/>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70" name="弧形 69"/>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71" name="弧形 70"/>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nvGrpSpPr>
            <p:cNvPr id="72" name="群組 71"/>
            <p:cNvGrpSpPr/>
            <p:nvPr/>
          </p:nvGrpSpPr>
          <p:grpSpPr>
            <a:xfrm>
              <a:off x="5681251" y="3967107"/>
              <a:ext cx="1764328" cy="978461"/>
              <a:chOff x="5681251" y="3967107"/>
              <a:chExt cx="1764328" cy="978461"/>
            </a:xfrm>
          </p:grpSpPr>
          <p:cxnSp>
            <p:nvCxnSpPr>
              <p:cNvPr id="88" name="直線接點 87"/>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89" name="直線接點 88"/>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90" name="直線接點 89"/>
              <p:cNvCxnSpPr/>
              <p:nvPr/>
            </p:nvCxnSpPr>
            <p:spPr bwMode="auto">
              <a:xfrm>
                <a:off x="5781041"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91" name="直線接點 90"/>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92" name="直線接點 91"/>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93" name="直線接點 92"/>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94" name="直線接點 93"/>
              <p:cNvCxnSpPr/>
              <p:nvPr/>
            </p:nvCxnSpPr>
            <p:spPr bwMode="auto">
              <a:xfrm>
                <a:off x="6756297"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95" name="直線接點 94"/>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grpSp>
        <p:grpSp>
          <p:nvGrpSpPr>
            <p:cNvPr id="73" name="群組 72"/>
            <p:cNvGrpSpPr/>
            <p:nvPr/>
          </p:nvGrpSpPr>
          <p:grpSpPr>
            <a:xfrm>
              <a:off x="5910263" y="4198844"/>
              <a:ext cx="597693" cy="620806"/>
              <a:chOff x="5910263" y="4198844"/>
              <a:chExt cx="597693" cy="620806"/>
            </a:xfrm>
          </p:grpSpPr>
          <p:cxnSp>
            <p:nvCxnSpPr>
              <p:cNvPr id="86" name="直線單箭頭接點 85"/>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87" name="直線單箭頭接點 86"/>
              <p:cNvCxnSpPr>
                <a:stCxn id="60" idx="7"/>
              </p:cNvCxnSpPr>
              <p:nvPr/>
            </p:nvCxnSpPr>
            <p:spPr bwMode="auto">
              <a:xfrm flipV="1">
                <a:off x="5917776" y="4198845"/>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74" name="群組 73"/>
            <p:cNvGrpSpPr/>
            <p:nvPr/>
          </p:nvGrpSpPr>
          <p:grpSpPr>
            <a:xfrm>
              <a:off x="6901132" y="4198844"/>
              <a:ext cx="621751" cy="596303"/>
              <a:chOff x="6901132" y="4198844"/>
              <a:chExt cx="621751" cy="596303"/>
            </a:xfrm>
          </p:grpSpPr>
          <p:cxnSp>
            <p:nvCxnSpPr>
              <p:cNvPr id="84" name="直線單箭頭接點 83"/>
              <p:cNvCxnSpPr>
                <a:endCxn id="64" idx="1"/>
              </p:cNvCxnSpPr>
              <p:nvPr/>
            </p:nvCxnSpPr>
            <p:spPr bwMode="auto">
              <a:xfrm>
                <a:off x="6922294" y="4198844"/>
                <a:ext cx="600589" cy="58812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85" name="直線單箭頭接點 84"/>
              <p:cNvCxnSpPr/>
              <p:nvPr/>
            </p:nvCxnSpPr>
            <p:spPr bwMode="auto">
              <a:xfrm flipV="1">
                <a:off x="6901132" y="4198844"/>
                <a:ext cx="621751" cy="59630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grpSp>
          <p:nvGrpSpPr>
            <p:cNvPr id="75" name="群組 74"/>
            <p:cNvGrpSpPr/>
            <p:nvPr/>
          </p:nvGrpSpPr>
          <p:grpSpPr>
            <a:xfrm>
              <a:off x="5955506" y="4103681"/>
              <a:ext cx="1519174" cy="751688"/>
              <a:chOff x="5955506" y="4103681"/>
              <a:chExt cx="1519174" cy="751688"/>
            </a:xfrm>
          </p:grpSpPr>
          <p:cxnSp>
            <p:nvCxnSpPr>
              <p:cNvPr id="82" name="直線單箭頭接點 81"/>
              <p:cNvCxnSpPr/>
              <p:nvPr/>
            </p:nvCxnSpPr>
            <p:spPr bwMode="auto">
              <a:xfrm flipV="1">
                <a:off x="5955506" y="410368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83" name="直線單箭頭接點 82"/>
              <p:cNvCxnSpPr/>
              <p:nvPr/>
            </p:nvCxnSpPr>
            <p:spPr bwMode="auto">
              <a:xfrm>
                <a:off x="5975932" y="414575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grpSp>
        <p:sp>
          <p:nvSpPr>
            <p:cNvPr id="77" name="弧形 76"/>
            <p:cNvSpPr/>
            <p:nvPr/>
          </p:nvSpPr>
          <p:spPr bwMode="auto">
            <a:xfrm>
              <a:off x="5751374"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78" name="弧形 77"/>
            <p:cNvSpPr/>
            <p:nvPr/>
          </p:nvSpPr>
          <p:spPr bwMode="auto">
            <a:xfrm rot="10800000">
              <a:off x="5751374"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grpSp>
      <p:sp>
        <p:nvSpPr>
          <p:cNvPr id="96" name="手繪多邊形 95"/>
          <p:cNvSpPr/>
          <p:nvPr/>
        </p:nvSpPr>
        <p:spPr bwMode="auto">
          <a:xfrm>
            <a:off x="1013988" y="3607724"/>
            <a:ext cx="2993208" cy="2726574"/>
          </a:xfrm>
          <a:custGeom>
            <a:avLst/>
            <a:gdLst>
              <a:gd name="connsiteX0" fmla="*/ 1424229 w 2993208"/>
              <a:gd name="connsiteY0" fmla="*/ 0 h 2726574"/>
              <a:gd name="connsiteX1" fmla="*/ 1108345 w 2993208"/>
              <a:gd name="connsiteY1" fmla="*/ 24938 h 2726574"/>
              <a:gd name="connsiteX2" fmla="*/ 692709 w 2993208"/>
              <a:gd name="connsiteY2" fmla="*/ 99752 h 2726574"/>
              <a:gd name="connsiteX3" fmla="*/ 335261 w 2993208"/>
              <a:gd name="connsiteY3" fmla="*/ 216131 h 2726574"/>
              <a:gd name="connsiteX4" fmla="*/ 119131 w 2993208"/>
              <a:gd name="connsiteY4" fmla="*/ 365760 h 2726574"/>
              <a:gd name="connsiteX5" fmla="*/ 2752 w 2993208"/>
              <a:gd name="connsiteY5" fmla="*/ 640080 h 2726574"/>
              <a:gd name="connsiteX6" fmla="*/ 52629 w 2993208"/>
              <a:gd name="connsiteY6" fmla="*/ 822960 h 2726574"/>
              <a:gd name="connsiteX7" fmla="*/ 227196 w 2993208"/>
              <a:gd name="connsiteY7" fmla="*/ 964276 h 2726574"/>
              <a:gd name="connsiteX8" fmla="*/ 435014 w 2993208"/>
              <a:gd name="connsiteY8" fmla="*/ 997527 h 2726574"/>
              <a:gd name="connsiteX9" fmla="*/ 692709 w 2993208"/>
              <a:gd name="connsiteY9" fmla="*/ 1005840 h 2726574"/>
              <a:gd name="connsiteX10" fmla="*/ 1008592 w 2993208"/>
              <a:gd name="connsiteY10" fmla="*/ 931025 h 2726574"/>
              <a:gd name="connsiteX11" fmla="*/ 1266287 w 2993208"/>
              <a:gd name="connsiteY11" fmla="*/ 814647 h 2726574"/>
              <a:gd name="connsiteX12" fmla="*/ 1515669 w 2993208"/>
              <a:gd name="connsiteY12" fmla="*/ 748145 h 2726574"/>
              <a:gd name="connsiteX13" fmla="*/ 1706861 w 2993208"/>
              <a:gd name="connsiteY13" fmla="*/ 739832 h 2726574"/>
              <a:gd name="connsiteX14" fmla="*/ 1823240 w 2993208"/>
              <a:gd name="connsiteY14" fmla="*/ 864523 h 2726574"/>
              <a:gd name="connsiteX15" fmla="*/ 1789989 w 2993208"/>
              <a:gd name="connsiteY15" fmla="*/ 1039091 h 2726574"/>
              <a:gd name="connsiteX16" fmla="*/ 1490731 w 2993208"/>
              <a:gd name="connsiteY16" fmla="*/ 1197032 h 2726574"/>
              <a:gd name="connsiteX17" fmla="*/ 1266287 w 2993208"/>
              <a:gd name="connsiteY17" fmla="*/ 1330036 h 2726574"/>
              <a:gd name="connsiteX18" fmla="*/ 925465 w 2993208"/>
              <a:gd name="connsiteY18" fmla="*/ 1587731 h 2726574"/>
              <a:gd name="connsiteX19" fmla="*/ 551392 w 2993208"/>
              <a:gd name="connsiteY19" fmla="*/ 1737360 h 2726574"/>
              <a:gd name="connsiteX20" fmla="*/ 293698 w 2993208"/>
              <a:gd name="connsiteY20" fmla="*/ 1895301 h 2726574"/>
              <a:gd name="connsiteX21" fmla="*/ 302011 w 2993208"/>
              <a:gd name="connsiteY21" fmla="*/ 2044931 h 2726574"/>
              <a:gd name="connsiteX22" fmla="*/ 493203 w 2993208"/>
              <a:gd name="connsiteY22" fmla="*/ 2236123 h 2726574"/>
              <a:gd name="connsiteX23" fmla="*/ 991967 w 2993208"/>
              <a:gd name="connsiteY23" fmla="*/ 2227811 h 2726574"/>
              <a:gd name="connsiteX24" fmla="*/ 1507356 w 2993208"/>
              <a:gd name="connsiteY24" fmla="*/ 2061556 h 2726574"/>
              <a:gd name="connsiteX25" fmla="*/ 2039371 w 2993208"/>
              <a:gd name="connsiteY25" fmla="*/ 1936865 h 2726574"/>
              <a:gd name="connsiteX26" fmla="*/ 2504883 w 2993208"/>
              <a:gd name="connsiteY26" fmla="*/ 1845425 h 2726574"/>
              <a:gd name="connsiteX27" fmla="*/ 2779203 w 2993208"/>
              <a:gd name="connsiteY27" fmla="*/ 1845425 h 2726574"/>
              <a:gd name="connsiteX28" fmla="*/ 2962083 w 2993208"/>
              <a:gd name="connsiteY28" fmla="*/ 2003367 h 2726574"/>
              <a:gd name="connsiteX29" fmla="*/ 2978709 w 2993208"/>
              <a:gd name="connsiteY29" fmla="*/ 2194560 h 2726574"/>
              <a:gd name="connsiteX30" fmla="*/ 2812454 w 2993208"/>
              <a:gd name="connsiteY30" fmla="*/ 2377440 h 2726574"/>
              <a:gd name="connsiteX31" fmla="*/ 2579698 w 2993208"/>
              <a:gd name="connsiteY31" fmla="*/ 2510443 h 2726574"/>
              <a:gd name="connsiteX32" fmla="*/ 2139123 w 2993208"/>
              <a:gd name="connsiteY32" fmla="*/ 2660072 h 2726574"/>
              <a:gd name="connsiteX33" fmla="*/ 1690236 w 2993208"/>
              <a:gd name="connsiteY33" fmla="*/ 2726574 h 272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93208" h="2726574">
                <a:moveTo>
                  <a:pt x="1424229" y="0"/>
                </a:moveTo>
                <a:cubicBezTo>
                  <a:pt x="1327247" y="4156"/>
                  <a:pt x="1230265" y="8313"/>
                  <a:pt x="1108345" y="24938"/>
                </a:cubicBezTo>
                <a:cubicBezTo>
                  <a:pt x="986425" y="41563"/>
                  <a:pt x="821556" y="67887"/>
                  <a:pt x="692709" y="99752"/>
                </a:cubicBezTo>
                <a:cubicBezTo>
                  <a:pt x="563862" y="131618"/>
                  <a:pt x="430857" y="171796"/>
                  <a:pt x="335261" y="216131"/>
                </a:cubicBezTo>
                <a:cubicBezTo>
                  <a:pt x="239665" y="260466"/>
                  <a:pt x="174549" y="295102"/>
                  <a:pt x="119131" y="365760"/>
                </a:cubicBezTo>
                <a:cubicBezTo>
                  <a:pt x="63713" y="436418"/>
                  <a:pt x="13836" y="563880"/>
                  <a:pt x="2752" y="640080"/>
                </a:cubicBezTo>
                <a:cubicBezTo>
                  <a:pt x="-8332" y="716280"/>
                  <a:pt x="15222" y="768927"/>
                  <a:pt x="52629" y="822960"/>
                </a:cubicBezTo>
                <a:cubicBezTo>
                  <a:pt x="90036" y="876993"/>
                  <a:pt x="163465" y="935182"/>
                  <a:pt x="227196" y="964276"/>
                </a:cubicBezTo>
                <a:cubicBezTo>
                  <a:pt x="290927" y="993370"/>
                  <a:pt x="357429" y="990600"/>
                  <a:pt x="435014" y="997527"/>
                </a:cubicBezTo>
                <a:cubicBezTo>
                  <a:pt x="512599" y="1004454"/>
                  <a:pt x="597113" y="1016924"/>
                  <a:pt x="692709" y="1005840"/>
                </a:cubicBezTo>
                <a:cubicBezTo>
                  <a:pt x="788305" y="994756"/>
                  <a:pt x="912996" y="962890"/>
                  <a:pt x="1008592" y="931025"/>
                </a:cubicBezTo>
                <a:cubicBezTo>
                  <a:pt x="1104188" y="899160"/>
                  <a:pt x="1181774" y="845127"/>
                  <a:pt x="1266287" y="814647"/>
                </a:cubicBezTo>
                <a:cubicBezTo>
                  <a:pt x="1350800" y="784167"/>
                  <a:pt x="1442240" y="760614"/>
                  <a:pt x="1515669" y="748145"/>
                </a:cubicBezTo>
                <a:cubicBezTo>
                  <a:pt x="1589098" y="735676"/>
                  <a:pt x="1655599" y="720436"/>
                  <a:pt x="1706861" y="739832"/>
                </a:cubicBezTo>
                <a:cubicBezTo>
                  <a:pt x="1758123" y="759228"/>
                  <a:pt x="1809385" y="814646"/>
                  <a:pt x="1823240" y="864523"/>
                </a:cubicBezTo>
                <a:cubicBezTo>
                  <a:pt x="1837095" y="914400"/>
                  <a:pt x="1845407" y="983673"/>
                  <a:pt x="1789989" y="1039091"/>
                </a:cubicBezTo>
                <a:cubicBezTo>
                  <a:pt x="1734571" y="1094509"/>
                  <a:pt x="1578015" y="1148541"/>
                  <a:pt x="1490731" y="1197032"/>
                </a:cubicBezTo>
                <a:cubicBezTo>
                  <a:pt x="1403447" y="1245523"/>
                  <a:pt x="1360498" y="1264920"/>
                  <a:pt x="1266287" y="1330036"/>
                </a:cubicBezTo>
                <a:cubicBezTo>
                  <a:pt x="1172076" y="1395152"/>
                  <a:pt x="1044614" y="1519844"/>
                  <a:pt x="925465" y="1587731"/>
                </a:cubicBezTo>
                <a:cubicBezTo>
                  <a:pt x="806316" y="1655618"/>
                  <a:pt x="656686" y="1686098"/>
                  <a:pt x="551392" y="1737360"/>
                </a:cubicBezTo>
                <a:cubicBezTo>
                  <a:pt x="446098" y="1788622"/>
                  <a:pt x="335261" y="1844039"/>
                  <a:pt x="293698" y="1895301"/>
                </a:cubicBezTo>
                <a:cubicBezTo>
                  <a:pt x="252135" y="1946563"/>
                  <a:pt x="268760" y="1988127"/>
                  <a:pt x="302011" y="2044931"/>
                </a:cubicBezTo>
                <a:cubicBezTo>
                  <a:pt x="335262" y="2101735"/>
                  <a:pt x="378210" y="2205643"/>
                  <a:pt x="493203" y="2236123"/>
                </a:cubicBezTo>
                <a:cubicBezTo>
                  <a:pt x="608196" y="2266603"/>
                  <a:pt x="822941" y="2256906"/>
                  <a:pt x="991967" y="2227811"/>
                </a:cubicBezTo>
                <a:cubicBezTo>
                  <a:pt x="1160992" y="2198717"/>
                  <a:pt x="1332789" y="2110047"/>
                  <a:pt x="1507356" y="2061556"/>
                </a:cubicBezTo>
                <a:cubicBezTo>
                  <a:pt x="1681923" y="2013065"/>
                  <a:pt x="1873117" y="1972887"/>
                  <a:pt x="2039371" y="1936865"/>
                </a:cubicBezTo>
                <a:cubicBezTo>
                  <a:pt x="2205625" y="1900843"/>
                  <a:pt x="2381578" y="1860665"/>
                  <a:pt x="2504883" y="1845425"/>
                </a:cubicBezTo>
                <a:cubicBezTo>
                  <a:pt x="2628188" y="1830185"/>
                  <a:pt x="2703003" y="1819101"/>
                  <a:pt x="2779203" y="1845425"/>
                </a:cubicBezTo>
                <a:cubicBezTo>
                  <a:pt x="2855403" y="1871749"/>
                  <a:pt x="2928832" y="1945178"/>
                  <a:pt x="2962083" y="2003367"/>
                </a:cubicBezTo>
                <a:cubicBezTo>
                  <a:pt x="2995334" y="2061556"/>
                  <a:pt x="3003647" y="2132215"/>
                  <a:pt x="2978709" y="2194560"/>
                </a:cubicBezTo>
                <a:cubicBezTo>
                  <a:pt x="2953771" y="2256906"/>
                  <a:pt x="2878956" y="2324793"/>
                  <a:pt x="2812454" y="2377440"/>
                </a:cubicBezTo>
                <a:cubicBezTo>
                  <a:pt x="2745952" y="2430087"/>
                  <a:pt x="2691920" y="2463338"/>
                  <a:pt x="2579698" y="2510443"/>
                </a:cubicBezTo>
                <a:cubicBezTo>
                  <a:pt x="2467476" y="2557548"/>
                  <a:pt x="2287367" y="2624050"/>
                  <a:pt x="2139123" y="2660072"/>
                </a:cubicBezTo>
                <a:cubicBezTo>
                  <a:pt x="1990879" y="2696094"/>
                  <a:pt x="1840557" y="2711334"/>
                  <a:pt x="1690236" y="2726574"/>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sp>
        <p:nvSpPr>
          <p:cNvPr id="97" name="手繪多邊形 96"/>
          <p:cNvSpPr/>
          <p:nvPr/>
        </p:nvSpPr>
        <p:spPr bwMode="auto">
          <a:xfrm>
            <a:off x="5121396" y="3723039"/>
            <a:ext cx="3467288" cy="2649085"/>
          </a:xfrm>
          <a:custGeom>
            <a:avLst/>
            <a:gdLst>
              <a:gd name="connsiteX0" fmla="*/ 1484972 w 3467288"/>
              <a:gd name="connsiteY0" fmla="*/ 2869 h 2649085"/>
              <a:gd name="connsiteX1" fmla="*/ 968137 w 3467288"/>
              <a:gd name="connsiteY1" fmla="*/ 2869 h 2649085"/>
              <a:gd name="connsiteX2" fmla="*/ 640146 w 3467288"/>
              <a:gd name="connsiteY2" fmla="*/ 32687 h 2649085"/>
              <a:gd name="connsiteX3" fmla="*/ 411546 w 3467288"/>
              <a:gd name="connsiteY3" fmla="*/ 82383 h 2649085"/>
              <a:gd name="connsiteX4" fmla="*/ 252520 w 3467288"/>
              <a:gd name="connsiteY4" fmla="*/ 201652 h 2649085"/>
              <a:gd name="connsiteX5" fmla="*/ 93494 w 3467288"/>
              <a:gd name="connsiteY5" fmla="*/ 360678 h 2649085"/>
              <a:gd name="connsiteX6" fmla="*/ 4041 w 3467288"/>
              <a:gd name="connsiteY6" fmla="*/ 589278 h 2649085"/>
              <a:gd name="connsiteX7" fmla="*/ 222702 w 3467288"/>
              <a:gd name="connsiteY7" fmla="*/ 817878 h 2649085"/>
              <a:gd name="connsiteX8" fmla="*/ 391668 w 3467288"/>
              <a:gd name="connsiteY8" fmla="*/ 887452 h 2649085"/>
              <a:gd name="connsiteX9" fmla="*/ 481120 w 3467288"/>
              <a:gd name="connsiteY9" fmla="*/ 917269 h 2649085"/>
              <a:gd name="connsiteX10" fmla="*/ 520876 w 3467288"/>
              <a:gd name="connsiteY10" fmla="*/ 976904 h 2649085"/>
              <a:gd name="connsiteX11" fmla="*/ 540755 w 3467288"/>
              <a:gd name="connsiteY11" fmla="*/ 1195565 h 2649085"/>
              <a:gd name="connsiteX12" fmla="*/ 530815 w 3467288"/>
              <a:gd name="connsiteY12" fmla="*/ 1334713 h 2649085"/>
              <a:gd name="connsiteX13" fmla="*/ 510937 w 3467288"/>
              <a:gd name="connsiteY13" fmla="*/ 1563313 h 2649085"/>
              <a:gd name="connsiteX14" fmla="*/ 451302 w 3467288"/>
              <a:gd name="connsiteY14" fmla="*/ 1672643 h 2649085"/>
              <a:gd name="connsiteX15" fmla="*/ 371789 w 3467288"/>
              <a:gd name="connsiteY15" fmla="*/ 1831669 h 2649085"/>
              <a:gd name="connsiteX16" fmla="*/ 401607 w 3467288"/>
              <a:gd name="connsiteY16" fmla="*/ 1901243 h 2649085"/>
              <a:gd name="connsiteX17" fmla="*/ 689841 w 3467288"/>
              <a:gd name="connsiteY17" fmla="*/ 1941000 h 2649085"/>
              <a:gd name="connsiteX18" fmla="*/ 789233 w 3467288"/>
              <a:gd name="connsiteY18" fmla="*/ 1811791 h 2649085"/>
              <a:gd name="connsiteX19" fmla="*/ 888624 w 3467288"/>
              <a:gd name="connsiteY19" fmla="*/ 1563313 h 2649085"/>
              <a:gd name="connsiteX20" fmla="*/ 1415398 w 3467288"/>
              <a:gd name="connsiteY20" fmla="*/ 947087 h 2649085"/>
              <a:gd name="connsiteX21" fmla="*/ 1673815 w 3467288"/>
              <a:gd name="connsiteY21" fmla="*/ 947087 h 2649085"/>
              <a:gd name="connsiteX22" fmla="*/ 2150894 w 3467288"/>
              <a:gd name="connsiteY22" fmla="*/ 907330 h 2649085"/>
              <a:gd name="connsiteX23" fmla="*/ 2478885 w 3467288"/>
              <a:gd name="connsiteY23" fmla="*/ 937148 h 2649085"/>
              <a:gd name="connsiteX24" fmla="*/ 2767120 w 3467288"/>
              <a:gd name="connsiteY24" fmla="*/ 947087 h 2649085"/>
              <a:gd name="connsiteX25" fmla="*/ 2965902 w 3467288"/>
              <a:gd name="connsiteY25" fmla="*/ 1026600 h 2649085"/>
              <a:gd name="connsiteX26" fmla="*/ 3174624 w 3467288"/>
              <a:gd name="connsiteY26" fmla="*/ 1235322 h 2649085"/>
              <a:gd name="connsiteX27" fmla="*/ 3363468 w 3467288"/>
              <a:gd name="connsiteY27" fmla="*/ 1444043 h 2649085"/>
              <a:gd name="connsiteX28" fmla="*/ 3462859 w 3467288"/>
              <a:gd name="connsiteY28" fmla="*/ 1821730 h 2649085"/>
              <a:gd name="connsiteX29" fmla="*/ 3433041 w 3467288"/>
              <a:gd name="connsiteY29" fmla="*/ 2090087 h 2649085"/>
              <a:gd name="connsiteX30" fmla="*/ 3283955 w 3467288"/>
              <a:gd name="connsiteY30" fmla="*/ 2268991 h 2649085"/>
              <a:gd name="connsiteX31" fmla="*/ 3075233 w 3467288"/>
              <a:gd name="connsiteY31" fmla="*/ 2467774 h 2649085"/>
              <a:gd name="connsiteX32" fmla="*/ 2727363 w 3467288"/>
              <a:gd name="connsiteY32" fmla="*/ 2577104 h 2649085"/>
              <a:gd name="connsiteX33" fmla="*/ 2240346 w 3467288"/>
              <a:gd name="connsiteY33" fmla="*/ 2596983 h 2649085"/>
              <a:gd name="connsiteX34" fmla="*/ 1842781 w 3467288"/>
              <a:gd name="connsiteY34" fmla="*/ 2646678 h 2649085"/>
              <a:gd name="connsiteX35" fmla="*/ 1673815 w 3467288"/>
              <a:gd name="connsiteY35" fmla="*/ 2636739 h 2649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67288" h="2649085">
                <a:moveTo>
                  <a:pt x="1484972" y="2869"/>
                </a:moveTo>
                <a:cubicBezTo>
                  <a:pt x="1296956" y="384"/>
                  <a:pt x="1108941" y="-2101"/>
                  <a:pt x="968137" y="2869"/>
                </a:cubicBezTo>
                <a:cubicBezTo>
                  <a:pt x="827333" y="7839"/>
                  <a:pt x="732911" y="19435"/>
                  <a:pt x="640146" y="32687"/>
                </a:cubicBezTo>
                <a:cubicBezTo>
                  <a:pt x="547381" y="45939"/>
                  <a:pt x="476150" y="54222"/>
                  <a:pt x="411546" y="82383"/>
                </a:cubicBezTo>
                <a:cubicBezTo>
                  <a:pt x="346942" y="110544"/>
                  <a:pt x="305529" y="155269"/>
                  <a:pt x="252520" y="201652"/>
                </a:cubicBezTo>
                <a:cubicBezTo>
                  <a:pt x="199511" y="248035"/>
                  <a:pt x="134907" y="296074"/>
                  <a:pt x="93494" y="360678"/>
                </a:cubicBezTo>
                <a:cubicBezTo>
                  <a:pt x="52081" y="425282"/>
                  <a:pt x="-17494" y="513078"/>
                  <a:pt x="4041" y="589278"/>
                </a:cubicBezTo>
                <a:cubicBezTo>
                  <a:pt x="25576" y="665478"/>
                  <a:pt x="158098" y="768182"/>
                  <a:pt x="222702" y="817878"/>
                </a:cubicBezTo>
                <a:cubicBezTo>
                  <a:pt x="287306" y="867574"/>
                  <a:pt x="348598" y="870887"/>
                  <a:pt x="391668" y="887452"/>
                </a:cubicBezTo>
                <a:cubicBezTo>
                  <a:pt x="434738" y="904017"/>
                  <a:pt x="459585" y="902360"/>
                  <a:pt x="481120" y="917269"/>
                </a:cubicBezTo>
                <a:cubicBezTo>
                  <a:pt x="502655" y="932178"/>
                  <a:pt x="510937" y="930521"/>
                  <a:pt x="520876" y="976904"/>
                </a:cubicBezTo>
                <a:cubicBezTo>
                  <a:pt x="530815" y="1023287"/>
                  <a:pt x="539099" y="1135930"/>
                  <a:pt x="540755" y="1195565"/>
                </a:cubicBezTo>
                <a:cubicBezTo>
                  <a:pt x="542411" y="1255200"/>
                  <a:pt x="535785" y="1273422"/>
                  <a:pt x="530815" y="1334713"/>
                </a:cubicBezTo>
                <a:cubicBezTo>
                  <a:pt x="525845" y="1396004"/>
                  <a:pt x="524189" y="1506991"/>
                  <a:pt x="510937" y="1563313"/>
                </a:cubicBezTo>
                <a:cubicBezTo>
                  <a:pt x="497685" y="1619635"/>
                  <a:pt x="474493" y="1627917"/>
                  <a:pt x="451302" y="1672643"/>
                </a:cubicBezTo>
                <a:cubicBezTo>
                  <a:pt x="428111" y="1717369"/>
                  <a:pt x="380072" y="1793569"/>
                  <a:pt x="371789" y="1831669"/>
                </a:cubicBezTo>
                <a:cubicBezTo>
                  <a:pt x="363506" y="1869769"/>
                  <a:pt x="348598" y="1883021"/>
                  <a:pt x="401607" y="1901243"/>
                </a:cubicBezTo>
                <a:cubicBezTo>
                  <a:pt x="454616" y="1919465"/>
                  <a:pt x="625237" y="1955909"/>
                  <a:pt x="689841" y="1941000"/>
                </a:cubicBezTo>
                <a:cubicBezTo>
                  <a:pt x="754445" y="1926091"/>
                  <a:pt x="756103" y="1874739"/>
                  <a:pt x="789233" y="1811791"/>
                </a:cubicBezTo>
                <a:cubicBezTo>
                  <a:pt x="822363" y="1748843"/>
                  <a:pt x="784263" y="1707430"/>
                  <a:pt x="888624" y="1563313"/>
                </a:cubicBezTo>
                <a:cubicBezTo>
                  <a:pt x="992985" y="1419196"/>
                  <a:pt x="1284533" y="1049791"/>
                  <a:pt x="1415398" y="947087"/>
                </a:cubicBezTo>
                <a:cubicBezTo>
                  <a:pt x="1546263" y="844383"/>
                  <a:pt x="1551232" y="953713"/>
                  <a:pt x="1673815" y="947087"/>
                </a:cubicBezTo>
                <a:cubicBezTo>
                  <a:pt x="1796398" y="940461"/>
                  <a:pt x="2016716" y="908986"/>
                  <a:pt x="2150894" y="907330"/>
                </a:cubicBezTo>
                <a:cubicBezTo>
                  <a:pt x="2285072" y="905674"/>
                  <a:pt x="2376181" y="930522"/>
                  <a:pt x="2478885" y="937148"/>
                </a:cubicBezTo>
                <a:cubicBezTo>
                  <a:pt x="2581589" y="943774"/>
                  <a:pt x="2685951" y="932178"/>
                  <a:pt x="2767120" y="947087"/>
                </a:cubicBezTo>
                <a:cubicBezTo>
                  <a:pt x="2848289" y="961996"/>
                  <a:pt x="2897985" y="978561"/>
                  <a:pt x="2965902" y="1026600"/>
                </a:cubicBezTo>
                <a:cubicBezTo>
                  <a:pt x="3033819" y="1074639"/>
                  <a:pt x="3108363" y="1165748"/>
                  <a:pt x="3174624" y="1235322"/>
                </a:cubicBezTo>
                <a:cubicBezTo>
                  <a:pt x="3240885" y="1304896"/>
                  <a:pt x="3315429" y="1346308"/>
                  <a:pt x="3363468" y="1444043"/>
                </a:cubicBezTo>
                <a:cubicBezTo>
                  <a:pt x="3411507" y="1541778"/>
                  <a:pt x="3451264" y="1714056"/>
                  <a:pt x="3462859" y="1821730"/>
                </a:cubicBezTo>
                <a:cubicBezTo>
                  <a:pt x="3474455" y="1929404"/>
                  <a:pt x="3462858" y="2015544"/>
                  <a:pt x="3433041" y="2090087"/>
                </a:cubicBezTo>
                <a:cubicBezTo>
                  <a:pt x="3403224" y="2164631"/>
                  <a:pt x="3343590" y="2206043"/>
                  <a:pt x="3283955" y="2268991"/>
                </a:cubicBezTo>
                <a:cubicBezTo>
                  <a:pt x="3224320" y="2331939"/>
                  <a:pt x="3167998" y="2416422"/>
                  <a:pt x="3075233" y="2467774"/>
                </a:cubicBezTo>
                <a:cubicBezTo>
                  <a:pt x="2982468" y="2519126"/>
                  <a:pt x="2866511" y="2555569"/>
                  <a:pt x="2727363" y="2577104"/>
                </a:cubicBezTo>
                <a:cubicBezTo>
                  <a:pt x="2588215" y="2598639"/>
                  <a:pt x="2387776" y="2585387"/>
                  <a:pt x="2240346" y="2596983"/>
                </a:cubicBezTo>
                <a:cubicBezTo>
                  <a:pt x="2092916" y="2608579"/>
                  <a:pt x="1937203" y="2640052"/>
                  <a:pt x="1842781" y="2646678"/>
                </a:cubicBezTo>
                <a:cubicBezTo>
                  <a:pt x="1748359" y="2653304"/>
                  <a:pt x="1711087" y="2645021"/>
                  <a:pt x="1673815" y="2636739"/>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sp>
        <p:nvSpPr>
          <p:cNvPr id="100" name="乘號 99"/>
          <p:cNvSpPr/>
          <p:nvPr/>
        </p:nvSpPr>
        <p:spPr bwMode="auto">
          <a:xfrm>
            <a:off x="4177392" y="2583974"/>
            <a:ext cx="4921632" cy="4921632"/>
          </a:xfrm>
          <a:prstGeom prst="mathMultiply">
            <a:avLst>
              <a:gd name="adj1" fmla="val 2592"/>
            </a:avLst>
          </a:prstGeom>
          <a:solidFill>
            <a:srgbClr val="FF0000">
              <a:alpha val="69804"/>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smtClean="0">
              <a:ln>
                <a:noFill/>
              </a:ln>
              <a:solidFill>
                <a:schemeClr val="folHlink"/>
              </a:solidFill>
              <a:effectLst/>
              <a:latin typeface="Arial" charset="0"/>
              <a:ea typeface="新細明體" pitchFamily="18" charset="-120"/>
            </a:endParaRPr>
          </a:p>
        </p:txBody>
      </p:sp>
      <p:sp>
        <p:nvSpPr>
          <p:cNvPr id="101" name="乘號 100"/>
          <p:cNvSpPr/>
          <p:nvPr/>
        </p:nvSpPr>
        <p:spPr bwMode="auto">
          <a:xfrm>
            <a:off x="141705" y="2583974"/>
            <a:ext cx="4921632" cy="4921632"/>
          </a:xfrm>
          <a:prstGeom prst="mathMultiply">
            <a:avLst>
              <a:gd name="adj1" fmla="val 2592"/>
            </a:avLst>
          </a:prstGeom>
          <a:solidFill>
            <a:srgbClr val="FF0000">
              <a:alpha val="69804"/>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smtClean="0">
              <a:ln>
                <a:noFill/>
              </a:ln>
              <a:solidFill>
                <a:schemeClr val="folHlink"/>
              </a:solidFill>
              <a:effectLst/>
              <a:latin typeface="Arial" charset="0"/>
              <a:ea typeface="新細明體" pitchFamily="18" charset="-120"/>
            </a:endParaRPr>
          </a:p>
        </p:txBody>
      </p:sp>
      <p:sp>
        <p:nvSpPr>
          <p:cNvPr id="4" name="投影片編號版面配置區 3"/>
          <p:cNvSpPr>
            <a:spLocks noGrp="1"/>
          </p:cNvSpPr>
          <p:nvPr>
            <p:ph type="sldNum" sz="quarter" idx="10"/>
          </p:nvPr>
        </p:nvSpPr>
        <p:spPr/>
        <p:txBody>
          <a:bodyPr/>
          <a:lstStyle/>
          <a:p>
            <a:fld id="{98DD11F9-7500-44D7-BD4E-9DA41FE32E0D}" type="slidenum">
              <a:rPr lang="zh-TW" altLang="en-US" smtClean="0"/>
              <a:pPr/>
              <a:t>17</a:t>
            </a:fld>
            <a:r>
              <a:rPr lang="en-US" altLang="zh-TW" smtClean="0"/>
              <a:t>/28</a:t>
            </a:r>
            <a:endParaRPr lang="zh-TW" altLang="en-US" dirty="0"/>
          </a:p>
        </p:txBody>
      </p:sp>
      <p:sp>
        <p:nvSpPr>
          <p:cNvPr id="104" name="文字方塊 103"/>
          <p:cNvSpPr txBox="1"/>
          <p:nvPr/>
        </p:nvSpPr>
        <p:spPr>
          <a:xfrm>
            <a:off x="197120" y="1973729"/>
            <a:ext cx="8775159" cy="400110"/>
          </a:xfrm>
          <a:prstGeom prst="rect">
            <a:avLst/>
          </a:prstGeom>
          <a:solidFill>
            <a:schemeClr val="bg2">
              <a:alpha val="70000"/>
            </a:schemeClr>
          </a:solidFill>
        </p:spPr>
        <p:txBody>
          <a:bodyPr wrap="none" rtlCol="0">
            <a:spAutoFit/>
          </a:bodyPr>
          <a:lstStyle/>
          <a:p>
            <a:r>
              <a:rPr lang="en-US" altLang="zh-TW" sz="2000" b="1" dirty="0" smtClean="0">
                <a:solidFill>
                  <a:schemeClr val="accent1"/>
                </a:solidFill>
              </a:rPr>
              <a:t>Repairing path cannot have down-and-up or back-and-forth movement</a:t>
            </a:r>
            <a:endParaRPr lang="zh-TW" altLang="en-US" sz="2000" b="1" dirty="0">
              <a:solidFill>
                <a:schemeClr val="accent1"/>
              </a:solidFill>
            </a:endParaRPr>
          </a:p>
        </p:txBody>
      </p:sp>
      <mc:AlternateContent xmlns:mc="http://schemas.openxmlformats.org/markup-compatibility/2006" xmlns:a14="http://schemas.microsoft.com/office/drawing/2010/main">
        <mc:Choice Requires="a14">
          <p:sp>
            <p:nvSpPr>
              <p:cNvPr id="106" name="文字方塊 105"/>
              <p:cNvSpPr txBox="1"/>
              <p:nvPr/>
            </p:nvSpPr>
            <p:spPr>
              <a:xfrm>
                <a:off x="197120" y="2419853"/>
                <a:ext cx="8699818" cy="707886"/>
              </a:xfrm>
              <a:prstGeom prst="rect">
                <a:avLst/>
              </a:prstGeom>
              <a:solidFill>
                <a:schemeClr val="bg2">
                  <a:alpha val="70000"/>
                </a:schemeClr>
              </a:solidFill>
            </p:spPr>
            <p:txBody>
              <a:bodyPr wrap="none" rtlCol="0">
                <a:spAutoFit/>
              </a:bodyPr>
              <a:lstStyle/>
              <a:p>
                <a:r>
                  <a:rPr lang="en-US" altLang="zh-TW" sz="2000" b="1" dirty="0" smtClean="0">
                    <a:solidFill>
                      <a:schemeClr val="tx1"/>
                    </a:solidFill>
                  </a:rPr>
                  <a:t>We can proof that </a:t>
                </a:r>
                <a:r>
                  <a:rPr lang="en-US" altLang="zh-TW" sz="2000" b="1" dirty="0" smtClean="0">
                    <a:solidFill>
                      <a:schemeClr val="accent1"/>
                    </a:solidFill>
                  </a:rPr>
                  <a:t>the overall </a:t>
                </a:r>
                <a14:m>
                  <m:oMath xmlns:m="http://schemas.openxmlformats.org/officeDocument/2006/math">
                    <m:r>
                      <a:rPr lang="en-US" altLang="zh-TW" sz="2000" b="1" i="0" smtClean="0">
                        <a:solidFill>
                          <a:schemeClr val="accent1"/>
                        </a:solidFill>
                        <a:latin typeface="Cambria Math" panose="02040503050406030204" pitchFamily="18" charset="0"/>
                      </a:rPr>
                      <m:t>𝚫</m:t>
                    </m:r>
                    <m:r>
                      <a:rPr lang="en-US" altLang="zh-TW" sz="2000" b="1" i="1" smtClean="0">
                        <a:solidFill>
                          <a:schemeClr val="accent1"/>
                        </a:solidFill>
                        <a:latin typeface="Cambria Math" panose="02040503050406030204" pitchFamily="18" charset="0"/>
                      </a:rPr>
                      <m:t>𝒄𝒐𝒎𝒎𝒄𝒐𝒔𝒕</m:t>
                    </m:r>
                  </m:oMath>
                </a14:m>
                <a:r>
                  <a:rPr lang="zh-TW" altLang="en-US" sz="2000" b="1" dirty="0" smtClean="0">
                    <a:solidFill>
                      <a:schemeClr val="accent1"/>
                    </a:solidFill>
                  </a:rPr>
                  <a:t> </a:t>
                </a:r>
                <a:r>
                  <a:rPr lang="en-US" altLang="zh-TW" sz="2000" b="1" dirty="0" smtClean="0">
                    <a:solidFill>
                      <a:schemeClr val="accent1"/>
                    </a:solidFill>
                  </a:rPr>
                  <a:t>is exactly the cost of MCF</a:t>
                </a:r>
                <a:r>
                  <a:rPr lang="en-US" altLang="zh-TW" sz="2000" b="1" dirty="0" smtClean="0">
                    <a:solidFill>
                      <a:schemeClr val="tx1"/>
                    </a:solidFill>
                  </a:rPr>
                  <a:t>, </a:t>
                </a:r>
                <a:br>
                  <a:rPr lang="en-US" altLang="zh-TW" sz="2000" b="1" dirty="0" smtClean="0">
                    <a:solidFill>
                      <a:schemeClr val="tx1"/>
                    </a:solidFill>
                  </a:rPr>
                </a:br>
                <a:r>
                  <a:rPr lang="en-US" altLang="zh-TW" sz="2000" b="1" dirty="0" smtClean="0">
                    <a:solidFill>
                      <a:schemeClr val="tx1"/>
                    </a:solidFill>
                  </a:rPr>
                  <a:t>if the repairing path has no down-and-up or back-and-forth movement</a:t>
                </a:r>
                <a:endParaRPr lang="zh-TW" altLang="en-US" sz="2000" b="1" dirty="0">
                  <a:solidFill>
                    <a:schemeClr val="tx1"/>
                  </a:solidFill>
                </a:endParaRPr>
              </a:p>
            </p:txBody>
          </p:sp>
        </mc:Choice>
        <mc:Fallback xmlns="">
          <p:sp>
            <p:nvSpPr>
              <p:cNvPr id="106" name="文字方塊 105"/>
              <p:cNvSpPr txBox="1">
                <a:spLocks noRot="1" noChangeAspect="1" noMove="1" noResize="1" noEditPoints="1" noAdjustHandles="1" noChangeArrowheads="1" noChangeShapeType="1" noTextEdit="1"/>
              </p:cNvSpPr>
              <p:nvPr/>
            </p:nvSpPr>
            <p:spPr>
              <a:xfrm>
                <a:off x="197120" y="2419853"/>
                <a:ext cx="8699818" cy="707886"/>
              </a:xfrm>
              <a:prstGeom prst="rect">
                <a:avLst/>
              </a:prstGeom>
              <a:blipFill>
                <a:blip r:embed="rId3"/>
                <a:stretch>
                  <a:fillRect l="-701" t="-4310" b="-1551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6604562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fade">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500"/>
                                        <p:tgtEl>
                                          <p:spTgt spid="10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2"/>
                                        </p:tgtEl>
                                        <p:attrNameLst>
                                          <p:attrName>style.visibility</p:attrName>
                                        </p:attrNameLst>
                                      </p:cBhvr>
                                      <p:to>
                                        <p:strVal val="visible"/>
                                      </p:to>
                                    </p:set>
                                    <p:animEffect transition="in" filter="fade">
                                      <p:cBhvr>
                                        <p:cTn id="15" dur="500"/>
                                        <p:tgtEl>
                                          <p:spTgt spid="102"/>
                                        </p:tgtEl>
                                      </p:cBhvr>
                                    </p:animEffect>
                                  </p:childTnLst>
                                </p:cTn>
                              </p:par>
                              <p:par>
                                <p:cTn id="16" presetID="10" presetClass="entr" presetSubtype="0" fill="hold" nodeType="with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500"/>
                                        <p:tgtEl>
                                          <p:spTgt spid="51"/>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96"/>
                                        </p:tgtEl>
                                        <p:attrNameLst>
                                          <p:attrName>style.visibility</p:attrName>
                                        </p:attrNameLst>
                                      </p:cBhvr>
                                      <p:to>
                                        <p:strVal val="visible"/>
                                      </p:to>
                                    </p:set>
                                    <p:animEffect transition="in" filter="fade">
                                      <p:cBhvr>
                                        <p:cTn id="22" dur="500"/>
                                        <p:tgtEl>
                                          <p:spTgt spid="96"/>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101"/>
                                        </p:tgtEl>
                                        <p:attrNameLst>
                                          <p:attrName>style.visibility</p:attrName>
                                        </p:attrNameLst>
                                      </p:cBhvr>
                                      <p:to>
                                        <p:strVal val="visible"/>
                                      </p:to>
                                    </p:set>
                                    <p:animEffect transition="in" filter="fade">
                                      <p:cBhvr>
                                        <p:cTn id="26" dur="500"/>
                                        <p:tgtEl>
                                          <p:spTgt spid="10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51"/>
                                        </p:tgtEl>
                                      </p:cBhvr>
                                    </p:animEffect>
                                    <p:set>
                                      <p:cBhvr>
                                        <p:cTn id="31" dur="1" fill="hold">
                                          <p:stCondLst>
                                            <p:cond delay="499"/>
                                          </p:stCondLst>
                                        </p:cTn>
                                        <p:tgtEl>
                                          <p:spTgt spid="51"/>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96"/>
                                        </p:tgtEl>
                                      </p:cBhvr>
                                    </p:animEffect>
                                    <p:set>
                                      <p:cBhvr>
                                        <p:cTn id="34" dur="1" fill="hold">
                                          <p:stCondLst>
                                            <p:cond delay="499"/>
                                          </p:stCondLst>
                                        </p:cTn>
                                        <p:tgtEl>
                                          <p:spTgt spid="96"/>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01"/>
                                        </p:tgtEl>
                                      </p:cBhvr>
                                    </p:animEffect>
                                    <p:set>
                                      <p:cBhvr>
                                        <p:cTn id="37" dur="1" fill="hold">
                                          <p:stCondLst>
                                            <p:cond delay="499"/>
                                          </p:stCondLst>
                                        </p:cTn>
                                        <p:tgtEl>
                                          <p:spTgt spid="101"/>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99"/>
                                        </p:tgtEl>
                                      </p:cBhvr>
                                    </p:animEffect>
                                    <p:set>
                                      <p:cBhvr>
                                        <p:cTn id="40" dur="1" fill="hold">
                                          <p:stCondLst>
                                            <p:cond delay="499"/>
                                          </p:stCondLst>
                                        </p:cTn>
                                        <p:tgtEl>
                                          <p:spTgt spid="99"/>
                                        </p:tgtEl>
                                        <p:attrNameLst>
                                          <p:attrName>style.visibility</p:attrName>
                                        </p:attrNameLst>
                                      </p:cBhvr>
                                      <p:to>
                                        <p:strVal val="hidden"/>
                                      </p:to>
                                    </p:set>
                                  </p:childTnLst>
                                </p:cTn>
                              </p:par>
                              <p:par>
                                <p:cTn id="41" presetID="10" presetClass="exit" presetSubtype="0" fill="hold" grpId="2" nodeType="withEffect">
                                  <p:stCondLst>
                                    <p:cond delay="0"/>
                                  </p:stCondLst>
                                  <p:childTnLst>
                                    <p:animEffect transition="out" filter="fade">
                                      <p:cBhvr>
                                        <p:cTn id="42" dur="500"/>
                                        <p:tgtEl>
                                          <p:spTgt spid="102"/>
                                        </p:tgtEl>
                                      </p:cBhvr>
                                    </p:animEffect>
                                    <p:set>
                                      <p:cBhvr>
                                        <p:cTn id="43" dur="1" fill="hold">
                                          <p:stCondLst>
                                            <p:cond delay="499"/>
                                          </p:stCondLst>
                                        </p:cTn>
                                        <p:tgtEl>
                                          <p:spTgt spid="102"/>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2" nodeType="clickEffect">
                                  <p:stCondLst>
                                    <p:cond delay="0"/>
                                  </p:stCondLst>
                                  <p:childTnLst>
                                    <p:set>
                                      <p:cBhvr>
                                        <p:cTn id="47" dur="1" fill="hold">
                                          <p:stCondLst>
                                            <p:cond delay="0"/>
                                          </p:stCondLst>
                                        </p:cTn>
                                        <p:tgtEl>
                                          <p:spTgt spid="99"/>
                                        </p:tgtEl>
                                        <p:attrNameLst>
                                          <p:attrName>style.visibility</p:attrName>
                                        </p:attrNameLst>
                                      </p:cBhvr>
                                      <p:to>
                                        <p:strVal val="visible"/>
                                      </p:to>
                                    </p:set>
                                    <p:animEffect transition="in" filter="fade">
                                      <p:cBhvr>
                                        <p:cTn id="48" dur="500"/>
                                        <p:tgtEl>
                                          <p:spTgt spid="99"/>
                                        </p:tgtEl>
                                      </p:cBhvr>
                                    </p:animEffect>
                                  </p:childTnLst>
                                </p:cTn>
                              </p:par>
                              <p:par>
                                <p:cTn id="49" presetID="10" presetClass="entr" presetSubtype="0" fill="hold" grpId="1" nodeType="withEffect">
                                  <p:stCondLst>
                                    <p:cond delay="0"/>
                                  </p:stCondLst>
                                  <p:childTnLst>
                                    <p:set>
                                      <p:cBhvr>
                                        <p:cTn id="50" dur="1" fill="hold">
                                          <p:stCondLst>
                                            <p:cond delay="0"/>
                                          </p:stCondLst>
                                        </p:cTn>
                                        <p:tgtEl>
                                          <p:spTgt spid="102"/>
                                        </p:tgtEl>
                                        <p:attrNameLst>
                                          <p:attrName>style.visibility</p:attrName>
                                        </p:attrNameLst>
                                      </p:cBhvr>
                                      <p:to>
                                        <p:strVal val="visible"/>
                                      </p:to>
                                    </p:set>
                                    <p:animEffect transition="in" filter="fade">
                                      <p:cBhvr>
                                        <p:cTn id="51" dur="500"/>
                                        <p:tgtEl>
                                          <p:spTgt spid="102"/>
                                        </p:tgtEl>
                                      </p:cBhvr>
                                    </p:animEffect>
                                  </p:childTnLst>
                                </p:cTn>
                              </p:par>
                              <p:par>
                                <p:cTn id="52" presetID="10" presetClass="entr" presetSubtype="0" fill="hold" nodeType="with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fade">
                                      <p:cBhvr>
                                        <p:cTn id="54" dur="500"/>
                                        <p:tgtEl>
                                          <p:spTgt spid="52"/>
                                        </p:tgtEl>
                                      </p:cBhvr>
                                    </p:animEffect>
                                  </p:childTnLst>
                                </p:cTn>
                              </p:par>
                            </p:childTnLst>
                          </p:cTn>
                        </p:par>
                        <p:par>
                          <p:cTn id="55" fill="hold">
                            <p:stCondLst>
                              <p:cond delay="500"/>
                            </p:stCondLst>
                            <p:childTnLst>
                              <p:par>
                                <p:cTn id="56" presetID="10" presetClass="entr" presetSubtype="0" fill="hold" grpId="0" nodeType="afterEffect">
                                  <p:stCondLst>
                                    <p:cond delay="0"/>
                                  </p:stCondLst>
                                  <p:childTnLst>
                                    <p:set>
                                      <p:cBhvr>
                                        <p:cTn id="57" dur="1" fill="hold">
                                          <p:stCondLst>
                                            <p:cond delay="0"/>
                                          </p:stCondLst>
                                        </p:cTn>
                                        <p:tgtEl>
                                          <p:spTgt spid="97"/>
                                        </p:tgtEl>
                                        <p:attrNameLst>
                                          <p:attrName>style.visibility</p:attrName>
                                        </p:attrNameLst>
                                      </p:cBhvr>
                                      <p:to>
                                        <p:strVal val="visible"/>
                                      </p:to>
                                    </p:set>
                                    <p:animEffect transition="in" filter="fade">
                                      <p:cBhvr>
                                        <p:cTn id="58" dur="500"/>
                                        <p:tgtEl>
                                          <p:spTgt spid="97"/>
                                        </p:tgtEl>
                                      </p:cBhvr>
                                    </p:animEffect>
                                  </p:childTnLst>
                                </p:cTn>
                              </p:par>
                            </p:childTnLst>
                          </p:cTn>
                        </p:par>
                        <p:par>
                          <p:cTn id="59" fill="hold">
                            <p:stCondLst>
                              <p:cond delay="1000"/>
                            </p:stCondLst>
                            <p:childTnLst>
                              <p:par>
                                <p:cTn id="60" presetID="10" presetClass="entr" presetSubtype="0" fill="hold" grpId="0" nodeType="after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500"/>
                                        <p:tgtEl>
                                          <p:spTgt spid="10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fade">
                                      <p:cBhvr>
                                        <p:cTn id="67" dur="500"/>
                                        <p:tgtEl>
                                          <p:spTgt spid="51"/>
                                        </p:tgtEl>
                                      </p:cBhvr>
                                    </p:animEffect>
                                  </p:childTnLst>
                                </p:cTn>
                              </p:par>
                              <p:par>
                                <p:cTn id="68" presetID="10" presetClass="entr" presetSubtype="0" fill="hold" grpId="2" nodeType="withEffect">
                                  <p:stCondLst>
                                    <p:cond delay="0"/>
                                  </p:stCondLst>
                                  <p:childTnLst>
                                    <p:set>
                                      <p:cBhvr>
                                        <p:cTn id="69" dur="1" fill="hold">
                                          <p:stCondLst>
                                            <p:cond delay="0"/>
                                          </p:stCondLst>
                                        </p:cTn>
                                        <p:tgtEl>
                                          <p:spTgt spid="96"/>
                                        </p:tgtEl>
                                        <p:attrNameLst>
                                          <p:attrName>style.visibility</p:attrName>
                                        </p:attrNameLst>
                                      </p:cBhvr>
                                      <p:to>
                                        <p:strVal val="visible"/>
                                      </p:to>
                                    </p:set>
                                    <p:animEffect transition="in" filter="fade">
                                      <p:cBhvr>
                                        <p:cTn id="70" dur="500"/>
                                        <p:tgtEl>
                                          <p:spTgt spid="96"/>
                                        </p:tgtEl>
                                      </p:cBhvr>
                                    </p:animEffect>
                                  </p:childTnLst>
                                </p:cTn>
                              </p:par>
                              <p:par>
                                <p:cTn id="71" presetID="10" presetClass="entr" presetSubtype="0" fill="hold" grpId="2" nodeType="withEffect">
                                  <p:stCondLst>
                                    <p:cond delay="0"/>
                                  </p:stCondLst>
                                  <p:childTnLst>
                                    <p:set>
                                      <p:cBhvr>
                                        <p:cTn id="72" dur="1" fill="hold">
                                          <p:stCondLst>
                                            <p:cond delay="0"/>
                                          </p:stCondLst>
                                        </p:cTn>
                                        <p:tgtEl>
                                          <p:spTgt spid="101"/>
                                        </p:tgtEl>
                                        <p:attrNameLst>
                                          <p:attrName>style.visibility</p:attrName>
                                        </p:attrNameLst>
                                      </p:cBhvr>
                                      <p:to>
                                        <p:strVal val="visible"/>
                                      </p:to>
                                    </p:set>
                                    <p:animEffect transition="in" filter="fade">
                                      <p:cBhvr>
                                        <p:cTn id="73" dur="500"/>
                                        <p:tgtEl>
                                          <p:spTgt spid="10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04"/>
                                        </p:tgtEl>
                                        <p:attrNameLst>
                                          <p:attrName>style.visibility</p:attrName>
                                        </p:attrNameLst>
                                      </p:cBhvr>
                                      <p:to>
                                        <p:strVal val="visible"/>
                                      </p:to>
                                    </p:set>
                                    <p:animEffect transition="in" filter="fade">
                                      <p:cBhvr>
                                        <p:cTn id="76" dur="500"/>
                                        <p:tgtEl>
                                          <p:spTgt spid="104"/>
                                        </p:tgtEl>
                                      </p:cBhvr>
                                    </p:animEffect>
                                  </p:childTnLst>
                                </p:cTn>
                              </p:par>
                              <p:par>
                                <p:cTn id="77" presetID="10" presetClass="exit" presetSubtype="0" fill="hold" grpId="0" nodeType="withEffect">
                                  <p:stCondLst>
                                    <p:cond delay="0"/>
                                  </p:stCondLst>
                                  <p:childTnLst>
                                    <p:animEffect transition="out" filter="fade">
                                      <p:cBhvr>
                                        <p:cTn id="78" dur="500"/>
                                        <p:tgtEl>
                                          <p:spTgt spid="3">
                                            <p:txEl>
                                              <p:pRg st="1" end="1"/>
                                            </p:txEl>
                                          </p:spTgt>
                                        </p:tgtEl>
                                      </p:cBhvr>
                                    </p:animEffect>
                                    <p:set>
                                      <p:cBhvr>
                                        <p:cTn id="79" dur="1" fill="hold">
                                          <p:stCondLst>
                                            <p:cond delay="499"/>
                                          </p:stCondLst>
                                        </p:cTn>
                                        <p:tgtEl>
                                          <p:spTgt spid="3">
                                            <p:txEl>
                                              <p:pRg st="1" end="1"/>
                                            </p:txEl>
                                          </p:spTgt>
                                        </p:tgtEl>
                                        <p:attrNameLst>
                                          <p:attrName>style.visibility</p:attrName>
                                        </p:attrNameLst>
                                      </p:cBhvr>
                                      <p:to>
                                        <p:strVal val="hidden"/>
                                      </p:to>
                                    </p:set>
                                  </p:childTnLst>
                                </p:cTn>
                              </p:par>
                              <p:par>
                                <p:cTn id="80" presetID="10" presetClass="exit" presetSubtype="0" fill="hold" grpId="0" nodeType="withEffect">
                                  <p:stCondLst>
                                    <p:cond delay="0"/>
                                  </p:stCondLst>
                                  <p:childTnLst>
                                    <p:animEffect transition="out" filter="fade">
                                      <p:cBhvr>
                                        <p:cTn id="81" dur="500"/>
                                        <p:tgtEl>
                                          <p:spTgt spid="3">
                                            <p:txEl>
                                              <p:pRg st="2" end="2"/>
                                            </p:txEl>
                                          </p:spTgt>
                                        </p:tgtEl>
                                      </p:cBhvr>
                                    </p:animEffect>
                                    <p:set>
                                      <p:cBhvr>
                                        <p:cTn id="82" dur="1" fill="hold">
                                          <p:stCondLst>
                                            <p:cond delay="499"/>
                                          </p:stCondLst>
                                        </p:cTn>
                                        <p:tgtEl>
                                          <p:spTgt spid="3">
                                            <p:txEl>
                                              <p:pRg st="2" end="2"/>
                                            </p:txEl>
                                          </p:spTgt>
                                        </p:tgtEl>
                                        <p:attrNameLst>
                                          <p:attrName>style.visibility</p:attrName>
                                        </p:attrNameLst>
                                      </p:cBhvr>
                                      <p:to>
                                        <p:strVal val="hidden"/>
                                      </p:to>
                                    </p:set>
                                  </p:childTnLst>
                                </p:cTn>
                              </p:par>
                              <p:par>
                                <p:cTn id="83" presetID="10" presetClass="exit" presetSubtype="0" fill="hold" grpId="0" nodeType="withEffect">
                                  <p:stCondLst>
                                    <p:cond delay="0"/>
                                  </p:stCondLst>
                                  <p:childTnLst>
                                    <p:animEffect transition="out" filter="fade">
                                      <p:cBhvr>
                                        <p:cTn id="84" dur="500"/>
                                        <p:tgtEl>
                                          <p:spTgt spid="3">
                                            <p:txEl>
                                              <p:pRg st="3" end="3"/>
                                            </p:txEl>
                                          </p:spTgt>
                                        </p:tgtEl>
                                      </p:cBhvr>
                                    </p:animEffect>
                                    <p:set>
                                      <p:cBhvr>
                                        <p:cTn id="85"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06"/>
                                        </p:tgtEl>
                                        <p:attrNameLst>
                                          <p:attrName>style.visibility</p:attrName>
                                        </p:attrNameLst>
                                      </p:cBhvr>
                                      <p:to>
                                        <p:strVal val="visible"/>
                                      </p:to>
                                    </p:set>
                                    <p:animEffect transition="in" filter="fade">
                                      <p:cBhvr>
                                        <p:cTn id="90"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9" grpId="0" animBg="1"/>
      <p:bldP spid="99" grpId="1" animBg="1"/>
      <p:bldP spid="99" grpId="2" animBg="1"/>
      <p:bldP spid="102" grpId="0" animBg="1"/>
      <p:bldP spid="102" grpId="1" animBg="1"/>
      <p:bldP spid="102" grpId="2" animBg="1"/>
      <p:bldP spid="105" grpId="0" animBg="1"/>
      <p:bldP spid="96" grpId="0" animBg="1"/>
      <p:bldP spid="96" grpId="1" animBg="1"/>
      <p:bldP spid="96" grpId="2" animBg="1"/>
      <p:bldP spid="97" grpId="0" animBg="1"/>
      <p:bldP spid="100" grpId="0" animBg="1"/>
      <p:bldP spid="101" grpId="0" animBg="1"/>
      <p:bldP spid="101" grpId="1" animBg="1"/>
      <p:bldP spid="101" grpId="2" animBg="1"/>
      <p:bldP spid="104" grpId="0" animBg="1"/>
      <p:bldP spid="10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1750" y="533400"/>
            <a:ext cx="9175750" cy="854075"/>
          </a:xfrm>
        </p:spPr>
        <p:txBody>
          <a:bodyPr/>
          <a:lstStyle/>
          <a:p>
            <a:r>
              <a:rPr lang="en-US" altLang="zh-TW" dirty="0" smtClean="0"/>
              <a:t>Topology Graph Construction</a:t>
            </a:r>
            <a:endParaRPr lang="zh-TW" altLang="en-US" dirty="0"/>
          </a:p>
        </p:txBody>
      </p:sp>
      <p:sp>
        <p:nvSpPr>
          <p:cNvPr id="3" name="內容版面配置區 2"/>
          <p:cNvSpPr>
            <a:spLocks noGrp="1"/>
          </p:cNvSpPr>
          <p:nvPr>
            <p:ph idx="1"/>
          </p:nvPr>
        </p:nvSpPr>
        <p:spPr/>
        <p:txBody>
          <a:bodyPr/>
          <a:lstStyle/>
          <a:p>
            <a:r>
              <a:rPr lang="en-US" altLang="zh-TW" dirty="0"/>
              <a:t>Construct two topology graphs</a:t>
            </a:r>
          </a:p>
          <a:p>
            <a:pPr lvl="1"/>
            <a:r>
              <a:rPr lang="en-US" altLang="zh-TW" dirty="0"/>
              <a:t>Right-up graph</a:t>
            </a:r>
          </a:p>
          <a:p>
            <a:pPr lvl="1"/>
            <a:r>
              <a:rPr lang="en-US" altLang="zh-TW" dirty="0"/>
              <a:t>Right-down graph</a:t>
            </a:r>
          </a:p>
          <a:p>
            <a:endParaRPr lang="zh-TW" altLang="en-US" dirty="0"/>
          </a:p>
        </p:txBody>
      </p:sp>
      <p:grpSp>
        <p:nvGrpSpPr>
          <p:cNvPr id="43" name="群組 42"/>
          <p:cNvGrpSpPr/>
          <p:nvPr/>
        </p:nvGrpSpPr>
        <p:grpSpPr>
          <a:xfrm>
            <a:off x="5221131" y="2567745"/>
            <a:ext cx="2739415" cy="1704150"/>
            <a:chOff x="5221131" y="2567745"/>
            <a:chExt cx="2739415" cy="1704150"/>
          </a:xfrm>
        </p:grpSpPr>
        <p:sp>
          <p:nvSpPr>
            <p:cNvPr id="16" name="橢圓 15"/>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7" name="文字方塊 16"/>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20" name="弧形 19"/>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44" name="群組 43"/>
          <p:cNvGrpSpPr/>
          <p:nvPr/>
        </p:nvGrpSpPr>
        <p:grpSpPr>
          <a:xfrm>
            <a:off x="5635256" y="3769433"/>
            <a:ext cx="3047468" cy="2457146"/>
            <a:chOff x="5635256" y="3769433"/>
            <a:chExt cx="3047468" cy="2457146"/>
          </a:xfrm>
        </p:grpSpPr>
        <p:sp>
          <p:nvSpPr>
            <p:cNvPr id="18" name="橢圓 17"/>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 name="文字方塊 18"/>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21" name="弧形 20"/>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22" name="弧形 21"/>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106" name="群組 105"/>
          <p:cNvGrpSpPr/>
          <p:nvPr/>
        </p:nvGrpSpPr>
        <p:grpSpPr>
          <a:xfrm>
            <a:off x="5681251" y="3565179"/>
            <a:ext cx="2017986" cy="1852211"/>
            <a:chOff x="5681251" y="3565179"/>
            <a:chExt cx="2017986" cy="1852211"/>
          </a:xfrm>
        </p:grpSpPr>
        <p:sp>
          <p:nvSpPr>
            <p:cNvPr id="45" name="弧形 44"/>
            <p:cNvSpPr/>
            <p:nvPr/>
          </p:nvSpPr>
          <p:spPr bwMode="auto">
            <a:xfrm>
              <a:off x="5751374"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cxnSp>
          <p:nvCxnSpPr>
            <p:cNvPr id="24" name="直線接點 23"/>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6" name="直線接點 25"/>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8" name="直線接點 27"/>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9" name="直線接點 28"/>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1" name="直線接點 30"/>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3" name="直線接點 32"/>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5" name="直線單箭頭接點 34"/>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38" name="直線單箭頭接點 37"/>
            <p:cNvCxnSpPr>
              <a:endCxn id="14" idx="1"/>
            </p:cNvCxnSpPr>
            <p:nvPr/>
          </p:nvCxnSpPr>
          <p:spPr bwMode="auto">
            <a:xfrm>
              <a:off x="6922294" y="4198844"/>
              <a:ext cx="600589" cy="58812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42" name="直線單箭頭接點 41"/>
            <p:cNvCxnSpPr/>
            <p:nvPr/>
          </p:nvCxnSpPr>
          <p:spPr bwMode="auto">
            <a:xfrm>
              <a:off x="5975932" y="414575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46" name="弧形 45"/>
            <p:cNvSpPr/>
            <p:nvPr/>
          </p:nvSpPr>
          <p:spPr bwMode="auto">
            <a:xfrm rot="10800000">
              <a:off x="5751374"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grpSp>
      <p:grpSp>
        <p:nvGrpSpPr>
          <p:cNvPr id="47" name="群組 46"/>
          <p:cNvGrpSpPr/>
          <p:nvPr/>
        </p:nvGrpSpPr>
        <p:grpSpPr>
          <a:xfrm>
            <a:off x="5467213" y="3744028"/>
            <a:ext cx="2506233" cy="1493502"/>
            <a:chOff x="5467213" y="3744028"/>
            <a:chExt cx="2506233" cy="1493502"/>
          </a:xfrm>
        </p:grpSpPr>
        <p:sp>
          <p:nvSpPr>
            <p:cNvPr id="4" name="橢圓 3"/>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 name="文字方塊 4"/>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6" name="橢圓 5"/>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 name="文字方塊 6"/>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8" name="橢圓 7"/>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 name="文字方塊 8"/>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0" name="橢圓 9"/>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1" name="文字方塊 10"/>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2" name="橢圓 11"/>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 name="文字方塊 12"/>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4" name="橢圓 13"/>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 name="文字方塊 14"/>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grpSp>
      <p:grpSp>
        <p:nvGrpSpPr>
          <p:cNvPr id="117" name="群組 116"/>
          <p:cNvGrpSpPr/>
          <p:nvPr/>
        </p:nvGrpSpPr>
        <p:grpSpPr>
          <a:xfrm>
            <a:off x="5468213" y="3565179"/>
            <a:ext cx="2506233" cy="1852211"/>
            <a:chOff x="5467213" y="3565179"/>
            <a:chExt cx="2506233" cy="1852211"/>
          </a:xfrm>
        </p:grpSpPr>
        <p:cxnSp>
          <p:nvCxnSpPr>
            <p:cNvPr id="118" name="直線接點 117"/>
            <p:cNvCxnSpPr/>
            <p:nvPr/>
          </p:nvCxnSpPr>
          <p:spPr bwMode="auto">
            <a:xfrm>
              <a:off x="5781041"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119" name="直線接點 118"/>
            <p:cNvCxnSpPr/>
            <p:nvPr/>
          </p:nvCxnSpPr>
          <p:spPr bwMode="auto">
            <a:xfrm>
              <a:off x="6756297"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120" name="直線單箭頭接點 119"/>
            <p:cNvCxnSpPr>
              <a:stCxn id="136" idx="7"/>
            </p:cNvCxnSpPr>
            <p:nvPr/>
          </p:nvCxnSpPr>
          <p:spPr bwMode="auto">
            <a:xfrm flipV="1">
              <a:off x="5917776" y="4198845"/>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21" name="直線單箭頭接點 120"/>
            <p:cNvCxnSpPr/>
            <p:nvPr/>
          </p:nvCxnSpPr>
          <p:spPr bwMode="auto">
            <a:xfrm flipV="1">
              <a:off x="6901132" y="4198844"/>
              <a:ext cx="621751" cy="59630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22" name="直線單箭頭接點 121"/>
            <p:cNvCxnSpPr/>
            <p:nvPr/>
          </p:nvCxnSpPr>
          <p:spPr bwMode="auto">
            <a:xfrm flipV="1">
              <a:off x="5955506" y="410368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123" name="弧形 122"/>
            <p:cNvSpPr/>
            <p:nvPr/>
          </p:nvSpPr>
          <p:spPr bwMode="auto">
            <a:xfrm>
              <a:off x="5751374"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cxnSp>
          <p:nvCxnSpPr>
            <p:cNvPr id="124" name="直線接點 123"/>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25" name="直線接點 124"/>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26" name="直線接點 125"/>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27" name="直線接點 126"/>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sp>
          <p:nvSpPr>
            <p:cNvPr id="128" name="弧形 127"/>
            <p:cNvSpPr/>
            <p:nvPr/>
          </p:nvSpPr>
          <p:spPr bwMode="auto">
            <a:xfrm rot="10800000">
              <a:off x="5751374"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grpSp>
          <p:nvGrpSpPr>
            <p:cNvPr id="129" name="群組 128"/>
            <p:cNvGrpSpPr/>
            <p:nvPr/>
          </p:nvGrpSpPr>
          <p:grpSpPr>
            <a:xfrm>
              <a:off x="5467213" y="3744028"/>
              <a:ext cx="2506233" cy="1493502"/>
              <a:chOff x="5467213" y="3744028"/>
              <a:chExt cx="2506233" cy="1493502"/>
            </a:xfrm>
          </p:grpSpPr>
          <p:sp>
            <p:nvSpPr>
              <p:cNvPr id="130" name="橢圓 129"/>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1" name="文字方塊 130"/>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32" name="橢圓 131"/>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3" name="文字方塊 132"/>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34" name="橢圓 133"/>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5" name="文字方塊 134"/>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36" name="橢圓 135"/>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7" name="文字方塊 136"/>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38" name="橢圓 137"/>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9" name="文字方塊 138"/>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40" name="橢圓 139"/>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1" name="文字方塊 140"/>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grpSp>
      </p:grpSp>
      <p:grpSp>
        <p:nvGrpSpPr>
          <p:cNvPr id="147" name="群組 146"/>
          <p:cNvGrpSpPr/>
          <p:nvPr/>
        </p:nvGrpSpPr>
        <p:grpSpPr>
          <a:xfrm>
            <a:off x="917273" y="3623632"/>
            <a:ext cx="8077323" cy="2602947"/>
            <a:chOff x="917273" y="3623632"/>
            <a:chExt cx="8077323" cy="2602947"/>
          </a:xfrm>
        </p:grpSpPr>
        <p:sp>
          <p:nvSpPr>
            <p:cNvPr id="148" name="橢圓 147"/>
            <p:cNvSpPr/>
            <p:nvPr/>
          </p:nvSpPr>
          <p:spPr bwMode="auto">
            <a:xfrm>
              <a:off x="4774560"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9" name="文字方塊 148"/>
            <p:cNvSpPr txBox="1"/>
            <p:nvPr/>
          </p:nvSpPr>
          <p:spPr>
            <a:xfrm>
              <a:off x="4466993"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150" name="弧形 149"/>
            <p:cNvSpPr/>
            <p:nvPr/>
          </p:nvSpPr>
          <p:spPr bwMode="auto">
            <a:xfrm rot="5400000">
              <a:off x="4742480" y="2220968"/>
              <a:ext cx="898586" cy="6124131"/>
            </a:xfrm>
            <a:prstGeom prst="arc">
              <a:avLst>
                <a:gd name="adj1" fmla="val 15946536"/>
                <a:gd name="adj2" fmla="val 157636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51" name="弧形 150"/>
            <p:cNvSpPr/>
            <p:nvPr/>
          </p:nvSpPr>
          <p:spPr bwMode="auto">
            <a:xfrm rot="215928">
              <a:off x="917273" y="3623632"/>
              <a:ext cx="8077323" cy="2179496"/>
            </a:xfrm>
            <a:prstGeom prst="arc">
              <a:avLst>
                <a:gd name="adj1" fmla="val 20736435"/>
                <a:gd name="adj2" fmla="val 5288375"/>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sp>
        <p:nvSpPr>
          <p:cNvPr id="152" name="弧形 151"/>
          <p:cNvSpPr/>
          <p:nvPr/>
        </p:nvSpPr>
        <p:spPr bwMode="auto">
          <a:xfrm rot="3601845">
            <a:off x="1133515" y="2889484"/>
            <a:ext cx="2862814" cy="6124131"/>
          </a:xfrm>
          <a:prstGeom prst="arc">
            <a:avLst>
              <a:gd name="adj1" fmla="val 15129465"/>
              <a:gd name="adj2" fmla="val 17638491"/>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53" name="弧形 152"/>
          <p:cNvSpPr/>
          <p:nvPr/>
        </p:nvSpPr>
        <p:spPr bwMode="auto">
          <a:xfrm rot="3601845">
            <a:off x="1055592" y="3713247"/>
            <a:ext cx="2373700" cy="6124131"/>
          </a:xfrm>
          <a:prstGeom prst="arc">
            <a:avLst>
              <a:gd name="adj1" fmla="val 15518458"/>
              <a:gd name="adj2" fmla="val 16746934"/>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nvGrpSpPr>
          <p:cNvPr id="32" name="群組 31"/>
          <p:cNvGrpSpPr/>
          <p:nvPr/>
        </p:nvGrpSpPr>
        <p:grpSpPr>
          <a:xfrm>
            <a:off x="1600200" y="2418216"/>
            <a:ext cx="10582056" cy="1853677"/>
            <a:chOff x="1600200" y="2418216"/>
            <a:chExt cx="10582056" cy="1853677"/>
          </a:xfrm>
        </p:grpSpPr>
        <p:sp>
          <p:nvSpPr>
            <p:cNvPr id="143" name="橢圓 142"/>
            <p:cNvSpPr/>
            <p:nvPr/>
          </p:nvSpPr>
          <p:spPr bwMode="auto">
            <a:xfrm>
              <a:off x="4774560"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4" name="文字方塊 143"/>
            <p:cNvSpPr txBox="1"/>
            <p:nvPr/>
          </p:nvSpPr>
          <p:spPr>
            <a:xfrm>
              <a:off x="4489196" y="2418216"/>
              <a:ext cx="915635" cy="369332"/>
            </a:xfrm>
            <a:prstGeom prst="rect">
              <a:avLst/>
            </a:prstGeom>
            <a:noFill/>
          </p:spPr>
          <p:txBody>
            <a:bodyPr wrap="none" rtlCol="0">
              <a:spAutoFit/>
            </a:bodyPr>
            <a:lstStyle/>
            <a:p>
              <a:r>
                <a:rPr lang="en-US" altLang="zh-TW" dirty="0"/>
                <a:t>Source</a:t>
              </a:r>
              <a:endParaRPr lang="zh-TW" altLang="en-US" dirty="0"/>
            </a:p>
          </p:txBody>
        </p:sp>
        <p:sp>
          <p:nvSpPr>
            <p:cNvPr id="145" name="弧形 144"/>
            <p:cNvSpPr/>
            <p:nvPr/>
          </p:nvSpPr>
          <p:spPr bwMode="auto">
            <a:xfrm rot="16200000">
              <a:off x="4319720" y="323914"/>
              <a:ext cx="1228459" cy="6667500"/>
            </a:xfrm>
            <a:prstGeom prst="arc">
              <a:avLst>
                <a:gd name="adj1" fmla="val 15942959"/>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46" name="弧形 145"/>
            <p:cNvSpPr/>
            <p:nvPr/>
          </p:nvSpPr>
          <p:spPr bwMode="auto">
            <a:xfrm rot="16200000">
              <a:off x="7564222" y="-348520"/>
              <a:ext cx="1659623" cy="7576444"/>
            </a:xfrm>
            <a:prstGeom prst="arc">
              <a:avLst>
                <a:gd name="adj1" fmla="val 15589836"/>
                <a:gd name="adj2" fmla="val 16513916"/>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27" name="弧形 26"/>
            <p:cNvSpPr/>
            <p:nvPr/>
          </p:nvSpPr>
          <p:spPr bwMode="auto">
            <a:xfrm>
              <a:off x="3738812" y="2603652"/>
              <a:ext cx="2470297" cy="443516"/>
            </a:xfrm>
            <a:prstGeom prst="arc">
              <a:avLst>
                <a:gd name="adj1" fmla="val 20367168"/>
                <a:gd name="adj2" fmla="val 5158975"/>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93" name="橢圓 192"/>
            <p:cNvSpPr/>
            <p:nvPr/>
          </p:nvSpPr>
          <p:spPr bwMode="auto">
            <a:xfrm>
              <a:off x="5380513" y="2524336"/>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grpSp>
      <p:sp>
        <p:nvSpPr>
          <p:cNvPr id="194" name="矩形 193"/>
          <p:cNvSpPr/>
          <p:nvPr/>
        </p:nvSpPr>
        <p:spPr bwMode="auto">
          <a:xfrm>
            <a:off x="1202636" y="3269974"/>
            <a:ext cx="3264358" cy="2419506"/>
          </a:xfrm>
          <a:prstGeom prst="rect">
            <a:avLst/>
          </a:prstGeom>
          <a:solidFill>
            <a:schemeClr val="bg2">
              <a:alpha val="70000"/>
            </a:schemeClr>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36" name="群組 35"/>
          <p:cNvGrpSpPr/>
          <p:nvPr/>
        </p:nvGrpSpPr>
        <p:grpSpPr>
          <a:xfrm>
            <a:off x="1532301" y="3550166"/>
            <a:ext cx="2670360" cy="1826270"/>
            <a:chOff x="1532301" y="3550166"/>
            <a:chExt cx="2670360" cy="1826270"/>
          </a:xfrm>
        </p:grpSpPr>
        <p:sp>
          <p:nvSpPr>
            <p:cNvPr id="154" name="矩形 153"/>
            <p:cNvSpPr/>
            <p:nvPr/>
          </p:nvSpPr>
          <p:spPr bwMode="auto">
            <a:xfrm>
              <a:off x="1535460" y="3600942"/>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5" name="文字方塊 154"/>
            <p:cNvSpPr txBox="1"/>
            <p:nvPr/>
          </p:nvSpPr>
          <p:spPr>
            <a:xfrm>
              <a:off x="1532301" y="3550166"/>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56" name="矩形 155"/>
            <p:cNvSpPr/>
            <p:nvPr/>
          </p:nvSpPr>
          <p:spPr bwMode="auto">
            <a:xfrm>
              <a:off x="2422421" y="360094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7" name="矩形 156"/>
            <p:cNvSpPr/>
            <p:nvPr/>
          </p:nvSpPr>
          <p:spPr bwMode="auto">
            <a:xfrm>
              <a:off x="3312541" y="360094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8" name="文字方塊 157"/>
            <p:cNvSpPr txBox="1"/>
            <p:nvPr/>
          </p:nvSpPr>
          <p:spPr>
            <a:xfrm>
              <a:off x="3312247" y="3550166"/>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62" name="文字方塊 161"/>
            <p:cNvSpPr txBox="1"/>
            <p:nvPr/>
          </p:nvSpPr>
          <p:spPr>
            <a:xfrm>
              <a:off x="2424089" y="3550166"/>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63" name="矩形 162"/>
            <p:cNvSpPr/>
            <p:nvPr/>
          </p:nvSpPr>
          <p:spPr bwMode="auto">
            <a:xfrm>
              <a:off x="1535460" y="4487513"/>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64" name="文字方塊 163"/>
            <p:cNvSpPr txBox="1"/>
            <p:nvPr/>
          </p:nvSpPr>
          <p:spPr>
            <a:xfrm>
              <a:off x="1532301" y="443673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65" name="矩形 164"/>
            <p:cNvSpPr/>
            <p:nvPr/>
          </p:nvSpPr>
          <p:spPr bwMode="auto">
            <a:xfrm>
              <a:off x="2422421" y="448513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66" name="矩形 165"/>
            <p:cNvSpPr/>
            <p:nvPr/>
          </p:nvSpPr>
          <p:spPr bwMode="auto">
            <a:xfrm>
              <a:off x="3312541" y="448513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67" name="文字方塊 166"/>
            <p:cNvSpPr txBox="1"/>
            <p:nvPr/>
          </p:nvSpPr>
          <p:spPr>
            <a:xfrm>
              <a:off x="3312247" y="443673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71" name="文字方塊 170"/>
            <p:cNvSpPr txBox="1"/>
            <p:nvPr/>
          </p:nvSpPr>
          <p:spPr>
            <a:xfrm>
              <a:off x="2424089" y="443673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177" name="直線接點 176"/>
            <p:cNvCxnSpPr>
              <a:stCxn id="191" idx="6"/>
              <a:endCxn id="189" idx="2"/>
            </p:cNvCxnSpPr>
            <p:nvPr/>
          </p:nvCxnSpPr>
          <p:spPr bwMode="auto">
            <a:xfrm>
              <a:off x="2361509" y="427189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78" name="直線接點 177"/>
            <p:cNvCxnSpPr>
              <a:stCxn id="191" idx="4"/>
              <a:endCxn id="187" idx="0"/>
            </p:cNvCxnSpPr>
            <p:nvPr/>
          </p:nvCxnSpPr>
          <p:spPr bwMode="auto">
            <a:xfrm>
              <a:off x="2193294" y="4440110"/>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79" name="直線接點 178"/>
            <p:cNvCxnSpPr>
              <a:stCxn id="185" idx="2"/>
              <a:endCxn id="187" idx="6"/>
            </p:cNvCxnSpPr>
            <p:nvPr/>
          </p:nvCxnSpPr>
          <p:spPr bwMode="auto">
            <a:xfrm flipH="1" flipV="1">
              <a:off x="2361509" y="515846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80" name="直線接點 179"/>
            <p:cNvCxnSpPr/>
            <p:nvPr/>
          </p:nvCxnSpPr>
          <p:spPr bwMode="auto">
            <a:xfrm flipH="1">
              <a:off x="2305053" y="438338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81" name="文字方塊 180"/>
            <p:cNvSpPr txBox="1"/>
            <p:nvPr/>
          </p:nvSpPr>
          <p:spPr>
            <a:xfrm>
              <a:off x="2400279" y="402420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82" name="文字方塊 181"/>
            <p:cNvSpPr txBox="1"/>
            <p:nvPr/>
          </p:nvSpPr>
          <p:spPr>
            <a:xfrm>
              <a:off x="2494131" y="4614120"/>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83" name="文字方塊 182"/>
            <p:cNvSpPr txBox="1"/>
            <p:nvPr/>
          </p:nvSpPr>
          <p:spPr>
            <a:xfrm>
              <a:off x="1944476" y="4505991"/>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84" name="文字方塊 183"/>
            <p:cNvSpPr txBox="1"/>
            <p:nvPr/>
          </p:nvSpPr>
          <p:spPr>
            <a:xfrm>
              <a:off x="2410711" y="495279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nvGrpSpPr>
            <p:cNvPr id="173" name="群組 172"/>
            <p:cNvGrpSpPr/>
            <p:nvPr/>
          </p:nvGrpSpPr>
          <p:grpSpPr>
            <a:xfrm>
              <a:off x="2022955" y="4087229"/>
              <a:ext cx="338554" cy="369332"/>
              <a:chOff x="2286917" y="2901434"/>
              <a:chExt cx="338554" cy="369332"/>
            </a:xfrm>
          </p:grpSpPr>
          <p:sp>
            <p:nvSpPr>
              <p:cNvPr id="191" name="橢圓 19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2" name="文字方塊 191"/>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74" name="群組 173"/>
            <p:cNvGrpSpPr/>
            <p:nvPr/>
          </p:nvGrpSpPr>
          <p:grpSpPr>
            <a:xfrm>
              <a:off x="2915037" y="4086313"/>
              <a:ext cx="338554" cy="369332"/>
              <a:chOff x="2286917" y="2899083"/>
              <a:chExt cx="338554" cy="369332"/>
            </a:xfrm>
          </p:grpSpPr>
          <p:sp>
            <p:nvSpPr>
              <p:cNvPr id="189" name="橢圓 18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0" name="文字方塊 189"/>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175" name="群組 174"/>
            <p:cNvGrpSpPr/>
            <p:nvPr/>
          </p:nvGrpSpPr>
          <p:grpSpPr>
            <a:xfrm>
              <a:off x="2015290" y="4973800"/>
              <a:ext cx="351378" cy="369332"/>
              <a:chOff x="2279252" y="2901434"/>
              <a:chExt cx="351378" cy="369332"/>
            </a:xfrm>
          </p:grpSpPr>
          <p:sp>
            <p:nvSpPr>
              <p:cNvPr id="187" name="橢圓 186"/>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88" name="文字方塊 187"/>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176" name="群組 175"/>
            <p:cNvGrpSpPr/>
            <p:nvPr/>
          </p:nvGrpSpPr>
          <p:grpSpPr>
            <a:xfrm>
              <a:off x="2915037" y="4973800"/>
              <a:ext cx="351378" cy="369332"/>
              <a:chOff x="2286917" y="2899999"/>
              <a:chExt cx="351378" cy="369332"/>
            </a:xfrm>
          </p:grpSpPr>
          <p:sp>
            <p:nvSpPr>
              <p:cNvPr id="185" name="橢圓 184"/>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86" name="文字方塊 185"/>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sp>
        <p:nvSpPr>
          <p:cNvPr id="23" name="投影片編號版面配置區 22"/>
          <p:cNvSpPr>
            <a:spLocks noGrp="1"/>
          </p:cNvSpPr>
          <p:nvPr>
            <p:ph type="sldNum" sz="quarter" idx="10"/>
          </p:nvPr>
        </p:nvSpPr>
        <p:spPr/>
        <p:txBody>
          <a:bodyPr/>
          <a:lstStyle/>
          <a:p>
            <a:fld id="{98DD11F9-7500-44D7-BD4E-9DA41FE32E0D}" type="slidenum">
              <a:rPr lang="zh-TW" altLang="en-US" smtClean="0"/>
              <a:pPr/>
              <a:t>18</a:t>
            </a:fld>
            <a:r>
              <a:rPr lang="en-US" altLang="zh-TW" smtClean="0"/>
              <a:t>/28</a:t>
            </a:r>
            <a:endParaRPr lang="zh-TW" altLang="en-US" dirty="0"/>
          </a:p>
        </p:txBody>
      </p:sp>
    </p:spTree>
    <p:extLst>
      <p:ext uri="{BB962C8B-B14F-4D97-AF65-F5344CB8AC3E}">
        <p14:creationId xmlns:p14="http://schemas.microsoft.com/office/powerpoint/2010/main" val="4327465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3"/>
                                        </p:tgtEl>
                                      </p:cBhvr>
                                    </p:animEffect>
                                    <p:set>
                                      <p:cBhvr>
                                        <p:cTn id="7" dur="1" fill="hold">
                                          <p:stCondLst>
                                            <p:cond delay="499"/>
                                          </p:stCondLst>
                                        </p:cTn>
                                        <p:tgtEl>
                                          <p:spTgt spid="43"/>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4"/>
                                        </p:tgtEl>
                                      </p:cBhvr>
                                    </p:animEffect>
                                    <p:set>
                                      <p:cBhvr>
                                        <p:cTn id="10" dur="1" fill="hold">
                                          <p:stCondLst>
                                            <p:cond delay="499"/>
                                          </p:stCondLst>
                                        </p:cTn>
                                        <p:tgtEl>
                                          <p:spTgt spid="44"/>
                                        </p:tgtEl>
                                        <p:attrNameLst>
                                          <p:attrName>style.visibility</p:attrName>
                                        </p:attrNameLst>
                                      </p:cBhvr>
                                      <p:to>
                                        <p:strVal val="hidden"/>
                                      </p:to>
                                    </p:set>
                                  </p:childTnLst>
                                </p:cTn>
                              </p:par>
                              <p:par>
                                <p:cTn id="11" presetID="35" presetClass="path" presetSubtype="0" accel="50000" decel="50000" fill="hold" nodeType="withEffect">
                                  <p:stCondLst>
                                    <p:cond delay="0"/>
                                  </p:stCondLst>
                                  <p:childTnLst>
                                    <p:animMotion origin="layout" path="M 5.55556E-7 -1.11111E-6 L -0.3974 -1.11111E-6 " pathEditMode="relative" rAng="0" ptsTypes="AA">
                                      <p:cBhvr>
                                        <p:cTn id="12" dur="2000" fill="hold"/>
                                        <p:tgtEl>
                                          <p:spTgt spid="117"/>
                                        </p:tgtEl>
                                        <p:attrNameLst>
                                          <p:attrName>ppt_x</p:attrName>
                                          <p:attrName>ppt_y</p:attrName>
                                        </p:attrNameLst>
                                      </p:cBhvr>
                                      <p:rCtr x="-19878" y="0"/>
                                    </p:animMotion>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147"/>
                                        </p:tgtEl>
                                        <p:attrNameLst>
                                          <p:attrName>style.visibility</p:attrName>
                                        </p:attrNameLst>
                                      </p:cBhvr>
                                      <p:to>
                                        <p:strVal val="visible"/>
                                      </p:to>
                                    </p:set>
                                    <p:animEffect transition="in" filter="fade">
                                      <p:cBhvr>
                                        <p:cTn id="16" dur="500"/>
                                        <p:tgtEl>
                                          <p:spTgt spid="147"/>
                                        </p:tgtEl>
                                      </p:cBhvr>
                                    </p:animEffect>
                                  </p:childTnLst>
                                </p:cTn>
                              </p:par>
                              <p:par>
                                <p:cTn id="17" presetID="10"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500"/>
                                        <p:tgtEl>
                                          <p:spTgt spid="3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2"/>
                                        </p:tgtEl>
                                        <p:attrNameLst>
                                          <p:attrName>style.visibility</p:attrName>
                                        </p:attrNameLst>
                                      </p:cBhvr>
                                      <p:to>
                                        <p:strVal val="visible"/>
                                      </p:to>
                                    </p:set>
                                    <p:animEffect transition="in" filter="fade">
                                      <p:cBhvr>
                                        <p:cTn id="22" dur="500"/>
                                        <p:tgtEl>
                                          <p:spTgt spid="15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3"/>
                                        </p:tgtEl>
                                        <p:attrNameLst>
                                          <p:attrName>style.visibility</p:attrName>
                                        </p:attrNameLst>
                                      </p:cBhvr>
                                      <p:to>
                                        <p:strVal val="visible"/>
                                      </p:to>
                                    </p:set>
                                    <p:animEffect transition="in" filter="fade">
                                      <p:cBhvr>
                                        <p:cTn id="25" dur="500"/>
                                        <p:tgtEl>
                                          <p:spTgt spid="153"/>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94"/>
                                        </p:tgtEl>
                                        <p:attrNameLst>
                                          <p:attrName>style.visibility</p:attrName>
                                        </p:attrNameLst>
                                      </p:cBhvr>
                                      <p:to>
                                        <p:strVal val="visible"/>
                                      </p:to>
                                    </p:set>
                                    <p:anim calcmode="lin" valueType="num">
                                      <p:cBhvr additive="base">
                                        <p:cTn id="30" dur="500" fill="hold"/>
                                        <p:tgtEl>
                                          <p:spTgt spid="194"/>
                                        </p:tgtEl>
                                        <p:attrNameLst>
                                          <p:attrName>ppt_x</p:attrName>
                                        </p:attrNameLst>
                                      </p:cBhvr>
                                      <p:tavLst>
                                        <p:tav tm="0">
                                          <p:val>
                                            <p:strVal val="#ppt_x"/>
                                          </p:val>
                                        </p:tav>
                                        <p:tav tm="100000">
                                          <p:val>
                                            <p:strVal val="#ppt_x"/>
                                          </p:val>
                                        </p:tav>
                                      </p:tavLst>
                                    </p:anim>
                                    <p:anim calcmode="lin" valueType="num">
                                      <p:cBhvr additive="base">
                                        <p:cTn id="31" dur="500" fill="hold"/>
                                        <p:tgtEl>
                                          <p:spTgt spid="194"/>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fill="hold"/>
                                        <p:tgtEl>
                                          <p:spTgt spid="36"/>
                                        </p:tgtEl>
                                        <p:attrNameLst>
                                          <p:attrName>ppt_x</p:attrName>
                                        </p:attrNameLst>
                                      </p:cBhvr>
                                      <p:tavLst>
                                        <p:tav tm="0">
                                          <p:val>
                                            <p:strVal val="#ppt_x"/>
                                          </p:val>
                                        </p:tav>
                                        <p:tav tm="100000">
                                          <p:val>
                                            <p:strVal val="#ppt_x"/>
                                          </p:val>
                                        </p:tav>
                                      </p:tavLst>
                                    </p:anim>
                                    <p:anim calcmode="lin" valueType="num">
                                      <p:cBhvr additive="base">
                                        <p:cTn id="3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1" nodeType="clickEffect">
                                  <p:stCondLst>
                                    <p:cond delay="0"/>
                                  </p:stCondLst>
                                  <p:childTnLst>
                                    <p:anim calcmode="lin" valueType="num">
                                      <p:cBhvr additive="base">
                                        <p:cTn id="39" dur="500"/>
                                        <p:tgtEl>
                                          <p:spTgt spid="194"/>
                                        </p:tgtEl>
                                        <p:attrNameLst>
                                          <p:attrName>ppt_x</p:attrName>
                                        </p:attrNameLst>
                                      </p:cBhvr>
                                      <p:tavLst>
                                        <p:tav tm="0">
                                          <p:val>
                                            <p:strVal val="ppt_x"/>
                                          </p:val>
                                        </p:tav>
                                        <p:tav tm="100000">
                                          <p:val>
                                            <p:strVal val="ppt_x"/>
                                          </p:val>
                                        </p:tav>
                                      </p:tavLst>
                                    </p:anim>
                                    <p:anim calcmode="lin" valueType="num">
                                      <p:cBhvr additive="base">
                                        <p:cTn id="40" dur="500"/>
                                        <p:tgtEl>
                                          <p:spTgt spid="194"/>
                                        </p:tgtEl>
                                        <p:attrNameLst>
                                          <p:attrName>ppt_y</p:attrName>
                                        </p:attrNameLst>
                                      </p:cBhvr>
                                      <p:tavLst>
                                        <p:tav tm="0">
                                          <p:val>
                                            <p:strVal val="ppt_y"/>
                                          </p:val>
                                        </p:tav>
                                        <p:tav tm="100000">
                                          <p:val>
                                            <p:strVal val="1+ppt_h/2"/>
                                          </p:val>
                                        </p:tav>
                                      </p:tavLst>
                                    </p:anim>
                                    <p:set>
                                      <p:cBhvr>
                                        <p:cTn id="41" dur="1" fill="hold">
                                          <p:stCondLst>
                                            <p:cond delay="499"/>
                                          </p:stCondLst>
                                        </p:cTn>
                                        <p:tgtEl>
                                          <p:spTgt spid="194"/>
                                        </p:tgtEl>
                                        <p:attrNameLst>
                                          <p:attrName>style.visibility</p:attrName>
                                        </p:attrNameLst>
                                      </p:cBhvr>
                                      <p:to>
                                        <p:strVal val="hidden"/>
                                      </p:to>
                                    </p:set>
                                  </p:childTnLst>
                                </p:cTn>
                              </p:par>
                              <p:par>
                                <p:cTn id="42" presetID="2" presetClass="exit" presetSubtype="4" fill="hold" nodeType="withEffect">
                                  <p:stCondLst>
                                    <p:cond delay="0"/>
                                  </p:stCondLst>
                                  <p:childTnLst>
                                    <p:anim calcmode="lin" valueType="num">
                                      <p:cBhvr additive="base">
                                        <p:cTn id="43" dur="500"/>
                                        <p:tgtEl>
                                          <p:spTgt spid="36"/>
                                        </p:tgtEl>
                                        <p:attrNameLst>
                                          <p:attrName>ppt_x</p:attrName>
                                        </p:attrNameLst>
                                      </p:cBhvr>
                                      <p:tavLst>
                                        <p:tav tm="0">
                                          <p:val>
                                            <p:strVal val="ppt_x"/>
                                          </p:val>
                                        </p:tav>
                                        <p:tav tm="100000">
                                          <p:val>
                                            <p:strVal val="ppt_x"/>
                                          </p:val>
                                        </p:tav>
                                      </p:tavLst>
                                    </p:anim>
                                    <p:anim calcmode="lin" valueType="num">
                                      <p:cBhvr additive="base">
                                        <p:cTn id="44" dur="500"/>
                                        <p:tgtEl>
                                          <p:spTgt spid="36"/>
                                        </p:tgtEl>
                                        <p:attrNameLst>
                                          <p:attrName>ppt_y</p:attrName>
                                        </p:attrNameLst>
                                      </p:cBhvr>
                                      <p:tavLst>
                                        <p:tav tm="0">
                                          <p:val>
                                            <p:strVal val="ppt_y"/>
                                          </p:val>
                                        </p:tav>
                                        <p:tav tm="100000">
                                          <p:val>
                                            <p:strVal val="1+ppt_h/2"/>
                                          </p:val>
                                        </p:tav>
                                      </p:tavLst>
                                    </p:anim>
                                    <p:set>
                                      <p:cBhvr>
                                        <p:cTn id="45"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 grpId="0" animBg="1"/>
      <p:bldP spid="153" grpId="0" animBg="1"/>
      <p:bldP spid="194" grpId="0" animBg="1"/>
      <p:bldP spid="194"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 Complete Example</a:t>
            </a:r>
            <a:endParaRPr lang="zh-TW" altLang="en-US" dirty="0"/>
          </a:p>
        </p:txBody>
      </p:sp>
      <p:sp>
        <p:nvSpPr>
          <p:cNvPr id="3" name="內容版面配置區 2"/>
          <p:cNvSpPr>
            <a:spLocks noGrp="1"/>
          </p:cNvSpPr>
          <p:nvPr>
            <p:ph idx="1"/>
          </p:nvPr>
        </p:nvSpPr>
        <p:spPr/>
        <p:txBody>
          <a:bodyPr/>
          <a:lstStyle/>
          <a:p>
            <a:r>
              <a:rPr lang="en-US" altLang="zh-TW" dirty="0"/>
              <a:t>Obtain the repairing path with minimum overhead</a:t>
            </a:r>
          </a:p>
          <a:p>
            <a:pPr lvl="1"/>
            <a:r>
              <a:rPr lang="pt-BR" altLang="zh-TW" dirty="0"/>
              <a:t>Repairing path: R1-&gt;R4-&gt;R5-&gt;R6</a:t>
            </a:r>
            <a:endParaRPr lang="en-US" altLang="zh-TW" dirty="0"/>
          </a:p>
          <a:p>
            <a:endParaRPr lang="zh-TW" altLang="en-US" dirty="0"/>
          </a:p>
        </p:txBody>
      </p:sp>
      <p:sp>
        <p:nvSpPr>
          <p:cNvPr id="76" name="橢圓 75"/>
          <p:cNvSpPr/>
          <p:nvPr/>
        </p:nvSpPr>
        <p:spPr bwMode="auto">
          <a:xfrm>
            <a:off x="4774560"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8" name="弧形 77"/>
          <p:cNvSpPr/>
          <p:nvPr/>
        </p:nvSpPr>
        <p:spPr bwMode="auto">
          <a:xfrm rot="16200000">
            <a:off x="4319720" y="323914"/>
            <a:ext cx="1228459" cy="6667500"/>
          </a:xfrm>
          <a:prstGeom prst="arc">
            <a:avLst>
              <a:gd name="adj1" fmla="val 15942959"/>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0" name="橢圓 79"/>
          <p:cNvSpPr/>
          <p:nvPr/>
        </p:nvSpPr>
        <p:spPr bwMode="auto">
          <a:xfrm>
            <a:off x="4774560"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1" name="文字方塊 80"/>
          <p:cNvSpPr txBox="1"/>
          <p:nvPr/>
        </p:nvSpPr>
        <p:spPr>
          <a:xfrm>
            <a:off x="4466993"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82" name="弧形 81"/>
          <p:cNvSpPr/>
          <p:nvPr/>
        </p:nvSpPr>
        <p:spPr bwMode="auto">
          <a:xfrm rot="5400000">
            <a:off x="4742480" y="2220968"/>
            <a:ext cx="898586" cy="6124131"/>
          </a:xfrm>
          <a:prstGeom prst="arc">
            <a:avLst>
              <a:gd name="adj1" fmla="val 15946536"/>
              <a:gd name="adj2" fmla="val 157636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3" name="弧形 82"/>
          <p:cNvSpPr/>
          <p:nvPr/>
        </p:nvSpPr>
        <p:spPr bwMode="auto">
          <a:xfrm rot="215928">
            <a:off x="917273" y="3623632"/>
            <a:ext cx="8077323" cy="2179496"/>
          </a:xfrm>
          <a:prstGeom prst="arc">
            <a:avLst>
              <a:gd name="adj1" fmla="val 20736435"/>
              <a:gd name="adj2" fmla="val 5288375"/>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5" name="弧形 84"/>
          <p:cNvSpPr/>
          <p:nvPr/>
        </p:nvSpPr>
        <p:spPr bwMode="auto">
          <a:xfrm rot="16200000">
            <a:off x="7564222" y="-348520"/>
            <a:ext cx="1659623" cy="7576444"/>
          </a:xfrm>
          <a:prstGeom prst="arc">
            <a:avLst>
              <a:gd name="adj1" fmla="val 15589836"/>
              <a:gd name="adj2" fmla="val 16513916"/>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6" name="弧形 85"/>
          <p:cNvSpPr/>
          <p:nvPr/>
        </p:nvSpPr>
        <p:spPr bwMode="auto">
          <a:xfrm rot="3601845">
            <a:off x="1133515" y="2889484"/>
            <a:ext cx="2862814" cy="6124131"/>
          </a:xfrm>
          <a:prstGeom prst="arc">
            <a:avLst>
              <a:gd name="adj1" fmla="val 15129465"/>
              <a:gd name="adj2" fmla="val 17638491"/>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7" name="弧形 86"/>
          <p:cNvSpPr/>
          <p:nvPr/>
        </p:nvSpPr>
        <p:spPr bwMode="auto">
          <a:xfrm rot="3601845">
            <a:off x="1055592" y="3713247"/>
            <a:ext cx="2373700" cy="6124131"/>
          </a:xfrm>
          <a:prstGeom prst="arc">
            <a:avLst>
              <a:gd name="adj1" fmla="val 15518458"/>
              <a:gd name="adj2" fmla="val 16746934"/>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93" name="橢圓 92"/>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4" name="文字方塊 93"/>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95" name="橢圓 94"/>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6" name="文字方塊 95"/>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97" name="橢圓 96"/>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98" name="文字方塊 97"/>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99" name="橢圓 98"/>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0" name="文字方塊 99"/>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01" name="橢圓 100"/>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2" name="文字方塊 101"/>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03" name="橢圓 102"/>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4" name="文字方塊 103"/>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106" name="直線接點 105"/>
          <p:cNvCxnSpPr/>
          <p:nvPr/>
        </p:nvCxnSpPr>
        <p:spPr bwMode="auto">
          <a:xfrm>
            <a:off x="6981378"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08" name="直線接點 107"/>
          <p:cNvCxnSpPr/>
          <p:nvPr/>
        </p:nvCxnSpPr>
        <p:spPr bwMode="auto">
          <a:xfrm>
            <a:off x="5995080"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0" name="直線接點 109"/>
          <p:cNvCxnSpPr/>
          <p:nvPr/>
        </p:nvCxnSpPr>
        <p:spPr bwMode="auto">
          <a:xfrm>
            <a:off x="568125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1" name="直線接點 110"/>
          <p:cNvCxnSpPr/>
          <p:nvPr/>
        </p:nvCxnSpPr>
        <p:spPr bwMode="auto">
          <a:xfrm>
            <a:off x="6981378"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3" name="直線接點 112"/>
          <p:cNvCxnSpPr/>
          <p:nvPr/>
        </p:nvCxnSpPr>
        <p:spPr bwMode="auto">
          <a:xfrm>
            <a:off x="5995080"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5" name="直線接點 114"/>
          <p:cNvCxnSpPr/>
          <p:nvPr/>
        </p:nvCxnSpPr>
        <p:spPr bwMode="auto">
          <a:xfrm>
            <a:off x="6666031" y="4271895"/>
            <a:ext cx="0" cy="437768"/>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7" name="直線單箭頭接點 116"/>
          <p:cNvCxnSpPr/>
          <p:nvPr/>
        </p:nvCxnSpPr>
        <p:spPr bwMode="auto">
          <a:xfrm>
            <a:off x="5910263" y="4198844"/>
            <a:ext cx="597693" cy="62080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20" name="直線單箭頭接點 119"/>
          <p:cNvCxnSpPr>
            <a:endCxn id="103" idx="1"/>
          </p:cNvCxnSpPr>
          <p:nvPr/>
        </p:nvCxnSpPr>
        <p:spPr bwMode="auto">
          <a:xfrm>
            <a:off x="6922294" y="4198844"/>
            <a:ext cx="600589" cy="58812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24" name="直線單箭頭接點 123"/>
          <p:cNvCxnSpPr/>
          <p:nvPr/>
        </p:nvCxnSpPr>
        <p:spPr bwMode="auto">
          <a:xfrm>
            <a:off x="5975932" y="4145756"/>
            <a:ext cx="1498748" cy="70961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125" name="弧形 124"/>
          <p:cNvSpPr/>
          <p:nvPr/>
        </p:nvSpPr>
        <p:spPr bwMode="auto">
          <a:xfrm>
            <a:off x="5751374"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126" name="弧形 125"/>
          <p:cNvSpPr/>
          <p:nvPr/>
        </p:nvSpPr>
        <p:spPr bwMode="auto">
          <a:xfrm rot="10800000">
            <a:off x="5751374"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sp>
        <p:nvSpPr>
          <p:cNvPr id="131" name="橢圓 130"/>
          <p:cNvSpPr/>
          <p:nvPr/>
        </p:nvSpPr>
        <p:spPr bwMode="auto">
          <a:xfrm>
            <a:off x="3805733"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2" name="文字方塊 131"/>
          <p:cNvSpPr txBox="1"/>
          <p:nvPr/>
        </p:nvSpPr>
        <p:spPr>
          <a:xfrm>
            <a:off x="3834834"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37" name="橢圓 136"/>
          <p:cNvSpPr/>
          <p:nvPr/>
        </p:nvSpPr>
        <p:spPr bwMode="auto">
          <a:xfrm>
            <a:off x="3805733"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8" name="文字方塊 137"/>
          <p:cNvSpPr txBox="1"/>
          <p:nvPr/>
        </p:nvSpPr>
        <p:spPr>
          <a:xfrm>
            <a:off x="3834834"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59" name="弧形 158"/>
          <p:cNvSpPr/>
          <p:nvPr/>
        </p:nvSpPr>
        <p:spPr bwMode="auto">
          <a:xfrm>
            <a:off x="2111528" y="3565179"/>
            <a:ext cx="1947863" cy="372674"/>
          </a:xfrm>
          <a:prstGeom prst="arc">
            <a:avLst>
              <a:gd name="adj1" fmla="val 10805759"/>
              <a:gd name="adj2" fmla="val 0"/>
            </a:avLst>
          </a:prstGeom>
          <a:noFill/>
          <a:ln w="38100" cap="flat" cmpd="sng" algn="ctr">
            <a:solidFill>
              <a:schemeClr val="tx1"/>
            </a:solidFill>
            <a:prstDash val="solid"/>
            <a:round/>
            <a:headEnd type="none" w="med" len="med"/>
            <a:tailEnd type="triangle" w="med" len="med"/>
          </a:ln>
          <a:effectLst/>
        </p:spPr>
        <p:txBody>
          <a:bodyPr rtlCol="0" anchor="ctr"/>
          <a:lstStyle/>
          <a:p>
            <a:pPr algn="ctr"/>
            <a:endParaRPr lang="zh-TW" altLang="en-US"/>
          </a:p>
        </p:txBody>
      </p:sp>
      <p:sp>
        <p:nvSpPr>
          <p:cNvPr id="160" name="弧形 159"/>
          <p:cNvSpPr/>
          <p:nvPr/>
        </p:nvSpPr>
        <p:spPr bwMode="auto">
          <a:xfrm rot="10800000">
            <a:off x="2111528" y="5044716"/>
            <a:ext cx="1947863" cy="372674"/>
          </a:xfrm>
          <a:prstGeom prst="arc">
            <a:avLst>
              <a:gd name="adj1" fmla="val 10805759"/>
              <a:gd name="adj2" fmla="val 0"/>
            </a:avLst>
          </a:prstGeom>
          <a:noFill/>
          <a:ln w="38100" cap="flat" cmpd="sng" algn="ctr">
            <a:solidFill>
              <a:schemeClr val="tx1"/>
            </a:solidFill>
            <a:prstDash val="solid"/>
            <a:round/>
            <a:headEnd type="triangle" w="med" len="med"/>
            <a:tailEnd type="none" w="med" len="med"/>
          </a:ln>
          <a:effectLst/>
        </p:spPr>
        <p:txBody>
          <a:bodyPr rtlCol="0" anchor="ctr"/>
          <a:lstStyle/>
          <a:p>
            <a:pPr algn="ctr"/>
            <a:endParaRPr lang="zh-TW" altLang="en-US"/>
          </a:p>
        </p:txBody>
      </p:sp>
      <p:sp>
        <p:nvSpPr>
          <p:cNvPr id="60" name="文字方塊 59"/>
          <p:cNvSpPr txBox="1"/>
          <p:nvPr/>
        </p:nvSpPr>
        <p:spPr>
          <a:xfrm>
            <a:off x="6045540" y="3662234"/>
            <a:ext cx="312906" cy="369332"/>
          </a:xfrm>
          <a:prstGeom prst="rect">
            <a:avLst/>
          </a:prstGeom>
          <a:noFill/>
        </p:spPr>
        <p:txBody>
          <a:bodyPr wrap="none" rtlCol="0">
            <a:spAutoFit/>
          </a:bodyPr>
          <a:lstStyle/>
          <a:p>
            <a:r>
              <a:rPr lang="en-US" altLang="zh-TW" dirty="0"/>
              <a:t>0</a:t>
            </a:r>
            <a:endParaRPr lang="zh-TW" altLang="en-US" dirty="0"/>
          </a:p>
        </p:txBody>
      </p:sp>
      <p:sp>
        <p:nvSpPr>
          <p:cNvPr id="61" name="文字方塊 60"/>
          <p:cNvSpPr txBox="1"/>
          <p:nvPr/>
        </p:nvSpPr>
        <p:spPr>
          <a:xfrm>
            <a:off x="6936321" y="3662234"/>
            <a:ext cx="441146" cy="369332"/>
          </a:xfrm>
          <a:prstGeom prst="rect">
            <a:avLst/>
          </a:prstGeom>
          <a:noFill/>
        </p:spPr>
        <p:txBody>
          <a:bodyPr wrap="none" rtlCol="0">
            <a:spAutoFit/>
          </a:bodyPr>
          <a:lstStyle/>
          <a:p>
            <a:r>
              <a:rPr lang="en-US" altLang="zh-TW" dirty="0"/>
              <a:t>15</a:t>
            </a:r>
            <a:endParaRPr lang="zh-TW" altLang="en-US" dirty="0"/>
          </a:p>
        </p:txBody>
      </p:sp>
      <p:sp>
        <p:nvSpPr>
          <p:cNvPr id="62" name="文字方塊 61"/>
          <p:cNvSpPr txBox="1"/>
          <p:nvPr/>
        </p:nvSpPr>
        <p:spPr>
          <a:xfrm>
            <a:off x="6081206" y="4000088"/>
            <a:ext cx="441146" cy="369332"/>
          </a:xfrm>
          <a:prstGeom prst="rect">
            <a:avLst/>
          </a:prstGeom>
          <a:noFill/>
        </p:spPr>
        <p:txBody>
          <a:bodyPr wrap="none" rtlCol="0">
            <a:spAutoFit/>
          </a:bodyPr>
          <a:lstStyle/>
          <a:p>
            <a:r>
              <a:rPr lang="en-US" altLang="zh-TW" dirty="0"/>
              <a:t>20</a:t>
            </a:r>
            <a:endParaRPr lang="zh-TW" altLang="en-US" dirty="0"/>
          </a:p>
        </p:txBody>
      </p:sp>
      <p:sp>
        <p:nvSpPr>
          <p:cNvPr id="63" name="文字方塊 62"/>
          <p:cNvSpPr txBox="1"/>
          <p:nvPr/>
        </p:nvSpPr>
        <p:spPr>
          <a:xfrm>
            <a:off x="5985791" y="4894374"/>
            <a:ext cx="518091" cy="369332"/>
          </a:xfrm>
          <a:prstGeom prst="rect">
            <a:avLst/>
          </a:prstGeom>
          <a:noFill/>
        </p:spPr>
        <p:txBody>
          <a:bodyPr wrap="none" rtlCol="0">
            <a:spAutoFit/>
          </a:bodyPr>
          <a:lstStyle/>
          <a:p>
            <a:r>
              <a:rPr lang="en-US" altLang="zh-TW" dirty="0"/>
              <a:t>-15</a:t>
            </a:r>
            <a:endParaRPr lang="zh-TW" altLang="en-US" dirty="0"/>
          </a:p>
        </p:txBody>
      </p:sp>
      <p:sp>
        <p:nvSpPr>
          <p:cNvPr id="64" name="文字方塊 63"/>
          <p:cNvSpPr txBox="1"/>
          <p:nvPr/>
        </p:nvSpPr>
        <p:spPr>
          <a:xfrm>
            <a:off x="6936234" y="4869410"/>
            <a:ext cx="441146" cy="369332"/>
          </a:xfrm>
          <a:prstGeom prst="rect">
            <a:avLst/>
          </a:prstGeom>
          <a:noFill/>
        </p:spPr>
        <p:txBody>
          <a:bodyPr wrap="none" rtlCol="0">
            <a:spAutoFit/>
          </a:bodyPr>
          <a:lstStyle/>
          <a:p>
            <a:r>
              <a:rPr lang="en-US" altLang="zh-TW" dirty="0"/>
              <a:t>20</a:t>
            </a:r>
            <a:endParaRPr lang="zh-TW" altLang="en-US" dirty="0"/>
          </a:p>
        </p:txBody>
      </p:sp>
      <p:sp>
        <p:nvSpPr>
          <p:cNvPr id="65" name="文字方塊 64"/>
          <p:cNvSpPr txBox="1"/>
          <p:nvPr/>
        </p:nvSpPr>
        <p:spPr>
          <a:xfrm>
            <a:off x="5969398" y="5320148"/>
            <a:ext cx="441146" cy="369332"/>
          </a:xfrm>
          <a:prstGeom prst="rect">
            <a:avLst/>
          </a:prstGeom>
          <a:noFill/>
        </p:spPr>
        <p:txBody>
          <a:bodyPr wrap="none" rtlCol="0">
            <a:spAutoFit/>
          </a:bodyPr>
          <a:lstStyle/>
          <a:p>
            <a:r>
              <a:rPr lang="en-US" altLang="zh-TW" dirty="0"/>
              <a:t>20</a:t>
            </a:r>
            <a:endParaRPr lang="zh-TW" altLang="en-US" dirty="0"/>
          </a:p>
        </p:txBody>
      </p:sp>
      <p:sp>
        <p:nvSpPr>
          <p:cNvPr id="66" name="文字方塊 65"/>
          <p:cNvSpPr txBox="1"/>
          <p:nvPr/>
        </p:nvSpPr>
        <p:spPr>
          <a:xfrm>
            <a:off x="5280858" y="4247849"/>
            <a:ext cx="312906" cy="369332"/>
          </a:xfrm>
          <a:prstGeom prst="rect">
            <a:avLst/>
          </a:prstGeom>
          <a:noFill/>
        </p:spPr>
        <p:txBody>
          <a:bodyPr wrap="none" rtlCol="0">
            <a:spAutoFit/>
          </a:bodyPr>
          <a:lstStyle/>
          <a:p>
            <a:r>
              <a:rPr lang="en-US" altLang="zh-TW" dirty="0"/>
              <a:t>0</a:t>
            </a:r>
            <a:endParaRPr lang="zh-TW" altLang="en-US" dirty="0"/>
          </a:p>
        </p:txBody>
      </p:sp>
      <p:sp>
        <p:nvSpPr>
          <p:cNvPr id="67" name="文字方塊 66"/>
          <p:cNvSpPr txBox="1"/>
          <p:nvPr/>
        </p:nvSpPr>
        <p:spPr>
          <a:xfrm>
            <a:off x="5977809" y="4377492"/>
            <a:ext cx="312906" cy="369332"/>
          </a:xfrm>
          <a:prstGeom prst="rect">
            <a:avLst/>
          </a:prstGeom>
          <a:noFill/>
        </p:spPr>
        <p:txBody>
          <a:bodyPr wrap="none" rtlCol="0">
            <a:spAutoFit/>
          </a:bodyPr>
          <a:lstStyle/>
          <a:p>
            <a:r>
              <a:rPr lang="en-US" altLang="zh-TW" dirty="0"/>
              <a:t>0</a:t>
            </a:r>
            <a:endParaRPr lang="zh-TW" altLang="en-US" dirty="0"/>
          </a:p>
        </p:txBody>
      </p:sp>
      <p:sp>
        <p:nvSpPr>
          <p:cNvPr id="68" name="文字方塊 67"/>
          <p:cNvSpPr txBox="1"/>
          <p:nvPr/>
        </p:nvSpPr>
        <p:spPr>
          <a:xfrm>
            <a:off x="6596702" y="4188278"/>
            <a:ext cx="312906" cy="369332"/>
          </a:xfrm>
          <a:prstGeom prst="rect">
            <a:avLst/>
          </a:prstGeom>
          <a:noFill/>
        </p:spPr>
        <p:txBody>
          <a:bodyPr wrap="none" rtlCol="0">
            <a:spAutoFit/>
          </a:bodyPr>
          <a:lstStyle/>
          <a:p>
            <a:r>
              <a:rPr lang="en-US" altLang="zh-TW" dirty="0"/>
              <a:t>5</a:t>
            </a:r>
            <a:endParaRPr lang="zh-TW" altLang="en-US" dirty="0"/>
          </a:p>
        </p:txBody>
      </p:sp>
      <p:sp>
        <p:nvSpPr>
          <p:cNvPr id="69" name="文字方塊 68"/>
          <p:cNvSpPr txBox="1"/>
          <p:nvPr/>
        </p:nvSpPr>
        <p:spPr>
          <a:xfrm>
            <a:off x="7249087" y="4299976"/>
            <a:ext cx="441146" cy="369332"/>
          </a:xfrm>
          <a:prstGeom prst="rect">
            <a:avLst/>
          </a:prstGeom>
          <a:noFill/>
        </p:spPr>
        <p:txBody>
          <a:bodyPr wrap="none" rtlCol="0">
            <a:spAutoFit/>
          </a:bodyPr>
          <a:lstStyle/>
          <a:p>
            <a:r>
              <a:rPr lang="en-US" altLang="zh-TW" dirty="0"/>
              <a:t>20</a:t>
            </a:r>
            <a:endParaRPr lang="zh-TW" altLang="en-US" dirty="0"/>
          </a:p>
        </p:txBody>
      </p:sp>
      <p:sp>
        <p:nvSpPr>
          <p:cNvPr id="89" name="文字方塊 88"/>
          <p:cNvSpPr txBox="1"/>
          <p:nvPr/>
        </p:nvSpPr>
        <p:spPr>
          <a:xfrm>
            <a:off x="2882432" y="3230305"/>
            <a:ext cx="441146" cy="369332"/>
          </a:xfrm>
          <a:prstGeom prst="rect">
            <a:avLst/>
          </a:prstGeom>
          <a:noFill/>
        </p:spPr>
        <p:txBody>
          <a:bodyPr wrap="none" rtlCol="0">
            <a:spAutoFit/>
          </a:bodyPr>
          <a:lstStyle/>
          <a:p>
            <a:r>
              <a:rPr lang="en-US" altLang="zh-TW" dirty="0"/>
              <a:t>20</a:t>
            </a:r>
            <a:endParaRPr lang="zh-TW" altLang="en-US" dirty="0"/>
          </a:p>
        </p:txBody>
      </p:sp>
      <p:sp>
        <p:nvSpPr>
          <p:cNvPr id="92" name="文字方塊 91"/>
          <p:cNvSpPr txBox="1"/>
          <p:nvPr/>
        </p:nvSpPr>
        <p:spPr>
          <a:xfrm>
            <a:off x="3262170" y="5335564"/>
            <a:ext cx="441146" cy="369332"/>
          </a:xfrm>
          <a:prstGeom prst="rect">
            <a:avLst/>
          </a:prstGeom>
          <a:noFill/>
        </p:spPr>
        <p:txBody>
          <a:bodyPr wrap="none" rtlCol="0">
            <a:spAutoFit/>
          </a:bodyPr>
          <a:lstStyle/>
          <a:p>
            <a:r>
              <a:rPr lang="en-US" altLang="zh-TW" dirty="0"/>
              <a:t>20</a:t>
            </a:r>
            <a:endParaRPr lang="zh-TW" altLang="en-US" dirty="0"/>
          </a:p>
        </p:txBody>
      </p:sp>
      <p:sp>
        <p:nvSpPr>
          <p:cNvPr id="105" name="文字方塊 104"/>
          <p:cNvSpPr txBox="1"/>
          <p:nvPr/>
        </p:nvSpPr>
        <p:spPr>
          <a:xfrm>
            <a:off x="6499260" y="3230305"/>
            <a:ext cx="441146" cy="369332"/>
          </a:xfrm>
          <a:prstGeom prst="rect">
            <a:avLst/>
          </a:prstGeom>
          <a:noFill/>
        </p:spPr>
        <p:txBody>
          <a:bodyPr wrap="none" rtlCol="0">
            <a:spAutoFit/>
          </a:bodyPr>
          <a:lstStyle/>
          <a:p>
            <a:r>
              <a:rPr lang="en-US" altLang="zh-TW" dirty="0"/>
              <a:t>20</a:t>
            </a:r>
            <a:endParaRPr lang="zh-TW" altLang="en-US" dirty="0"/>
          </a:p>
        </p:txBody>
      </p:sp>
      <mc:AlternateContent xmlns:mc="http://schemas.openxmlformats.org/markup-compatibility/2006" xmlns:a14="http://schemas.microsoft.com/office/drawing/2010/main">
        <mc:Choice Requires="a14">
          <p:sp>
            <p:nvSpPr>
              <p:cNvPr id="211" name="文字方塊 210"/>
              <p:cNvSpPr txBox="1"/>
              <p:nvPr/>
            </p:nvSpPr>
            <p:spPr>
              <a:xfrm>
                <a:off x="55180" y="6208314"/>
                <a:ext cx="5418919"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𝑛𝑒𝑤</m:t>
                          </m:r>
                        </m:sub>
                      </m:sSub>
                      <m:r>
                        <a:rPr lang="en-US" altLang="zh-TW" b="0" i="1" smtClean="0">
                          <a:latin typeface="Cambria Math" panose="02040503050406030204" pitchFamily="18" charset="0"/>
                        </a:rPr>
                        <m:t>=2∗10+1∗10+1∗20+1∗5=55</m:t>
                      </m:r>
                    </m:oMath>
                  </m:oMathPara>
                </a14:m>
                <a:endParaRPr lang="zh-TW" altLang="en-US" dirty="0"/>
              </a:p>
            </p:txBody>
          </p:sp>
        </mc:Choice>
        <mc:Fallback xmlns="">
          <p:sp>
            <p:nvSpPr>
              <p:cNvPr id="211" name="文字方塊 210"/>
              <p:cNvSpPr txBox="1">
                <a:spLocks noRot="1" noChangeAspect="1" noMove="1" noResize="1" noEditPoints="1" noAdjustHandles="1" noChangeArrowheads="1" noChangeShapeType="1" noTextEdit="1"/>
              </p:cNvSpPr>
              <p:nvPr/>
            </p:nvSpPr>
            <p:spPr>
              <a:xfrm>
                <a:off x="55180" y="6208314"/>
                <a:ext cx="5418919" cy="276999"/>
              </a:xfrm>
              <a:prstGeom prst="rect">
                <a:avLst/>
              </a:prstGeom>
              <a:blipFill>
                <a:blip r:embed="rId3"/>
                <a:stretch>
                  <a:fillRect l="-112" r="-562" b="-13043"/>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13" name="文字方塊 212"/>
              <p:cNvSpPr txBox="1"/>
              <p:nvPr/>
            </p:nvSpPr>
            <p:spPr>
              <a:xfrm>
                <a:off x="55180" y="5931300"/>
                <a:ext cx="5330625"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𝑐𝑜𝑚𝑚𝑐𝑜𝑠</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𝑜𝑟𝑖</m:t>
                          </m:r>
                        </m:sub>
                      </m:sSub>
                      <m:r>
                        <a:rPr lang="en-US" altLang="zh-TW" b="0" i="1" smtClean="0">
                          <a:latin typeface="Cambria Math" panose="02040503050406030204" pitchFamily="18" charset="0"/>
                        </a:rPr>
                        <m:t>=1∗10+1∗10+1∗20+2∗5=50</m:t>
                      </m:r>
                    </m:oMath>
                  </m:oMathPara>
                </a14:m>
                <a:endParaRPr lang="zh-TW" altLang="en-US" dirty="0"/>
              </a:p>
            </p:txBody>
          </p:sp>
        </mc:Choice>
        <mc:Fallback xmlns="">
          <p:sp>
            <p:nvSpPr>
              <p:cNvPr id="213" name="文字方塊 212"/>
              <p:cNvSpPr txBox="1">
                <a:spLocks noRot="1" noChangeAspect="1" noMove="1" noResize="1" noEditPoints="1" noAdjustHandles="1" noChangeArrowheads="1" noChangeShapeType="1" noTextEdit="1"/>
              </p:cNvSpPr>
              <p:nvPr/>
            </p:nvSpPr>
            <p:spPr>
              <a:xfrm>
                <a:off x="55180" y="5931300"/>
                <a:ext cx="5330625" cy="276999"/>
              </a:xfrm>
              <a:prstGeom prst="rect">
                <a:avLst/>
              </a:prstGeom>
              <a:blipFill>
                <a:blip r:embed="rId5"/>
                <a:stretch>
                  <a:fillRect l="-114" r="-572" b="-20000"/>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14" name="文字方塊 213"/>
              <p:cNvSpPr txBox="1"/>
              <p:nvPr/>
            </p:nvSpPr>
            <p:spPr>
              <a:xfrm>
                <a:off x="58233" y="6476828"/>
                <a:ext cx="2886559" cy="369332"/>
              </a:xfrm>
              <a:prstGeom prst="rect">
                <a:avLst/>
              </a:prstGeom>
              <a:solidFill>
                <a:schemeClr val="bg2">
                  <a:alpha val="70000"/>
                </a:schemeClr>
              </a:solidFill>
            </p:spPr>
            <p:txBody>
              <a:bodyPr wrap="none" rtlCol="0">
                <a:spAutoFit/>
              </a:bodyPr>
              <a:lstStyle/>
              <a:p>
                <a14:m>
                  <m:oMath xmlns:m="http://schemas.openxmlformats.org/officeDocument/2006/math">
                    <m:r>
                      <m:rPr>
                        <m:sty m:val="p"/>
                      </m:rPr>
                      <a:rPr lang="en-US" altLang="zh-TW">
                        <a:latin typeface="Cambria Math" panose="02040503050406030204" pitchFamily="18" charset="0"/>
                      </a:rPr>
                      <m:t>Δ</m:t>
                    </m:r>
                    <m:r>
                      <a:rPr lang="en-US" altLang="zh-TW" i="1">
                        <a:latin typeface="Cambria Math" panose="02040503050406030204" pitchFamily="18" charset="0"/>
                      </a:rPr>
                      <m:t>𝑐𝑜𝑚𝑚𝑐𝑜𝑠𝑡</m:t>
                    </m:r>
                  </m:oMath>
                </a14:m>
                <a:r>
                  <a:rPr lang="zh-TW" altLang="en-US" dirty="0"/>
                  <a:t> </a:t>
                </a:r>
                <a:r>
                  <a:rPr lang="en-US" altLang="zh-TW" dirty="0"/>
                  <a:t>is </a:t>
                </a:r>
                <a14:m>
                  <m:oMath xmlns:m="http://schemas.openxmlformats.org/officeDocument/2006/math">
                    <m:r>
                      <a:rPr lang="en-US" altLang="zh-TW" i="1">
                        <a:latin typeface="Cambria Math" panose="02040503050406030204" pitchFamily="18" charset="0"/>
                      </a:rPr>
                      <m:t>5</m:t>
                    </m:r>
                    <m:r>
                      <a:rPr lang="en-US" altLang="zh-TW" b="0" i="1" smtClean="0">
                        <a:latin typeface="Cambria Math" panose="02040503050406030204" pitchFamily="18" charset="0"/>
                      </a:rPr>
                      <m:t>5−50=5</m:t>
                    </m:r>
                  </m:oMath>
                </a14:m>
                <a:endParaRPr lang="zh-TW" altLang="en-US" dirty="0"/>
              </a:p>
            </p:txBody>
          </p:sp>
        </mc:Choice>
        <mc:Fallback xmlns="">
          <p:sp>
            <p:nvSpPr>
              <p:cNvPr id="214" name="文字方塊 213"/>
              <p:cNvSpPr txBox="1">
                <a:spLocks noRot="1" noChangeAspect="1" noMove="1" noResize="1" noEditPoints="1" noAdjustHandles="1" noChangeArrowheads="1" noChangeShapeType="1" noTextEdit="1"/>
              </p:cNvSpPr>
              <p:nvPr/>
            </p:nvSpPr>
            <p:spPr>
              <a:xfrm>
                <a:off x="58233" y="6476828"/>
                <a:ext cx="2886559" cy="369332"/>
              </a:xfrm>
              <a:prstGeom prst="rect">
                <a:avLst/>
              </a:prstGeom>
              <a:blipFill>
                <a:blip r:embed="rId6"/>
                <a:stretch>
                  <a:fillRect t="-8197" b="-24590"/>
                </a:stretch>
              </a:blipFill>
            </p:spPr>
            <p:txBody>
              <a:bodyPr/>
              <a:lstStyle/>
              <a:p>
                <a:r>
                  <a:rPr lang="zh-TW" altLang="en-US">
                    <a:noFill/>
                  </a:rPr>
                  <a:t> </a:t>
                </a:r>
              </a:p>
            </p:txBody>
          </p:sp>
        </mc:Fallback>
      </mc:AlternateContent>
      <p:sp>
        <p:nvSpPr>
          <p:cNvPr id="238" name="橢圓 237"/>
          <p:cNvSpPr/>
          <p:nvPr/>
        </p:nvSpPr>
        <p:spPr bwMode="auto">
          <a:xfrm>
            <a:off x="2603611" y="6440644"/>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239" name="矩形 238"/>
          <p:cNvSpPr/>
          <p:nvPr/>
        </p:nvSpPr>
        <p:spPr bwMode="auto">
          <a:xfrm>
            <a:off x="1202636" y="3269974"/>
            <a:ext cx="3264358" cy="2419506"/>
          </a:xfrm>
          <a:prstGeom prst="rect">
            <a:avLst/>
          </a:prstGeom>
          <a:solidFill>
            <a:schemeClr val="bg2">
              <a:alpha val="70000"/>
            </a:schemeClr>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27" name="橢圓 126"/>
          <p:cNvSpPr/>
          <p:nvPr/>
        </p:nvSpPr>
        <p:spPr bwMode="auto">
          <a:xfrm>
            <a:off x="1827367"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8" name="文字方塊 127"/>
          <p:cNvSpPr txBox="1"/>
          <p:nvPr/>
        </p:nvSpPr>
        <p:spPr>
          <a:xfrm>
            <a:off x="1856468"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29" name="橢圓 128"/>
          <p:cNvSpPr/>
          <p:nvPr/>
        </p:nvSpPr>
        <p:spPr bwMode="auto">
          <a:xfrm>
            <a:off x="2813665"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0" name="文字方塊 129"/>
          <p:cNvSpPr txBox="1"/>
          <p:nvPr/>
        </p:nvSpPr>
        <p:spPr>
          <a:xfrm>
            <a:off x="2842766"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33" name="橢圓 132"/>
          <p:cNvSpPr/>
          <p:nvPr/>
        </p:nvSpPr>
        <p:spPr bwMode="auto">
          <a:xfrm>
            <a:off x="1827367"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4" name="文字方塊 133"/>
          <p:cNvSpPr txBox="1"/>
          <p:nvPr/>
        </p:nvSpPr>
        <p:spPr>
          <a:xfrm>
            <a:off x="1856468"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35" name="橢圓 134"/>
          <p:cNvSpPr/>
          <p:nvPr/>
        </p:nvSpPr>
        <p:spPr bwMode="auto">
          <a:xfrm>
            <a:off x="2813665"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36" name="文字方塊 135"/>
          <p:cNvSpPr txBox="1"/>
          <p:nvPr/>
        </p:nvSpPr>
        <p:spPr>
          <a:xfrm>
            <a:off x="2842766"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140" name="直線接點 139"/>
          <p:cNvCxnSpPr/>
          <p:nvPr/>
        </p:nvCxnSpPr>
        <p:spPr bwMode="auto">
          <a:xfrm>
            <a:off x="3341532" y="4924471"/>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42" name="直線接點 141"/>
          <p:cNvCxnSpPr/>
          <p:nvPr/>
        </p:nvCxnSpPr>
        <p:spPr bwMode="auto">
          <a:xfrm>
            <a:off x="2355234" y="4945568"/>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43" name="直線接點 142"/>
          <p:cNvCxnSpPr/>
          <p:nvPr/>
        </p:nvCxnSpPr>
        <p:spPr bwMode="auto">
          <a:xfrm>
            <a:off x="2141195" y="4271895"/>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145" name="直線接點 144"/>
          <p:cNvCxnSpPr/>
          <p:nvPr/>
        </p:nvCxnSpPr>
        <p:spPr bwMode="auto">
          <a:xfrm>
            <a:off x="3341532" y="3967107"/>
            <a:ext cx="46420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47" name="直線接點 146"/>
          <p:cNvCxnSpPr/>
          <p:nvPr/>
        </p:nvCxnSpPr>
        <p:spPr bwMode="auto">
          <a:xfrm>
            <a:off x="2355234" y="3988204"/>
            <a:ext cx="458431" cy="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48" name="直線接點 147"/>
          <p:cNvCxnSpPr/>
          <p:nvPr/>
        </p:nvCxnSpPr>
        <p:spPr bwMode="auto">
          <a:xfrm>
            <a:off x="3116451" y="4269514"/>
            <a:ext cx="0" cy="437768"/>
          </a:xfrm>
          <a:prstGeom prst="line">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152" name="直線單箭頭接點 151"/>
          <p:cNvCxnSpPr>
            <a:stCxn id="133" idx="7"/>
          </p:cNvCxnSpPr>
          <p:nvPr/>
        </p:nvCxnSpPr>
        <p:spPr bwMode="auto">
          <a:xfrm flipV="1">
            <a:off x="2277930" y="4198845"/>
            <a:ext cx="590180" cy="58812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55" name="直線單箭頭接點 154"/>
          <p:cNvCxnSpPr/>
          <p:nvPr/>
        </p:nvCxnSpPr>
        <p:spPr bwMode="auto">
          <a:xfrm flipV="1">
            <a:off x="3261286" y="4198844"/>
            <a:ext cx="621751" cy="596303"/>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57" name="直線單箭頭接點 156"/>
          <p:cNvCxnSpPr/>
          <p:nvPr/>
        </p:nvCxnSpPr>
        <p:spPr bwMode="auto">
          <a:xfrm flipV="1">
            <a:off x="2315660" y="4103681"/>
            <a:ext cx="1490073" cy="751688"/>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70" name="文字方塊 69"/>
          <p:cNvSpPr txBox="1"/>
          <p:nvPr/>
        </p:nvSpPr>
        <p:spPr>
          <a:xfrm>
            <a:off x="2371476" y="3662234"/>
            <a:ext cx="312906" cy="369332"/>
          </a:xfrm>
          <a:prstGeom prst="rect">
            <a:avLst/>
          </a:prstGeom>
          <a:noFill/>
        </p:spPr>
        <p:txBody>
          <a:bodyPr wrap="none" rtlCol="0">
            <a:spAutoFit/>
          </a:bodyPr>
          <a:lstStyle/>
          <a:p>
            <a:r>
              <a:rPr lang="en-US" altLang="zh-TW" dirty="0"/>
              <a:t>0</a:t>
            </a:r>
            <a:endParaRPr lang="zh-TW" altLang="en-US" dirty="0"/>
          </a:p>
        </p:txBody>
      </p:sp>
      <p:sp>
        <p:nvSpPr>
          <p:cNvPr id="71" name="文字方塊 70"/>
          <p:cNvSpPr txBox="1"/>
          <p:nvPr/>
        </p:nvSpPr>
        <p:spPr>
          <a:xfrm>
            <a:off x="3262257" y="3662234"/>
            <a:ext cx="441146" cy="369332"/>
          </a:xfrm>
          <a:prstGeom prst="rect">
            <a:avLst/>
          </a:prstGeom>
          <a:noFill/>
        </p:spPr>
        <p:txBody>
          <a:bodyPr wrap="none" rtlCol="0">
            <a:spAutoFit/>
          </a:bodyPr>
          <a:lstStyle/>
          <a:p>
            <a:r>
              <a:rPr lang="en-US" altLang="zh-TW" dirty="0"/>
              <a:t>15</a:t>
            </a:r>
            <a:endParaRPr lang="zh-TW" altLang="en-US" dirty="0"/>
          </a:p>
        </p:txBody>
      </p:sp>
      <p:sp>
        <p:nvSpPr>
          <p:cNvPr id="72" name="文字方塊 71"/>
          <p:cNvSpPr txBox="1"/>
          <p:nvPr/>
        </p:nvSpPr>
        <p:spPr>
          <a:xfrm>
            <a:off x="2295334" y="4042322"/>
            <a:ext cx="518091" cy="369332"/>
          </a:xfrm>
          <a:prstGeom prst="rect">
            <a:avLst/>
          </a:prstGeom>
          <a:noFill/>
        </p:spPr>
        <p:txBody>
          <a:bodyPr wrap="none" rtlCol="0">
            <a:spAutoFit/>
          </a:bodyPr>
          <a:lstStyle/>
          <a:p>
            <a:r>
              <a:rPr lang="en-US" altLang="zh-TW" dirty="0"/>
              <a:t>-10</a:t>
            </a:r>
            <a:endParaRPr lang="zh-TW" altLang="en-US" dirty="0"/>
          </a:p>
        </p:txBody>
      </p:sp>
      <p:sp>
        <p:nvSpPr>
          <p:cNvPr id="73" name="文字方塊 72"/>
          <p:cNvSpPr txBox="1"/>
          <p:nvPr/>
        </p:nvSpPr>
        <p:spPr>
          <a:xfrm>
            <a:off x="2311727" y="4601321"/>
            <a:ext cx="441146" cy="369332"/>
          </a:xfrm>
          <a:prstGeom prst="rect">
            <a:avLst/>
          </a:prstGeom>
          <a:noFill/>
        </p:spPr>
        <p:txBody>
          <a:bodyPr wrap="none" rtlCol="0">
            <a:spAutoFit/>
          </a:bodyPr>
          <a:lstStyle/>
          <a:p>
            <a:r>
              <a:rPr lang="en-US" altLang="zh-TW" dirty="0"/>
              <a:t>25</a:t>
            </a:r>
            <a:endParaRPr lang="zh-TW" altLang="en-US" dirty="0"/>
          </a:p>
        </p:txBody>
      </p:sp>
      <p:sp>
        <p:nvSpPr>
          <p:cNvPr id="74" name="文字方塊 73"/>
          <p:cNvSpPr txBox="1"/>
          <p:nvPr/>
        </p:nvSpPr>
        <p:spPr>
          <a:xfrm>
            <a:off x="3262170" y="4886279"/>
            <a:ext cx="441146" cy="369332"/>
          </a:xfrm>
          <a:prstGeom prst="rect">
            <a:avLst/>
          </a:prstGeom>
          <a:noFill/>
        </p:spPr>
        <p:txBody>
          <a:bodyPr wrap="none" rtlCol="0">
            <a:spAutoFit/>
          </a:bodyPr>
          <a:lstStyle/>
          <a:p>
            <a:r>
              <a:rPr lang="en-US" altLang="zh-TW" dirty="0"/>
              <a:t>20</a:t>
            </a:r>
            <a:endParaRPr lang="zh-TW" altLang="en-US" dirty="0"/>
          </a:p>
        </p:txBody>
      </p:sp>
      <p:sp>
        <p:nvSpPr>
          <p:cNvPr id="75" name="文字方塊 74"/>
          <p:cNvSpPr txBox="1"/>
          <p:nvPr/>
        </p:nvSpPr>
        <p:spPr>
          <a:xfrm>
            <a:off x="2295334" y="5034618"/>
            <a:ext cx="518091" cy="369332"/>
          </a:xfrm>
          <a:prstGeom prst="rect">
            <a:avLst/>
          </a:prstGeom>
          <a:noFill/>
        </p:spPr>
        <p:txBody>
          <a:bodyPr wrap="none" rtlCol="0">
            <a:spAutoFit/>
          </a:bodyPr>
          <a:lstStyle/>
          <a:p>
            <a:r>
              <a:rPr lang="en-US" altLang="zh-TW" dirty="0"/>
              <a:t>-15</a:t>
            </a:r>
            <a:endParaRPr lang="zh-TW" altLang="en-US" dirty="0"/>
          </a:p>
        </p:txBody>
      </p:sp>
      <p:sp>
        <p:nvSpPr>
          <p:cNvPr id="79" name="文字方塊 78"/>
          <p:cNvSpPr txBox="1"/>
          <p:nvPr/>
        </p:nvSpPr>
        <p:spPr>
          <a:xfrm>
            <a:off x="1606794" y="4247849"/>
            <a:ext cx="312906" cy="369332"/>
          </a:xfrm>
          <a:prstGeom prst="rect">
            <a:avLst/>
          </a:prstGeom>
          <a:noFill/>
        </p:spPr>
        <p:txBody>
          <a:bodyPr wrap="none" rtlCol="0">
            <a:spAutoFit/>
          </a:bodyPr>
          <a:lstStyle/>
          <a:p>
            <a:r>
              <a:rPr lang="en-US" altLang="zh-TW" dirty="0"/>
              <a:t>5</a:t>
            </a:r>
            <a:endParaRPr lang="zh-TW" altLang="en-US" dirty="0"/>
          </a:p>
        </p:txBody>
      </p:sp>
      <p:sp>
        <p:nvSpPr>
          <p:cNvPr id="90" name="文字方塊 89"/>
          <p:cNvSpPr txBox="1"/>
          <p:nvPr/>
        </p:nvSpPr>
        <p:spPr>
          <a:xfrm>
            <a:off x="3503721" y="4308965"/>
            <a:ext cx="441146" cy="369332"/>
          </a:xfrm>
          <a:prstGeom prst="rect">
            <a:avLst/>
          </a:prstGeom>
          <a:noFill/>
        </p:spPr>
        <p:txBody>
          <a:bodyPr wrap="none" rtlCol="0">
            <a:spAutoFit/>
          </a:bodyPr>
          <a:lstStyle/>
          <a:p>
            <a:r>
              <a:rPr lang="en-US" altLang="zh-TW" dirty="0"/>
              <a:t>40</a:t>
            </a:r>
            <a:endParaRPr lang="zh-TW" altLang="en-US" dirty="0"/>
          </a:p>
        </p:txBody>
      </p:sp>
      <p:sp>
        <p:nvSpPr>
          <p:cNvPr id="91" name="文字方塊 90"/>
          <p:cNvSpPr txBox="1"/>
          <p:nvPr/>
        </p:nvSpPr>
        <p:spPr>
          <a:xfrm>
            <a:off x="3039520" y="4352863"/>
            <a:ext cx="441146" cy="369332"/>
          </a:xfrm>
          <a:prstGeom prst="rect">
            <a:avLst/>
          </a:prstGeom>
          <a:noFill/>
        </p:spPr>
        <p:txBody>
          <a:bodyPr wrap="none" rtlCol="0">
            <a:spAutoFit/>
          </a:bodyPr>
          <a:lstStyle/>
          <a:p>
            <a:r>
              <a:rPr lang="en-US" altLang="zh-TW" dirty="0"/>
              <a:t>20</a:t>
            </a:r>
            <a:endParaRPr lang="zh-TW" altLang="en-US" dirty="0"/>
          </a:p>
        </p:txBody>
      </p:sp>
      <p:sp>
        <p:nvSpPr>
          <p:cNvPr id="177" name="矩形 176"/>
          <p:cNvSpPr/>
          <p:nvPr/>
        </p:nvSpPr>
        <p:spPr bwMode="auto">
          <a:xfrm>
            <a:off x="1535460" y="3600942"/>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78" name="文字方塊 177"/>
          <p:cNvSpPr txBox="1"/>
          <p:nvPr/>
        </p:nvSpPr>
        <p:spPr>
          <a:xfrm>
            <a:off x="1532301" y="3550166"/>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79" name="矩形 178"/>
          <p:cNvSpPr/>
          <p:nvPr/>
        </p:nvSpPr>
        <p:spPr bwMode="auto">
          <a:xfrm>
            <a:off x="2422421" y="360094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80" name="矩形 179"/>
          <p:cNvSpPr/>
          <p:nvPr/>
        </p:nvSpPr>
        <p:spPr bwMode="auto">
          <a:xfrm>
            <a:off x="3312541" y="360094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81" name="文字方塊 180"/>
          <p:cNvSpPr txBox="1"/>
          <p:nvPr/>
        </p:nvSpPr>
        <p:spPr>
          <a:xfrm>
            <a:off x="3312247" y="3550166"/>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82" name="文字方塊 181"/>
          <p:cNvSpPr txBox="1"/>
          <p:nvPr/>
        </p:nvSpPr>
        <p:spPr>
          <a:xfrm>
            <a:off x="2424089" y="3550166"/>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83" name="矩形 182"/>
          <p:cNvSpPr/>
          <p:nvPr/>
        </p:nvSpPr>
        <p:spPr bwMode="auto">
          <a:xfrm>
            <a:off x="1535460" y="4487513"/>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84" name="文字方塊 183"/>
          <p:cNvSpPr txBox="1"/>
          <p:nvPr/>
        </p:nvSpPr>
        <p:spPr>
          <a:xfrm>
            <a:off x="1532301" y="443673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85" name="矩形 184"/>
          <p:cNvSpPr/>
          <p:nvPr/>
        </p:nvSpPr>
        <p:spPr bwMode="auto">
          <a:xfrm>
            <a:off x="2422421" y="4489692"/>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86" name="矩形 185"/>
          <p:cNvSpPr/>
          <p:nvPr/>
        </p:nvSpPr>
        <p:spPr bwMode="auto">
          <a:xfrm>
            <a:off x="3312541" y="4489261"/>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87" name="文字方塊 186"/>
          <p:cNvSpPr txBox="1"/>
          <p:nvPr/>
        </p:nvSpPr>
        <p:spPr>
          <a:xfrm>
            <a:off x="3312247" y="443673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88" name="文字方塊 187"/>
          <p:cNvSpPr txBox="1"/>
          <p:nvPr/>
        </p:nvSpPr>
        <p:spPr>
          <a:xfrm>
            <a:off x="2424089" y="443673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201" name="直線接點 200"/>
          <p:cNvCxnSpPr>
            <a:stCxn id="190" idx="6"/>
            <a:endCxn id="193" idx="2"/>
          </p:cNvCxnSpPr>
          <p:nvPr/>
        </p:nvCxnSpPr>
        <p:spPr bwMode="auto">
          <a:xfrm>
            <a:off x="2361509" y="427189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2" name="直線接點 201"/>
          <p:cNvCxnSpPr>
            <a:stCxn id="190" idx="4"/>
            <a:endCxn id="196" idx="0"/>
          </p:cNvCxnSpPr>
          <p:nvPr/>
        </p:nvCxnSpPr>
        <p:spPr bwMode="auto">
          <a:xfrm>
            <a:off x="2193294" y="4440110"/>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3" name="直線接點 202"/>
          <p:cNvCxnSpPr>
            <a:stCxn id="199" idx="2"/>
            <a:endCxn id="196" idx="6"/>
          </p:cNvCxnSpPr>
          <p:nvPr/>
        </p:nvCxnSpPr>
        <p:spPr bwMode="auto">
          <a:xfrm flipH="1" flipV="1">
            <a:off x="2361509" y="515846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4" name="直線接點 203"/>
          <p:cNvCxnSpPr/>
          <p:nvPr/>
        </p:nvCxnSpPr>
        <p:spPr bwMode="auto">
          <a:xfrm flipH="1">
            <a:off x="2305053" y="438338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5" name="直線接點 204"/>
          <p:cNvCxnSpPr/>
          <p:nvPr/>
        </p:nvCxnSpPr>
        <p:spPr bwMode="auto">
          <a:xfrm flipH="1" flipV="1">
            <a:off x="3253591" y="515846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6" name="直線接點 205"/>
          <p:cNvCxnSpPr/>
          <p:nvPr/>
        </p:nvCxnSpPr>
        <p:spPr bwMode="auto">
          <a:xfrm>
            <a:off x="3084314" y="4440110"/>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grpSp>
        <p:nvGrpSpPr>
          <p:cNvPr id="215" name="群組 214"/>
          <p:cNvGrpSpPr/>
          <p:nvPr/>
        </p:nvGrpSpPr>
        <p:grpSpPr>
          <a:xfrm>
            <a:off x="1944476" y="4024632"/>
            <a:ext cx="1013039" cy="1297926"/>
            <a:chOff x="1944476" y="4024202"/>
            <a:chExt cx="1013039" cy="1297926"/>
          </a:xfrm>
        </p:grpSpPr>
        <p:cxnSp>
          <p:nvCxnSpPr>
            <p:cNvPr id="216" name="直線接點 215"/>
            <p:cNvCxnSpPr/>
            <p:nvPr/>
          </p:nvCxnSpPr>
          <p:spPr bwMode="auto">
            <a:xfrm>
              <a:off x="2361509" y="427189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17" name="直線接點 216"/>
            <p:cNvCxnSpPr/>
            <p:nvPr/>
          </p:nvCxnSpPr>
          <p:spPr bwMode="auto">
            <a:xfrm>
              <a:off x="2193294" y="4440110"/>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18" name="直線接點 217"/>
            <p:cNvCxnSpPr/>
            <p:nvPr/>
          </p:nvCxnSpPr>
          <p:spPr bwMode="auto">
            <a:xfrm flipH="1" flipV="1">
              <a:off x="2361509" y="515846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19" name="直線接點 218"/>
            <p:cNvCxnSpPr/>
            <p:nvPr/>
          </p:nvCxnSpPr>
          <p:spPr bwMode="auto">
            <a:xfrm flipH="1">
              <a:off x="2305053" y="4383385"/>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220" name="文字方塊 219"/>
            <p:cNvSpPr txBox="1"/>
            <p:nvPr/>
          </p:nvSpPr>
          <p:spPr>
            <a:xfrm>
              <a:off x="2400279" y="402420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21" name="文字方塊 220"/>
            <p:cNvSpPr txBox="1"/>
            <p:nvPr/>
          </p:nvSpPr>
          <p:spPr>
            <a:xfrm>
              <a:off x="2494131" y="4614120"/>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222" name="文字方塊 221"/>
            <p:cNvSpPr txBox="1"/>
            <p:nvPr/>
          </p:nvSpPr>
          <p:spPr>
            <a:xfrm>
              <a:off x="1944476" y="4505991"/>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23" name="文字方塊 222"/>
            <p:cNvSpPr txBox="1"/>
            <p:nvPr/>
          </p:nvSpPr>
          <p:spPr>
            <a:xfrm>
              <a:off x="2410711" y="495279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grpSp>
        <p:nvGrpSpPr>
          <p:cNvPr id="233" name="群組 232"/>
          <p:cNvGrpSpPr/>
          <p:nvPr/>
        </p:nvGrpSpPr>
        <p:grpSpPr>
          <a:xfrm>
            <a:off x="2345453" y="4573782"/>
            <a:ext cx="1381549" cy="748346"/>
            <a:chOff x="2345453" y="4573782"/>
            <a:chExt cx="1381549" cy="748346"/>
          </a:xfrm>
        </p:grpSpPr>
        <p:sp>
          <p:nvSpPr>
            <p:cNvPr id="234" name="文字方塊 233"/>
            <p:cNvSpPr txBox="1"/>
            <p:nvPr/>
          </p:nvSpPr>
          <p:spPr>
            <a:xfrm>
              <a:off x="2345453" y="4619022"/>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35" name="文字方塊 234"/>
            <p:cNvSpPr txBox="1"/>
            <p:nvPr/>
          </p:nvSpPr>
          <p:spPr>
            <a:xfrm>
              <a:off x="2898880" y="4573782"/>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236" name="文字方塊 235"/>
            <p:cNvSpPr txBox="1"/>
            <p:nvPr/>
          </p:nvSpPr>
          <p:spPr>
            <a:xfrm>
              <a:off x="3285856" y="4933544"/>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37" name="文字方塊 236"/>
            <p:cNvSpPr txBox="1"/>
            <p:nvPr/>
          </p:nvSpPr>
          <p:spPr>
            <a:xfrm>
              <a:off x="2410711" y="495279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grpSp>
        <p:nvGrpSpPr>
          <p:cNvPr id="207" name="群組 206"/>
          <p:cNvGrpSpPr/>
          <p:nvPr/>
        </p:nvGrpSpPr>
        <p:grpSpPr>
          <a:xfrm>
            <a:off x="5582060" y="4200049"/>
            <a:ext cx="1836425" cy="663132"/>
            <a:chOff x="5651633" y="4170232"/>
            <a:chExt cx="1836425" cy="663132"/>
          </a:xfrm>
        </p:grpSpPr>
        <p:cxnSp>
          <p:nvCxnSpPr>
            <p:cNvPr id="208" name="直線單箭頭接點 207"/>
            <p:cNvCxnSpPr/>
            <p:nvPr/>
          </p:nvCxnSpPr>
          <p:spPr bwMode="auto">
            <a:xfrm>
              <a:off x="6981378" y="4833364"/>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cxnSp>
          <p:nvCxnSpPr>
            <p:cNvPr id="209" name="直線單箭頭接點 208"/>
            <p:cNvCxnSpPr/>
            <p:nvPr/>
          </p:nvCxnSpPr>
          <p:spPr bwMode="auto">
            <a:xfrm>
              <a:off x="5975932" y="4833364"/>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cxnSp>
          <p:nvCxnSpPr>
            <p:cNvPr id="210" name="直線單箭頭接點 209"/>
            <p:cNvCxnSpPr/>
            <p:nvPr/>
          </p:nvCxnSpPr>
          <p:spPr bwMode="auto">
            <a:xfrm>
              <a:off x="5651633" y="4170232"/>
              <a:ext cx="0" cy="48594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grpSp>
      <p:sp>
        <p:nvSpPr>
          <p:cNvPr id="139" name="弧形 138"/>
          <p:cNvSpPr/>
          <p:nvPr/>
        </p:nvSpPr>
        <p:spPr bwMode="auto">
          <a:xfrm>
            <a:off x="3738812" y="2603652"/>
            <a:ext cx="2470297" cy="443516"/>
          </a:xfrm>
          <a:prstGeom prst="arc">
            <a:avLst>
              <a:gd name="adj1" fmla="val 20367168"/>
              <a:gd name="adj2" fmla="val 5158975"/>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41" name="橢圓 140"/>
          <p:cNvSpPr/>
          <p:nvPr/>
        </p:nvSpPr>
        <p:spPr bwMode="auto">
          <a:xfrm>
            <a:off x="5380513" y="2524336"/>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4" name="文字方塊 143"/>
          <p:cNvSpPr txBox="1"/>
          <p:nvPr/>
        </p:nvSpPr>
        <p:spPr>
          <a:xfrm>
            <a:off x="4489196" y="2418216"/>
            <a:ext cx="915635" cy="369332"/>
          </a:xfrm>
          <a:prstGeom prst="rect">
            <a:avLst/>
          </a:prstGeom>
          <a:noFill/>
        </p:spPr>
        <p:txBody>
          <a:bodyPr wrap="none" rtlCol="0">
            <a:spAutoFit/>
          </a:bodyPr>
          <a:lstStyle/>
          <a:p>
            <a:r>
              <a:rPr lang="en-US" altLang="zh-TW" dirty="0"/>
              <a:t>Source</a:t>
            </a:r>
            <a:endParaRPr lang="zh-TW" altLang="en-US" dirty="0"/>
          </a:p>
        </p:txBody>
      </p:sp>
      <p:sp>
        <p:nvSpPr>
          <p:cNvPr id="5" name="手繪多邊形 4"/>
          <p:cNvSpPr/>
          <p:nvPr/>
        </p:nvSpPr>
        <p:spPr bwMode="auto">
          <a:xfrm>
            <a:off x="4580394" y="2643809"/>
            <a:ext cx="3528136" cy="3052049"/>
          </a:xfrm>
          <a:custGeom>
            <a:avLst/>
            <a:gdLst>
              <a:gd name="connsiteX0" fmla="*/ 1005397 w 3528136"/>
              <a:gd name="connsiteY0" fmla="*/ 0 h 3052049"/>
              <a:gd name="connsiteX1" fmla="*/ 1204180 w 3528136"/>
              <a:gd name="connsiteY1" fmla="*/ 9939 h 3052049"/>
              <a:gd name="connsiteX2" fmla="*/ 1442719 w 3528136"/>
              <a:gd name="connsiteY2" fmla="*/ 39756 h 3052049"/>
              <a:gd name="connsiteX3" fmla="*/ 1571928 w 3528136"/>
              <a:gd name="connsiteY3" fmla="*/ 119269 h 3052049"/>
              <a:gd name="connsiteX4" fmla="*/ 1651441 w 3528136"/>
              <a:gd name="connsiteY4" fmla="*/ 178904 h 3052049"/>
              <a:gd name="connsiteX5" fmla="*/ 1522232 w 3528136"/>
              <a:gd name="connsiteY5" fmla="*/ 298174 h 3052049"/>
              <a:gd name="connsiteX6" fmla="*/ 1154484 w 3528136"/>
              <a:gd name="connsiteY6" fmla="*/ 367748 h 3052049"/>
              <a:gd name="connsiteX7" fmla="*/ 727102 w 3528136"/>
              <a:gd name="connsiteY7" fmla="*/ 407504 h 3052049"/>
              <a:gd name="connsiteX8" fmla="*/ 369293 w 3528136"/>
              <a:gd name="connsiteY8" fmla="*/ 397565 h 3052049"/>
              <a:gd name="connsiteX9" fmla="*/ 150632 w 3528136"/>
              <a:gd name="connsiteY9" fmla="*/ 546652 h 3052049"/>
              <a:gd name="connsiteX10" fmla="*/ 1545 w 3528136"/>
              <a:gd name="connsiteY10" fmla="*/ 685800 h 3052049"/>
              <a:gd name="connsiteX11" fmla="*/ 81058 w 3528136"/>
              <a:gd name="connsiteY11" fmla="*/ 874643 h 3052049"/>
              <a:gd name="connsiteX12" fmla="*/ 210267 w 3528136"/>
              <a:gd name="connsiteY12" fmla="*/ 1003852 h 3052049"/>
              <a:gd name="connsiteX13" fmla="*/ 448806 w 3528136"/>
              <a:gd name="connsiteY13" fmla="*/ 1182756 h 3052049"/>
              <a:gd name="connsiteX14" fmla="*/ 766858 w 3528136"/>
              <a:gd name="connsiteY14" fmla="*/ 1282148 h 3052049"/>
              <a:gd name="connsiteX15" fmla="*/ 1015336 w 3528136"/>
              <a:gd name="connsiteY15" fmla="*/ 1361661 h 3052049"/>
              <a:gd name="connsiteX16" fmla="*/ 1114728 w 3528136"/>
              <a:gd name="connsiteY16" fmla="*/ 1500808 h 3052049"/>
              <a:gd name="connsiteX17" fmla="*/ 1184302 w 3528136"/>
              <a:gd name="connsiteY17" fmla="*/ 1610139 h 3052049"/>
              <a:gd name="connsiteX18" fmla="*/ 1233997 w 3528136"/>
              <a:gd name="connsiteY18" fmla="*/ 1759226 h 3052049"/>
              <a:gd name="connsiteX19" fmla="*/ 1243936 w 3528136"/>
              <a:gd name="connsiteY19" fmla="*/ 1958008 h 3052049"/>
              <a:gd name="connsiteX20" fmla="*/ 1164423 w 3528136"/>
              <a:gd name="connsiteY20" fmla="*/ 2166730 h 3052049"/>
              <a:gd name="connsiteX21" fmla="*/ 1045154 w 3528136"/>
              <a:gd name="connsiteY21" fmla="*/ 2325756 h 3052049"/>
              <a:gd name="connsiteX22" fmla="*/ 995458 w 3528136"/>
              <a:gd name="connsiteY22" fmla="*/ 2484782 h 3052049"/>
              <a:gd name="connsiteX23" fmla="*/ 995458 w 3528136"/>
              <a:gd name="connsiteY23" fmla="*/ 2524539 h 3052049"/>
              <a:gd name="connsiteX24" fmla="*/ 1204180 w 3528136"/>
              <a:gd name="connsiteY24" fmla="*/ 2594113 h 3052049"/>
              <a:gd name="connsiteX25" fmla="*/ 1343328 w 3528136"/>
              <a:gd name="connsiteY25" fmla="*/ 2594113 h 3052049"/>
              <a:gd name="connsiteX26" fmla="*/ 1472536 w 3528136"/>
              <a:gd name="connsiteY26" fmla="*/ 2574234 h 3052049"/>
              <a:gd name="connsiteX27" fmla="*/ 1641502 w 3528136"/>
              <a:gd name="connsiteY27" fmla="*/ 2564295 h 3052049"/>
              <a:gd name="connsiteX28" fmla="*/ 1790589 w 3528136"/>
              <a:gd name="connsiteY28" fmla="*/ 2544417 h 3052049"/>
              <a:gd name="connsiteX29" fmla="*/ 1989371 w 3528136"/>
              <a:gd name="connsiteY29" fmla="*/ 2514600 h 3052049"/>
              <a:gd name="connsiteX30" fmla="*/ 2247789 w 3528136"/>
              <a:gd name="connsiteY30" fmla="*/ 2454965 h 3052049"/>
              <a:gd name="connsiteX31" fmla="*/ 2367058 w 3528136"/>
              <a:gd name="connsiteY31" fmla="*/ 2435087 h 3052049"/>
              <a:gd name="connsiteX32" fmla="*/ 2864015 w 3528136"/>
              <a:gd name="connsiteY32" fmla="*/ 2435087 h 3052049"/>
              <a:gd name="connsiteX33" fmla="*/ 3023041 w 3528136"/>
              <a:gd name="connsiteY33" fmla="*/ 2435087 h 3052049"/>
              <a:gd name="connsiteX34" fmla="*/ 3211884 w 3528136"/>
              <a:gd name="connsiteY34" fmla="*/ 2445026 h 3052049"/>
              <a:gd name="connsiteX35" fmla="*/ 3360971 w 3528136"/>
              <a:gd name="connsiteY35" fmla="*/ 2474843 h 3052049"/>
              <a:gd name="connsiteX36" fmla="*/ 3430545 w 3528136"/>
              <a:gd name="connsiteY36" fmla="*/ 2514600 h 3052049"/>
              <a:gd name="connsiteX37" fmla="*/ 3480241 w 3528136"/>
              <a:gd name="connsiteY37" fmla="*/ 2544417 h 3052049"/>
              <a:gd name="connsiteX38" fmla="*/ 3519997 w 3528136"/>
              <a:gd name="connsiteY38" fmla="*/ 2613991 h 3052049"/>
              <a:gd name="connsiteX39" fmla="*/ 3510058 w 3528136"/>
              <a:gd name="connsiteY39" fmla="*/ 2713382 h 3052049"/>
              <a:gd name="connsiteX40" fmla="*/ 3341093 w 3528136"/>
              <a:gd name="connsiteY40" fmla="*/ 2832652 h 3052049"/>
              <a:gd name="connsiteX41" fmla="*/ 3132371 w 3528136"/>
              <a:gd name="connsiteY41" fmla="*/ 2872408 h 3052049"/>
              <a:gd name="connsiteX42" fmla="*/ 2873954 w 3528136"/>
              <a:gd name="connsiteY42" fmla="*/ 2912165 h 3052049"/>
              <a:gd name="connsiteX43" fmla="*/ 2506206 w 3528136"/>
              <a:gd name="connsiteY43" fmla="*/ 2922104 h 3052049"/>
              <a:gd name="connsiteX44" fmla="*/ 2237849 w 3528136"/>
              <a:gd name="connsiteY44" fmla="*/ 2922104 h 3052049"/>
              <a:gd name="connsiteX45" fmla="*/ 1790589 w 3528136"/>
              <a:gd name="connsiteY45" fmla="*/ 2951921 h 3052049"/>
              <a:gd name="connsiteX46" fmla="*/ 1552049 w 3528136"/>
              <a:gd name="connsiteY46" fmla="*/ 3001617 h 3052049"/>
              <a:gd name="connsiteX47" fmla="*/ 1233997 w 3528136"/>
              <a:gd name="connsiteY47" fmla="*/ 3041374 h 3052049"/>
              <a:gd name="connsiteX48" fmla="*/ 906006 w 3528136"/>
              <a:gd name="connsiteY48" fmla="*/ 3051313 h 3052049"/>
              <a:gd name="connsiteX49" fmla="*/ 677406 w 3528136"/>
              <a:gd name="connsiteY49" fmla="*/ 3051313 h 3052049"/>
              <a:gd name="connsiteX50" fmla="*/ 508441 w 3528136"/>
              <a:gd name="connsiteY50" fmla="*/ 3051313 h 3052049"/>
              <a:gd name="connsiteX51" fmla="*/ 508441 w 3528136"/>
              <a:gd name="connsiteY51" fmla="*/ 3051313 h 3052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528136" h="3052049">
                <a:moveTo>
                  <a:pt x="1005397" y="0"/>
                </a:moveTo>
                <a:cubicBezTo>
                  <a:pt x="1068345" y="1656"/>
                  <a:pt x="1131293" y="3313"/>
                  <a:pt x="1204180" y="9939"/>
                </a:cubicBezTo>
                <a:cubicBezTo>
                  <a:pt x="1277067" y="16565"/>
                  <a:pt x="1381428" y="21534"/>
                  <a:pt x="1442719" y="39756"/>
                </a:cubicBezTo>
                <a:cubicBezTo>
                  <a:pt x="1504010" y="57978"/>
                  <a:pt x="1537141" y="96078"/>
                  <a:pt x="1571928" y="119269"/>
                </a:cubicBezTo>
                <a:cubicBezTo>
                  <a:pt x="1606715" y="142460"/>
                  <a:pt x="1659724" y="149086"/>
                  <a:pt x="1651441" y="178904"/>
                </a:cubicBezTo>
                <a:cubicBezTo>
                  <a:pt x="1643158" y="208722"/>
                  <a:pt x="1605058" y="266700"/>
                  <a:pt x="1522232" y="298174"/>
                </a:cubicBezTo>
                <a:cubicBezTo>
                  <a:pt x="1439406" y="329648"/>
                  <a:pt x="1287006" y="349526"/>
                  <a:pt x="1154484" y="367748"/>
                </a:cubicBezTo>
                <a:cubicBezTo>
                  <a:pt x="1021962" y="385970"/>
                  <a:pt x="857967" y="402535"/>
                  <a:pt x="727102" y="407504"/>
                </a:cubicBezTo>
                <a:cubicBezTo>
                  <a:pt x="596237" y="412473"/>
                  <a:pt x="465371" y="374374"/>
                  <a:pt x="369293" y="397565"/>
                </a:cubicBezTo>
                <a:cubicBezTo>
                  <a:pt x="273215" y="420756"/>
                  <a:pt x="211923" y="498613"/>
                  <a:pt x="150632" y="546652"/>
                </a:cubicBezTo>
                <a:cubicBezTo>
                  <a:pt x="89341" y="594691"/>
                  <a:pt x="13141" y="631135"/>
                  <a:pt x="1545" y="685800"/>
                </a:cubicBezTo>
                <a:cubicBezTo>
                  <a:pt x="-10051" y="740465"/>
                  <a:pt x="46271" y="821634"/>
                  <a:pt x="81058" y="874643"/>
                </a:cubicBezTo>
                <a:cubicBezTo>
                  <a:pt x="115845" y="927652"/>
                  <a:pt x="148976" y="952500"/>
                  <a:pt x="210267" y="1003852"/>
                </a:cubicBezTo>
                <a:cubicBezTo>
                  <a:pt x="271558" y="1055204"/>
                  <a:pt x="356041" y="1136373"/>
                  <a:pt x="448806" y="1182756"/>
                </a:cubicBezTo>
                <a:cubicBezTo>
                  <a:pt x="541571" y="1229139"/>
                  <a:pt x="766858" y="1282148"/>
                  <a:pt x="766858" y="1282148"/>
                </a:cubicBezTo>
                <a:cubicBezTo>
                  <a:pt x="861280" y="1311966"/>
                  <a:pt x="957358" y="1325218"/>
                  <a:pt x="1015336" y="1361661"/>
                </a:cubicBezTo>
                <a:cubicBezTo>
                  <a:pt x="1073314" y="1398104"/>
                  <a:pt x="1086567" y="1459395"/>
                  <a:pt x="1114728" y="1500808"/>
                </a:cubicBezTo>
                <a:cubicBezTo>
                  <a:pt x="1142889" y="1542221"/>
                  <a:pt x="1164424" y="1567069"/>
                  <a:pt x="1184302" y="1610139"/>
                </a:cubicBezTo>
                <a:cubicBezTo>
                  <a:pt x="1204180" y="1653209"/>
                  <a:pt x="1224058" y="1701248"/>
                  <a:pt x="1233997" y="1759226"/>
                </a:cubicBezTo>
                <a:cubicBezTo>
                  <a:pt x="1243936" y="1817204"/>
                  <a:pt x="1255532" y="1890091"/>
                  <a:pt x="1243936" y="1958008"/>
                </a:cubicBezTo>
                <a:cubicBezTo>
                  <a:pt x="1232340" y="2025925"/>
                  <a:pt x="1197553" y="2105439"/>
                  <a:pt x="1164423" y="2166730"/>
                </a:cubicBezTo>
                <a:cubicBezTo>
                  <a:pt x="1131293" y="2228021"/>
                  <a:pt x="1073315" y="2272747"/>
                  <a:pt x="1045154" y="2325756"/>
                </a:cubicBezTo>
                <a:cubicBezTo>
                  <a:pt x="1016993" y="2378765"/>
                  <a:pt x="1003741" y="2451651"/>
                  <a:pt x="995458" y="2484782"/>
                </a:cubicBezTo>
                <a:cubicBezTo>
                  <a:pt x="987175" y="2517913"/>
                  <a:pt x="960671" y="2506317"/>
                  <a:pt x="995458" y="2524539"/>
                </a:cubicBezTo>
                <a:cubicBezTo>
                  <a:pt x="1030245" y="2542761"/>
                  <a:pt x="1146202" y="2582517"/>
                  <a:pt x="1204180" y="2594113"/>
                </a:cubicBezTo>
                <a:cubicBezTo>
                  <a:pt x="1262158" y="2605709"/>
                  <a:pt x="1298602" y="2597426"/>
                  <a:pt x="1343328" y="2594113"/>
                </a:cubicBezTo>
                <a:cubicBezTo>
                  <a:pt x="1388054" y="2590800"/>
                  <a:pt x="1422840" y="2579204"/>
                  <a:pt x="1472536" y="2574234"/>
                </a:cubicBezTo>
                <a:cubicBezTo>
                  <a:pt x="1522232" y="2569264"/>
                  <a:pt x="1588493" y="2569264"/>
                  <a:pt x="1641502" y="2564295"/>
                </a:cubicBezTo>
                <a:cubicBezTo>
                  <a:pt x="1694511" y="2559326"/>
                  <a:pt x="1790589" y="2544417"/>
                  <a:pt x="1790589" y="2544417"/>
                </a:cubicBezTo>
                <a:cubicBezTo>
                  <a:pt x="1848567" y="2536135"/>
                  <a:pt x="1913171" y="2529509"/>
                  <a:pt x="1989371" y="2514600"/>
                </a:cubicBezTo>
                <a:cubicBezTo>
                  <a:pt x="2065571" y="2499691"/>
                  <a:pt x="2184841" y="2468217"/>
                  <a:pt x="2247789" y="2454965"/>
                </a:cubicBezTo>
                <a:cubicBezTo>
                  <a:pt x="2310737" y="2441713"/>
                  <a:pt x="2264354" y="2438400"/>
                  <a:pt x="2367058" y="2435087"/>
                </a:cubicBezTo>
                <a:cubicBezTo>
                  <a:pt x="2469762" y="2431774"/>
                  <a:pt x="2864015" y="2435087"/>
                  <a:pt x="2864015" y="2435087"/>
                </a:cubicBezTo>
                <a:cubicBezTo>
                  <a:pt x="2973345" y="2435087"/>
                  <a:pt x="2965063" y="2433431"/>
                  <a:pt x="3023041" y="2435087"/>
                </a:cubicBezTo>
                <a:cubicBezTo>
                  <a:pt x="3081019" y="2436743"/>
                  <a:pt x="3155562" y="2438400"/>
                  <a:pt x="3211884" y="2445026"/>
                </a:cubicBezTo>
                <a:cubicBezTo>
                  <a:pt x="3268206" y="2451652"/>
                  <a:pt x="3324528" y="2463247"/>
                  <a:pt x="3360971" y="2474843"/>
                </a:cubicBezTo>
                <a:cubicBezTo>
                  <a:pt x="3397414" y="2486439"/>
                  <a:pt x="3410667" y="2503004"/>
                  <a:pt x="3430545" y="2514600"/>
                </a:cubicBezTo>
                <a:cubicBezTo>
                  <a:pt x="3450423" y="2526196"/>
                  <a:pt x="3465332" y="2527852"/>
                  <a:pt x="3480241" y="2544417"/>
                </a:cubicBezTo>
                <a:cubicBezTo>
                  <a:pt x="3495150" y="2560982"/>
                  <a:pt x="3515028" y="2585830"/>
                  <a:pt x="3519997" y="2613991"/>
                </a:cubicBezTo>
                <a:cubicBezTo>
                  <a:pt x="3524966" y="2642152"/>
                  <a:pt x="3539875" y="2676939"/>
                  <a:pt x="3510058" y="2713382"/>
                </a:cubicBezTo>
                <a:cubicBezTo>
                  <a:pt x="3480241" y="2749825"/>
                  <a:pt x="3404041" y="2806148"/>
                  <a:pt x="3341093" y="2832652"/>
                </a:cubicBezTo>
                <a:cubicBezTo>
                  <a:pt x="3278145" y="2859156"/>
                  <a:pt x="3210227" y="2859156"/>
                  <a:pt x="3132371" y="2872408"/>
                </a:cubicBezTo>
                <a:cubicBezTo>
                  <a:pt x="3054515" y="2885660"/>
                  <a:pt x="2978315" y="2903882"/>
                  <a:pt x="2873954" y="2912165"/>
                </a:cubicBezTo>
                <a:cubicBezTo>
                  <a:pt x="2769593" y="2920448"/>
                  <a:pt x="2612223" y="2920448"/>
                  <a:pt x="2506206" y="2922104"/>
                </a:cubicBezTo>
                <a:cubicBezTo>
                  <a:pt x="2400189" y="2923760"/>
                  <a:pt x="2357118" y="2917135"/>
                  <a:pt x="2237849" y="2922104"/>
                </a:cubicBezTo>
                <a:cubicBezTo>
                  <a:pt x="2118580" y="2927073"/>
                  <a:pt x="1904889" y="2938669"/>
                  <a:pt x="1790589" y="2951921"/>
                </a:cubicBezTo>
                <a:cubicBezTo>
                  <a:pt x="1676289" y="2965173"/>
                  <a:pt x="1644814" y="2986708"/>
                  <a:pt x="1552049" y="3001617"/>
                </a:cubicBezTo>
                <a:cubicBezTo>
                  <a:pt x="1459284" y="3016526"/>
                  <a:pt x="1341671" y="3033091"/>
                  <a:pt x="1233997" y="3041374"/>
                </a:cubicBezTo>
                <a:cubicBezTo>
                  <a:pt x="1126323" y="3049657"/>
                  <a:pt x="998771" y="3049657"/>
                  <a:pt x="906006" y="3051313"/>
                </a:cubicBezTo>
                <a:cubicBezTo>
                  <a:pt x="813241" y="3052969"/>
                  <a:pt x="677406" y="3051313"/>
                  <a:pt x="677406" y="3051313"/>
                </a:cubicBezTo>
                <a:lnTo>
                  <a:pt x="508441" y="3051313"/>
                </a:lnTo>
                <a:lnTo>
                  <a:pt x="508441" y="3051313"/>
                </a:ln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grpSp>
        <p:nvGrpSpPr>
          <p:cNvPr id="189" name="群組 188"/>
          <p:cNvGrpSpPr/>
          <p:nvPr/>
        </p:nvGrpSpPr>
        <p:grpSpPr>
          <a:xfrm>
            <a:off x="2022955" y="4087229"/>
            <a:ext cx="338554" cy="369332"/>
            <a:chOff x="2286917" y="2901434"/>
            <a:chExt cx="338554" cy="369332"/>
          </a:xfrm>
        </p:grpSpPr>
        <p:sp>
          <p:nvSpPr>
            <p:cNvPr id="190" name="橢圓 18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1" name="文字方塊 190"/>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92" name="群組 191"/>
          <p:cNvGrpSpPr/>
          <p:nvPr/>
        </p:nvGrpSpPr>
        <p:grpSpPr>
          <a:xfrm>
            <a:off x="2915037" y="4086313"/>
            <a:ext cx="338554" cy="369332"/>
            <a:chOff x="2286917" y="2899083"/>
            <a:chExt cx="338554" cy="369332"/>
          </a:xfrm>
        </p:grpSpPr>
        <p:sp>
          <p:nvSpPr>
            <p:cNvPr id="193" name="橢圓 192"/>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4" name="文字方塊 193"/>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195" name="群組 194"/>
          <p:cNvGrpSpPr/>
          <p:nvPr/>
        </p:nvGrpSpPr>
        <p:grpSpPr>
          <a:xfrm>
            <a:off x="2015290" y="4973800"/>
            <a:ext cx="351378" cy="369332"/>
            <a:chOff x="2279252" y="2901434"/>
            <a:chExt cx="351378" cy="369332"/>
          </a:xfrm>
        </p:grpSpPr>
        <p:sp>
          <p:nvSpPr>
            <p:cNvPr id="196" name="橢圓 19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7" name="文字方塊 196"/>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198" name="群組 197"/>
          <p:cNvGrpSpPr/>
          <p:nvPr/>
        </p:nvGrpSpPr>
        <p:grpSpPr>
          <a:xfrm>
            <a:off x="2915037" y="4973800"/>
            <a:ext cx="351378" cy="369332"/>
            <a:chOff x="2286917" y="2899999"/>
            <a:chExt cx="351378" cy="369332"/>
          </a:xfrm>
        </p:grpSpPr>
        <p:sp>
          <p:nvSpPr>
            <p:cNvPr id="199" name="橢圓 19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00" name="文字方塊 199"/>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7" name="投影片編號版面配置區 6"/>
          <p:cNvSpPr>
            <a:spLocks noGrp="1"/>
          </p:cNvSpPr>
          <p:nvPr>
            <p:ph type="sldNum" sz="quarter" idx="10"/>
          </p:nvPr>
        </p:nvSpPr>
        <p:spPr/>
        <p:txBody>
          <a:bodyPr/>
          <a:lstStyle/>
          <a:p>
            <a:fld id="{98DD11F9-7500-44D7-BD4E-9DA41FE32E0D}" type="slidenum">
              <a:rPr lang="zh-TW" altLang="en-US" smtClean="0"/>
              <a:pPr/>
              <a:t>19</a:t>
            </a:fld>
            <a:r>
              <a:rPr lang="en-US" altLang="zh-TW" smtClean="0"/>
              <a:t>/28</a:t>
            </a:r>
            <a:endParaRPr lang="zh-TW" altLang="en-US" dirty="0"/>
          </a:p>
        </p:txBody>
      </p:sp>
      <mc:AlternateContent xmlns:mc="http://schemas.openxmlformats.org/markup-compatibility/2006" xmlns:a14="http://schemas.microsoft.com/office/drawing/2010/main">
        <mc:Choice Requires="a14">
          <p:sp>
            <p:nvSpPr>
              <p:cNvPr id="212" name="文字方塊 211"/>
              <p:cNvSpPr txBox="1"/>
              <p:nvPr/>
            </p:nvSpPr>
            <p:spPr>
              <a:xfrm>
                <a:off x="5703925" y="2689352"/>
                <a:ext cx="2128788" cy="830997"/>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latin typeface="Cambria Math" panose="02040503050406030204" pitchFamily="18" charset="0"/>
                        </a:rPr>
                        <m:t>Δ</m:t>
                      </m:r>
                      <m:r>
                        <a:rPr lang="en-US" altLang="zh-TW" b="0" i="1" smtClean="0">
                          <a:latin typeface="Cambria Math" panose="02040503050406030204" pitchFamily="18" charset="0"/>
                        </a:rPr>
                        <m:t>𝑐𝑜𝑚𝑚𝑐𝑜𝑠𝑡</m:t>
                      </m:r>
                    </m:oMath>
                    <m:oMath xmlns:m="http://schemas.openxmlformats.org/officeDocument/2006/math">
                      <m:r>
                        <a:rPr lang="en-US" altLang="zh-TW" b="0" i="1" smtClean="0">
                          <a:latin typeface="Cambria Math" panose="02040503050406030204" pitchFamily="18" charset="0"/>
                        </a:rPr>
                        <m:t>    =</m:t>
                      </m:r>
                      <m:r>
                        <a:rPr lang="en-US" altLang="zh-TW" b="0" i="1" smtClean="0">
                          <a:latin typeface="Cambria Math" panose="02040503050406030204" pitchFamily="18" charset="0"/>
                        </a:rPr>
                        <m:t>𝑐𝑜𝑠𝑡</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of</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MCF</m:t>
                      </m:r>
                    </m:oMath>
                    <m:oMath xmlns:m="http://schemas.openxmlformats.org/officeDocument/2006/math">
                      <m:r>
                        <a:rPr lang="en-US" altLang="zh-TW" b="0" i="0" smtClean="0">
                          <a:latin typeface="Cambria Math" panose="02040503050406030204" pitchFamily="18" charset="0"/>
                        </a:rPr>
                        <m:t>    </m:t>
                      </m:r>
                      <m:r>
                        <a:rPr lang="en-US" altLang="zh-TW" b="0" i="1" smtClean="0">
                          <a:latin typeface="Cambria Math" panose="02040503050406030204" pitchFamily="18" charset="0"/>
                        </a:rPr>
                        <m:t>=0−15+20=5</m:t>
                      </m:r>
                    </m:oMath>
                  </m:oMathPara>
                </a14:m>
                <a:endParaRPr lang="zh-TW" altLang="en-US" dirty="0"/>
              </a:p>
            </p:txBody>
          </p:sp>
        </mc:Choice>
        <mc:Fallback xmlns="">
          <p:sp>
            <p:nvSpPr>
              <p:cNvPr id="212" name="文字方塊 211"/>
              <p:cNvSpPr txBox="1">
                <a:spLocks noRot="1" noChangeAspect="1" noMove="1" noResize="1" noEditPoints="1" noAdjustHandles="1" noChangeArrowheads="1" noChangeShapeType="1" noTextEdit="1"/>
              </p:cNvSpPr>
              <p:nvPr/>
            </p:nvSpPr>
            <p:spPr>
              <a:xfrm>
                <a:off x="5703925" y="2689352"/>
                <a:ext cx="2128788" cy="830997"/>
              </a:xfrm>
              <a:prstGeom prst="rect">
                <a:avLst/>
              </a:prstGeom>
              <a:blipFill>
                <a:blip r:embed="rId7"/>
                <a:stretch>
                  <a:fillRect l="-2006" r="-2006" b="-2941"/>
                </a:stretch>
              </a:blipFill>
            </p:spPr>
            <p:txBody>
              <a:bodyPr/>
              <a:lstStyle/>
              <a:p>
                <a:r>
                  <a:rPr lang="zh-TW" altLang="en-US">
                    <a:noFill/>
                  </a:rPr>
                  <a:t> </a:t>
                </a:r>
              </a:p>
            </p:txBody>
          </p:sp>
        </mc:Fallback>
      </mc:AlternateContent>
      <p:sp>
        <p:nvSpPr>
          <p:cNvPr id="6" name="橢圓 5"/>
          <p:cNvSpPr/>
          <p:nvPr/>
        </p:nvSpPr>
        <p:spPr bwMode="auto">
          <a:xfrm>
            <a:off x="7563762" y="3158320"/>
            <a:ext cx="322055" cy="431929"/>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Tree>
    <p:extLst>
      <p:ext uri="{BB962C8B-B14F-4D97-AF65-F5344CB8AC3E}">
        <p14:creationId xmlns:p14="http://schemas.microsoft.com/office/powerpoint/2010/main" val="6728844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2"/>
                                        </p:tgtEl>
                                        <p:attrNameLst>
                                          <p:attrName>style.visibility</p:attrName>
                                        </p:attrNameLst>
                                      </p:cBhvr>
                                      <p:to>
                                        <p:strVal val="visible"/>
                                      </p:to>
                                    </p:set>
                                    <p:animEffect transition="in" filter="fade">
                                      <p:cBhvr>
                                        <p:cTn id="12" dur="500"/>
                                        <p:tgtEl>
                                          <p:spTgt spid="2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9"/>
                                        </p:tgtEl>
                                        <p:attrNameLst>
                                          <p:attrName>style.visibility</p:attrName>
                                        </p:attrNameLst>
                                      </p:cBhvr>
                                      <p:to>
                                        <p:strVal val="visible"/>
                                      </p:to>
                                    </p:set>
                                    <p:animEffect transition="in" filter="fade">
                                      <p:cBhvr>
                                        <p:cTn id="17" dur="500"/>
                                        <p:tgtEl>
                                          <p:spTgt spid="239"/>
                                        </p:tgtEl>
                                      </p:cBhvr>
                                    </p:animEffect>
                                  </p:childTnLst>
                                </p:cTn>
                              </p:par>
                              <p:par>
                                <p:cTn id="18" presetID="10" presetClass="entr" presetSubtype="0" fill="hold" nodeType="withEffect">
                                  <p:stCondLst>
                                    <p:cond delay="0"/>
                                  </p:stCondLst>
                                  <p:childTnLst>
                                    <p:set>
                                      <p:cBhvr>
                                        <p:cTn id="19" dur="1" fill="hold">
                                          <p:stCondLst>
                                            <p:cond delay="0"/>
                                          </p:stCondLst>
                                        </p:cTn>
                                        <p:tgtEl>
                                          <p:spTgt spid="201"/>
                                        </p:tgtEl>
                                        <p:attrNameLst>
                                          <p:attrName>style.visibility</p:attrName>
                                        </p:attrNameLst>
                                      </p:cBhvr>
                                      <p:to>
                                        <p:strVal val="visible"/>
                                      </p:to>
                                    </p:set>
                                    <p:animEffect transition="in" filter="fade">
                                      <p:cBhvr>
                                        <p:cTn id="20" dur="500"/>
                                        <p:tgtEl>
                                          <p:spTgt spid="201"/>
                                        </p:tgtEl>
                                      </p:cBhvr>
                                    </p:animEffect>
                                  </p:childTnLst>
                                </p:cTn>
                              </p:par>
                              <p:par>
                                <p:cTn id="21" presetID="10" presetClass="entr" presetSubtype="0" fill="hold" nodeType="withEffect">
                                  <p:stCondLst>
                                    <p:cond delay="0"/>
                                  </p:stCondLst>
                                  <p:childTnLst>
                                    <p:set>
                                      <p:cBhvr>
                                        <p:cTn id="22" dur="1" fill="hold">
                                          <p:stCondLst>
                                            <p:cond delay="0"/>
                                          </p:stCondLst>
                                        </p:cTn>
                                        <p:tgtEl>
                                          <p:spTgt spid="204"/>
                                        </p:tgtEl>
                                        <p:attrNameLst>
                                          <p:attrName>style.visibility</p:attrName>
                                        </p:attrNameLst>
                                      </p:cBhvr>
                                      <p:to>
                                        <p:strVal val="visible"/>
                                      </p:to>
                                    </p:set>
                                    <p:animEffect transition="in" filter="fade">
                                      <p:cBhvr>
                                        <p:cTn id="23" dur="500"/>
                                        <p:tgtEl>
                                          <p:spTgt spid="204"/>
                                        </p:tgtEl>
                                      </p:cBhvr>
                                    </p:animEffect>
                                  </p:childTnLst>
                                </p:cTn>
                              </p:par>
                              <p:par>
                                <p:cTn id="24" presetID="10" presetClass="entr" presetSubtype="0" fill="hold" nodeType="withEffect">
                                  <p:stCondLst>
                                    <p:cond delay="0"/>
                                  </p:stCondLst>
                                  <p:childTnLst>
                                    <p:set>
                                      <p:cBhvr>
                                        <p:cTn id="25" dur="1" fill="hold">
                                          <p:stCondLst>
                                            <p:cond delay="0"/>
                                          </p:stCondLst>
                                        </p:cTn>
                                        <p:tgtEl>
                                          <p:spTgt spid="202"/>
                                        </p:tgtEl>
                                        <p:attrNameLst>
                                          <p:attrName>style.visibility</p:attrName>
                                        </p:attrNameLst>
                                      </p:cBhvr>
                                      <p:to>
                                        <p:strVal val="visible"/>
                                      </p:to>
                                    </p:set>
                                    <p:animEffect transition="in" filter="fade">
                                      <p:cBhvr>
                                        <p:cTn id="26" dur="500"/>
                                        <p:tgtEl>
                                          <p:spTgt spid="202"/>
                                        </p:tgtEl>
                                      </p:cBhvr>
                                    </p:animEffect>
                                  </p:childTnLst>
                                </p:cTn>
                              </p:par>
                              <p:par>
                                <p:cTn id="27" presetID="10" presetClass="entr" presetSubtype="0" fill="hold" nodeType="withEffect">
                                  <p:stCondLst>
                                    <p:cond delay="0"/>
                                  </p:stCondLst>
                                  <p:childTnLst>
                                    <p:set>
                                      <p:cBhvr>
                                        <p:cTn id="28" dur="1" fill="hold">
                                          <p:stCondLst>
                                            <p:cond delay="0"/>
                                          </p:stCondLst>
                                        </p:cTn>
                                        <p:tgtEl>
                                          <p:spTgt spid="203"/>
                                        </p:tgtEl>
                                        <p:attrNameLst>
                                          <p:attrName>style.visibility</p:attrName>
                                        </p:attrNameLst>
                                      </p:cBhvr>
                                      <p:to>
                                        <p:strVal val="visible"/>
                                      </p:to>
                                    </p:set>
                                    <p:animEffect transition="in" filter="fade">
                                      <p:cBhvr>
                                        <p:cTn id="29" dur="500"/>
                                        <p:tgtEl>
                                          <p:spTgt spid="203"/>
                                        </p:tgtEl>
                                      </p:cBhvr>
                                    </p:animEffect>
                                  </p:childTnLst>
                                </p:cTn>
                              </p:par>
                              <p:par>
                                <p:cTn id="30" presetID="10" presetClass="entr" presetSubtype="0" fill="hold" nodeType="withEffect">
                                  <p:stCondLst>
                                    <p:cond delay="0"/>
                                  </p:stCondLst>
                                  <p:childTnLst>
                                    <p:set>
                                      <p:cBhvr>
                                        <p:cTn id="31" dur="1" fill="hold">
                                          <p:stCondLst>
                                            <p:cond delay="0"/>
                                          </p:stCondLst>
                                        </p:cTn>
                                        <p:tgtEl>
                                          <p:spTgt spid="189"/>
                                        </p:tgtEl>
                                        <p:attrNameLst>
                                          <p:attrName>style.visibility</p:attrName>
                                        </p:attrNameLst>
                                      </p:cBhvr>
                                      <p:to>
                                        <p:strVal val="visible"/>
                                      </p:to>
                                    </p:set>
                                    <p:animEffect transition="in" filter="fade">
                                      <p:cBhvr>
                                        <p:cTn id="32" dur="500"/>
                                        <p:tgtEl>
                                          <p:spTgt spid="189"/>
                                        </p:tgtEl>
                                      </p:cBhvr>
                                    </p:animEffect>
                                  </p:childTnLst>
                                </p:cTn>
                              </p:par>
                              <p:par>
                                <p:cTn id="33" presetID="10" presetClass="entr" presetSubtype="0" fill="hold" nodeType="withEffect">
                                  <p:stCondLst>
                                    <p:cond delay="0"/>
                                  </p:stCondLst>
                                  <p:childTnLst>
                                    <p:set>
                                      <p:cBhvr>
                                        <p:cTn id="34" dur="1" fill="hold">
                                          <p:stCondLst>
                                            <p:cond delay="0"/>
                                          </p:stCondLst>
                                        </p:cTn>
                                        <p:tgtEl>
                                          <p:spTgt spid="195"/>
                                        </p:tgtEl>
                                        <p:attrNameLst>
                                          <p:attrName>style.visibility</p:attrName>
                                        </p:attrNameLst>
                                      </p:cBhvr>
                                      <p:to>
                                        <p:strVal val="visible"/>
                                      </p:to>
                                    </p:set>
                                    <p:animEffect transition="in" filter="fade">
                                      <p:cBhvr>
                                        <p:cTn id="35" dur="500"/>
                                        <p:tgtEl>
                                          <p:spTgt spid="195"/>
                                        </p:tgtEl>
                                      </p:cBhvr>
                                    </p:animEffect>
                                  </p:childTnLst>
                                </p:cTn>
                              </p:par>
                              <p:par>
                                <p:cTn id="36" presetID="10" presetClass="entr" presetSubtype="0" fill="hold" nodeType="withEffect">
                                  <p:stCondLst>
                                    <p:cond delay="0"/>
                                  </p:stCondLst>
                                  <p:childTnLst>
                                    <p:set>
                                      <p:cBhvr>
                                        <p:cTn id="37" dur="1" fill="hold">
                                          <p:stCondLst>
                                            <p:cond delay="0"/>
                                          </p:stCondLst>
                                        </p:cTn>
                                        <p:tgtEl>
                                          <p:spTgt spid="198"/>
                                        </p:tgtEl>
                                        <p:attrNameLst>
                                          <p:attrName>style.visibility</p:attrName>
                                        </p:attrNameLst>
                                      </p:cBhvr>
                                      <p:to>
                                        <p:strVal val="visible"/>
                                      </p:to>
                                    </p:set>
                                    <p:animEffect transition="in" filter="fade">
                                      <p:cBhvr>
                                        <p:cTn id="38" dur="500"/>
                                        <p:tgtEl>
                                          <p:spTgt spid="19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77"/>
                                        </p:tgtEl>
                                        <p:attrNameLst>
                                          <p:attrName>style.visibility</p:attrName>
                                        </p:attrNameLst>
                                      </p:cBhvr>
                                      <p:to>
                                        <p:strVal val="visible"/>
                                      </p:to>
                                    </p:set>
                                    <p:animEffect transition="in" filter="fade">
                                      <p:cBhvr>
                                        <p:cTn id="41" dur="500"/>
                                        <p:tgtEl>
                                          <p:spTgt spid="17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78"/>
                                        </p:tgtEl>
                                        <p:attrNameLst>
                                          <p:attrName>style.visibility</p:attrName>
                                        </p:attrNameLst>
                                      </p:cBhvr>
                                      <p:to>
                                        <p:strVal val="visible"/>
                                      </p:to>
                                    </p:set>
                                    <p:animEffect transition="in" filter="fade">
                                      <p:cBhvr>
                                        <p:cTn id="44" dur="500"/>
                                        <p:tgtEl>
                                          <p:spTgt spid="178"/>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79"/>
                                        </p:tgtEl>
                                        <p:attrNameLst>
                                          <p:attrName>style.visibility</p:attrName>
                                        </p:attrNameLst>
                                      </p:cBhvr>
                                      <p:to>
                                        <p:strVal val="visible"/>
                                      </p:to>
                                    </p:set>
                                    <p:animEffect transition="in" filter="fade">
                                      <p:cBhvr>
                                        <p:cTn id="47" dur="500"/>
                                        <p:tgtEl>
                                          <p:spTgt spid="17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80"/>
                                        </p:tgtEl>
                                        <p:attrNameLst>
                                          <p:attrName>style.visibility</p:attrName>
                                        </p:attrNameLst>
                                      </p:cBhvr>
                                      <p:to>
                                        <p:strVal val="visible"/>
                                      </p:to>
                                    </p:set>
                                    <p:animEffect transition="in" filter="fade">
                                      <p:cBhvr>
                                        <p:cTn id="50" dur="500"/>
                                        <p:tgtEl>
                                          <p:spTgt spid="18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81"/>
                                        </p:tgtEl>
                                        <p:attrNameLst>
                                          <p:attrName>style.visibility</p:attrName>
                                        </p:attrNameLst>
                                      </p:cBhvr>
                                      <p:to>
                                        <p:strVal val="visible"/>
                                      </p:to>
                                    </p:set>
                                    <p:animEffect transition="in" filter="fade">
                                      <p:cBhvr>
                                        <p:cTn id="53" dur="500"/>
                                        <p:tgtEl>
                                          <p:spTgt spid="18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82"/>
                                        </p:tgtEl>
                                        <p:attrNameLst>
                                          <p:attrName>style.visibility</p:attrName>
                                        </p:attrNameLst>
                                      </p:cBhvr>
                                      <p:to>
                                        <p:strVal val="visible"/>
                                      </p:to>
                                    </p:set>
                                    <p:animEffect transition="in" filter="fade">
                                      <p:cBhvr>
                                        <p:cTn id="56" dur="500"/>
                                        <p:tgtEl>
                                          <p:spTgt spid="18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83"/>
                                        </p:tgtEl>
                                        <p:attrNameLst>
                                          <p:attrName>style.visibility</p:attrName>
                                        </p:attrNameLst>
                                      </p:cBhvr>
                                      <p:to>
                                        <p:strVal val="visible"/>
                                      </p:to>
                                    </p:set>
                                    <p:animEffect transition="in" filter="fade">
                                      <p:cBhvr>
                                        <p:cTn id="59" dur="500"/>
                                        <p:tgtEl>
                                          <p:spTgt spid="18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84"/>
                                        </p:tgtEl>
                                        <p:attrNameLst>
                                          <p:attrName>style.visibility</p:attrName>
                                        </p:attrNameLst>
                                      </p:cBhvr>
                                      <p:to>
                                        <p:strVal val="visible"/>
                                      </p:to>
                                    </p:set>
                                    <p:animEffect transition="in" filter="fade">
                                      <p:cBhvr>
                                        <p:cTn id="62" dur="500"/>
                                        <p:tgtEl>
                                          <p:spTgt spid="184"/>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85"/>
                                        </p:tgtEl>
                                        <p:attrNameLst>
                                          <p:attrName>style.visibility</p:attrName>
                                        </p:attrNameLst>
                                      </p:cBhvr>
                                      <p:to>
                                        <p:strVal val="visible"/>
                                      </p:to>
                                    </p:set>
                                    <p:animEffect transition="in" filter="fade">
                                      <p:cBhvr>
                                        <p:cTn id="65" dur="500"/>
                                        <p:tgtEl>
                                          <p:spTgt spid="18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86"/>
                                        </p:tgtEl>
                                        <p:attrNameLst>
                                          <p:attrName>style.visibility</p:attrName>
                                        </p:attrNameLst>
                                      </p:cBhvr>
                                      <p:to>
                                        <p:strVal val="visible"/>
                                      </p:to>
                                    </p:set>
                                    <p:animEffect transition="in" filter="fade">
                                      <p:cBhvr>
                                        <p:cTn id="68" dur="500"/>
                                        <p:tgtEl>
                                          <p:spTgt spid="186"/>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87"/>
                                        </p:tgtEl>
                                        <p:attrNameLst>
                                          <p:attrName>style.visibility</p:attrName>
                                        </p:attrNameLst>
                                      </p:cBhvr>
                                      <p:to>
                                        <p:strVal val="visible"/>
                                      </p:to>
                                    </p:set>
                                    <p:animEffect transition="in" filter="fade">
                                      <p:cBhvr>
                                        <p:cTn id="71" dur="500"/>
                                        <p:tgtEl>
                                          <p:spTgt spid="187"/>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88"/>
                                        </p:tgtEl>
                                        <p:attrNameLst>
                                          <p:attrName>style.visibility</p:attrName>
                                        </p:attrNameLst>
                                      </p:cBhvr>
                                      <p:to>
                                        <p:strVal val="visible"/>
                                      </p:to>
                                    </p:set>
                                    <p:animEffect transition="in" filter="fade">
                                      <p:cBhvr>
                                        <p:cTn id="74" dur="500"/>
                                        <p:tgtEl>
                                          <p:spTgt spid="188"/>
                                        </p:tgtEl>
                                      </p:cBhvr>
                                    </p:animEffect>
                                  </p:childTnLst>
                                </p:cTn>
                              </p:par>
                              <p:par>
                                <p:cTn id="75" presetID="10" presetClass="entr" presetSubtype="0" fill="hold" nodeType="withEffect">
                                  <p:stCondLst>
                                    <p:cond delay="0"/>
                                  </p:stCondLst>
                                  <p:childTnLst>
                                    <p:set>
                                      <p:cBhvr>
                                        <p:cTn id="76" dur="1" fill="hold">
                                          <p:stCondLst>
                                            <p:cond delay="0"/>
                                          </p:stCondLst>
                                        </p:cTn>
                                        <p:tgtEl>
                                          <p:spTgt spid="192"/>
                                        </p:tgtEl>
                                        <p:attrNameLst>
                                          <p:attrName>style.visibility</p:attrName>
                                        </p:attrNameLst>
                                      </p:cBhvr>
                                      <p:to>
                                        <p:strVal val="visible"/>
                                      </p:to>
                                    </p:set>
                                    <p:animEffect transition="in" filter="fade">
                                      <p:cBhvr>
                                        <p:cTn id="77" dur="500"/>
                                        <p:tgtEl>
                                          <p:spTgt spid="192"/>
                                        </p:tgtEl>
                                      </p:cBhvr>
                                    </p:animEffect>
                                  </p:childTnLst>
                                </p:cTn>
                              </p:par>
                              <p:par>
                                <p:cTn id="78" presetID="10" presetClass="entr" presetSubtype="0" fill="hold" nodeType="withEffect">
                                  <p:stCondLst>
                                    <p:cond delay="0"/>
                                  </p:stCondLst>
                                  <p:childTnLst>
                                    <p:set>
                                      <p:cBhvr>
                                        <p:cTn id="79" dur="1" fill="hold">
                                          <p:stCondLst>
                                            <p:cond delay="0"/>
                                          </p:stCondLst>
                                        </p:cTn>
                                        <p:tgtEl>
                                          <p:spTgt spid="215"/>
                                        </p:tgtEl>
                                        <p:attrNameLst>
                                          <p:attrName>style.visibility</p:attrName>
                                        </p:attrNameLst>
                                      </p:cBhvr>
                                      <p:to>
                                        <p:strVal val="visible"/>
                                      </p:to>
                                    </p:set>
                                    <p:animEffect transition="in" filter="fade">
                                      <p:cBhvr>
                                        <p:cTn id="80" dur="500"/>
                                        <p:tgtEl>
                                          <p:spTgt spid="21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213"/>
                                        </p:tgtEl>
                                        <p:attrNameLst>
                                          <p:attrName>style.visibility</p:attrName>
                                        </p:attrNameLst>
                                      </p:cBhvr>
                                      <p:to>
                                        <p:strVal val="visible"/>
                                      </p:to>
                                    </p:set>
                                    <p:animEffect transition="in" filter="fade">
                                      <p:cBhvr>
                                        <p:cTn id="83" dur="500"/>
                                        <p:tgtEl>
                                          <p:spTgt spid="213"/>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xit" presetSubtype="0" fill="hold" nodeType="clickEffect">
                                  <p:stCondLst>
                                    <p:cond delay="0"/>
                                  </p:stCondLst>
                                  <p:childTnLst>
                                    <p:animEffect transition="out" filter="fade">
                                      <p:cBhvr>
                                        <p:cTn id="87" dur="500"/>
                                        <p:tgtEl>
                                          <p:spTgt spid="201"/>
                                        </p:tgtEl>
                                      </p:cBhvr>
                                    </p:animEffect>
                                    <p:set>
                                      <p:cBhvr>
                                        <p:cTn id="88" dur="1" fill="hold">
                                          <p:stCondLst>
                                            <p:cond delay="499"/>
                                          </p:stCondLst>
                                        </p:cTn>
                                        <p:tgtEl>
                                          <p:spTgt spid="201"/>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204"/>
                                        </p:tgtEl>
                                      </p:cBhvr>
                                    </p:animEffect>
                                    <p:set>
                                      <p:cBhvr>
                                        <p:cTn id="91" dur="1" fill="hold">
                                          <p:stCondLst>
                                            <p:cond delay="499"/>
                                          </p:stCondLst>
                                        </p:cTn>
                                        <p:tgtEl>
                                          <p:spTgt spid="204"/>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202"/>
                                        </p:tgtEl>
                                      </p:cBhvr>
                                    </p:animEffect>
                                    <p:set>
                                      <p:cBhvr>
                                        <p:cTn id="94" dur="1" fill="hold">
                                          <p:stCondLst>
                                            <p:cond delay="499"/>
                                          </p:stCondLst>
                                        </p:cTn>
                                        <p:tgtEl>
                                          <p:spTgt spid="202"/>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203"/>
                                        </p:tgtEl>
                                      </p:cBhvr>
                                    </p:animEffect>
                                    <p:set>
                                      <p:cBhvr>
                                        <p:cTn id="97" dur="1" fill="hold">
                                          <p:stCondLst>
                                            <p:cond delay="499"/>
                                          </p:stCondLst>
                                        </p:cTn>
                                        <p:tgtEl>
                                          <p:spTgt spid="203"/>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215"/>
                                        </p:tgtEl>
                                      </p:cBhvr>
                                    </p:animEffect>
                                    <p:set>
                                      <p:cBhvr>
                                        <p:cTn id="100" dur="1" fill="hold">
                                          <p:stCondLst>
                                            <p:cond delay="499"/>
                                          </p:stCondLst>
                                        </p:cTn>
                                        <p:tgtEl>
                                          <p:spTgt spid="215"/>
                                        </p:tgtEl>
                                        <p:attrNameLst>
                                          <p:attrName>style.visibility</p:attrName>
                                        </p:attrNameLst>
                                      </p:cBhvr>
                                      <p:to>
                                        <p:strVal val="hidden"/>
                                      </p:to>
                                    </p:set>
                                  </p:childTnLst>
                                </p:cTn>
                              </p:par>
                              <p:par>
                                <p:cTn id="101" presetID="10" presetClass="entr" presetSubtype="0" fill="hold" nodeType="withEffect">
                                  <p:stCondLst>
                                    <p:cond delay="0"/>
                                  </p:stCondLst>
                                  <p:childTnLst>
                                    <p:set>
                                      <p:cBhvr>
                                        <p:cTn id="102" dur="1" fill="hold">
                                          <p:stCondLst>
                                            <p:cond delay="0"/>
                                          </p:stCondLst>
                                        </p:cTn>
                                        <p:tgtEl>
                                          <p:spTgt spid="207"/>
                                        </p:tgtEl>
                                        <p:attrNameLst>
                                          <p:attrName>style.visibility</p:attrName>
                                        </p:attrNameLst>
                                      </p:cBhvr>
                                      <p:to>
                                        <p:strVal val="visible"/>
                                      </p:to>
                                    </p:set>
                                    <p:animEffect transition="in" filter="fade">
                                      <p:cBhvr>
                                        <p:cTn id="103" dur="500"/>
                                        <p:tgtEl>
                                          <p:spTgt spid="207"/>
                                        </p:tgtEl>
                                      </p:cBhvr>
                                    </p:animEffect>
                                  </p:childTnLst>
                                </p:cTn>
                              </p:par>
                            </p:childTnLst>
                          </p:cTn>
                        </p:par>
                      </p:childTnLst>
                    </p:cTn>
                  </p:par>
                  <p:par>
                    <p:cTn id="104" fill="hold">
                      <p:stCondLst>
                        <p:cond delay="indefinite"/>
                      </p:stCondLst>
                      <p:childTnLst>
                        <p:par>
                          <p:cTn id="105" fill="hold">
                            <p:stCondLst>
                              <p:cond delay="0"/>
                            </p:stCondLst>
                            <p:childTnLst>
                              <p:par>
                                <p:cTn id="106" presetID="42" presetClass="path" presetSubtype="0" accel="50000" decel="50000" fill="hold" nodeType="clickEffect">
                                  <p:stCondLst>
                                    <p:cond delay="0"/>
                                  </p:stCondLst>
                                  <p:childTnLst>
                                    <p:animMotion origin="layout" path="M -3.88889E-6 1.85185E-6 L -0.39479 0.03565 " pathEditMode="relative" rAng="0" ptsTypes="AA">
                                      <p:cBhvr>
                                        <p:cTn id="107" dur="2000" fill="hold"/>
                                        <p:tgtEl>
                                          <p:spTgt spid="207"/>
                                        </p:tgtEl>
                                        <p:attrNameLst>
                                          <p:attrName>ppt_x</p:attrName>
                                          <p:attrName>ppt_y</p:attrName>
                                        </p:attrNameLst>
                                      </p:cBhvr>
                                      <p:rCtr x="-19740" y="1782"/>
                                    </p:animMotion>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nodeType="clickEffect">
                                  <p:stCondLst>
                                    <p:cond delay="0"/>
                                  </p:stCondLst>
                                  <p:childTnLst>
                                    <p:animEffect transition="out" filter="fade">
                                      <p:cBhvr>
                                        <p:cTn id="111" dur="500"/>
                                        <p:tgtEl>
                                          <p:spTgt spid="207"/>
                                        </p:tgtEl>
                                      </p:cBhvr>
                                    </p:animEffect>
                                    <p:set>
                                      <p:cBhvr>
                                        <p:cTn id="112" dur="1" fill="hold">
                                          <p:stCondLst>
                                            <p:cond delay="499"/>
                                          </p:stCondLst>
                                        </p:cTn>
                                        <p:tgtEl>
                                          <p:spTgt spid="207"/>
                                        </p:tgtEl>
                                        <p:attrNameLst>
                                          <p:attrName>style.visibility</p:attrName>
                                        </p:attrNameLst>
                                      </p:cBhvr>
                                      <p:to>
                                        <p:strVal val="hidden"/>
                                      </p:to>
                                    </p:set>
                                  </p:childTnLst>
                                </p:cTn>
                              </p:par>
                              <p:par>
                                <p:cTn id="113" presetID="42" presetClass="path" presetSubtype="0" accel="50000" decel="50000" fill="hold" nodeType="withEffect">
                                  <p:stCondLst>
                                    <p:cond delay="0"/>
                                  </p:stCondLst>
                                  <p:childTnLst>
                                    <p:animMotion origin="layout" path="M 3.05556E-6 3.33333E-6 L -0.00017 0.12916 " pathEditMode="relative" rAng="0" ptsTypes="AA">
                                      <p:cBhvr>
                                        <p:cTn id="114" dur="2000" fill="hold"/>
                                        <p:tgtEl>
                                          <p:spTgt spid="189"/>
                                        </p:tgtEl>
                                        <p:attrNameLst>
                                          <p:attrName>ppt_x</p:attrName>
                                          <p:attrName>ppt_y</p:attrName>
                                        </p:attrNameLst>
                                      </p:cBhvr>
                                      <p:rCtr x="0" y="6458"/>
                                    </p:animMotion>
                                  </p:childTnLst>
                                </p:cTn>
                              </p:par>
                              <p:par>
                                <p:cTn id="115" presetID="63" presetClass="path" presetSubtype="0" accel="50000" decel="50000" fill="hold" nodeType="withEffect">
                                  <p:stCondLst>
                                    <p:cond delay="0"/>
                                  </p:stCondLst>
                                  <p:childTnLst>
                                    <p:animMotion origin="layout" path="M -3.33333E-6 -3.33333E-6 L 0.09844 -3.33333E-6 " pathEditMode="relative" rAng="0" ptsTypes="AA">
                                      <p:cBhvr>
                                        <p:cTn id="116" dur="2000" fill="hold"/>
                                        <p:tgtEl>
                                          <p:spTgt spid="195"/>
                                        </p:tgtEl>
                                        <p:attrNameLst>
                                          <p:attrName>ppt_x</p:attrName>
                                          <p:attrName>ppt_y</p:attrName>
                                        </p:attrNameLst>
                                      </p:cBhvr>
                                      <p:rCtr x="4861" y="0"/>
                                    </p:animMotion>
                                  </p:childTnLst>
                                </p:cTn>
                              </p:par>
                              <p:par>
                                <p:cTn id="117" presetID="63" presetClass="path" presetSubtype="0" accel="50000" decel="50000" fill="hold" nodeType="withEffect">
                                  <p:stCondLst>
                                    <p:cond delay="0"/>
                                  </p:stCondLst>
                                  <p:childTnLst>
                                    <p:animMotion origin="layout" path="M -8.33333E-7 -3.33333E-6 L 0.0974 -3.33333E-6 " pathEditMode="relative" rAng="0" ptsTypes="AA">
                                      <p:cBhvr>
                                        <p:cTn id="118" dur="2000" fill="hold"/>
                                        <p:tgtEl>
                                          <p:spTgt spid="198"/>
                                        </p:tgtEl>
                                        <p:attrNameLst>
                                          <p:attrName>ppt_x</p:attrName>
                                          <p:attrName>ppt_y</p:attrName>
                                        </p:attrNameLst>
                                      </p:cBhvr>
                                      <p:rCtr x="4861" y="0"/>
                                    </p:animMotion>
                                  </p:childTnLst>
                                </p:cTn>
                              </p:par>
                            </p:childTnLst>
                          </p:cTn>
                        </p:par>
                        <p:par>
                          <p:cTn id="119" fill="hold">
                            <p:stCondLst>
                              <p:cond delay="2000"/>
                            </p:stCondLst>
                            <p:childTnLst>
                              <p:par>
                                <p:cTn id="120" presetID="10" presetClass="entr" presetSubtype="0" fill="hold" nodeType="afterEffect">
                                  <p:stCondLst>
                                    <p:cond delay="0"/>
                                  </p:stCondLst>
                                  <p:childTnLst>
                                    <p:set>
                                      <p:cBhvr>
                                        <p:cTn id="121" dur="1" fill="hold">
                                          <p:stCondLst>
                                            <p:cond delay="0"/>
                                          </p:stCondLst>
                                        </p:cTn>
                                        <p:tgtEl>
                                          <p:spTgt spid="204"/>
                                        </p:tgtEl>
                                        <p:attrNameLst>
                                          <p:attrName>style.visibility</p:attrName>
                                        </p:attrNameLst>
                                      </p:cBhvr>
                                      <p:to>
                                        <p:strVal val="visible"/>
                                      </p:to>
                                    </p:set>
                                    <p:animEffect transition="in" filter="fade">
                                      <p:cBhvr>
                                        <p:cTn id="122" dur="500"/>
                                        <p:tgtEl>
                                          <p:spTgt spid="204"/>
                                        </p:tgtEl>
                                      </p:cBhvr>
                                    </p:animEffect>
                                  </p:childTnLst>
                                </p:cTn>
                              </p:par>
                              <p:par>
                                <p:cTn id="123" presetID="10" presetClass="entr" presetSubtype="0" fill="hold" nodeType="withEffect">
                                  <p:stCondLst>
                                    <p:cond delay="0"/>
                                  </p:stCondLst>
                                  <p:childTnLst>
                                    <p:set>
                                      <p:cBhvr>
                                        <p:cTn id="124" dur="1" fill="hold">
                                          <p:stCondLst>
                                            <p:cond delay="0"/>
                                          </p:stCondLst>
                                        </p:cTn>
                                        <p:tgtEl>
                                          <p:spTgt spid="203"/>
                                        </p:tgtEl>
                                        <p:attrNameLst>
                                          <p:attrName>style.visibility</p:attrName>
                                        </p:attrNameLst>
                                      </p:cBhvr>
                                      <p:to>
                                        <p:strVal val="visible"/>
                                      </p:to>
                                    </p:set>
                                    <p:animEffect transition="in" filter="fade">
                                      <p:cBhvr>
                                        <p:cTn id="125" dur="500"/>
                                        <p:tgtEl>
                                          <p:spTgt spid="203"/>
                                        </p:tgtEl>
                                      </p:cBhvr>
                                    </p:animEffect>
                                  </p:childTnLst>
                                </p:cTn>
                              </p:par>
                              <p:par>
                                <p:cTn id="126" presetID="10" presetClass="entr" presetSubtype="0" fill="hold" nodeType="withEffect">
                                  <p:stCondLst>
                                    <p:cond delay="0"/>
                                  </p:stCondLst>
                                  <p:childTnLst>
                                    <p:set>
                                      <p:cBhvr>
                                        <p:cTn id="127" dur="1" fill="hold">
                                          <p:stCondLst>
                                            <p:cond delay="0"/>
                                          </p:stCondLst>
                                        </p:cTn>
                                        <p:tgtEl>
                                          <p:spTgt spid="206"/>
                                        </p:tgtEl>
                                        <p:attrNameLst>
                                          <p:attrName>style.visibility</p:attrName>
                                        </p:attrNameLst>
                                      </p:cBhvr>
                                      <p:to>
                                        <p:strVal val="visible"/>
                                      </p:to>
                                    </p:set>
                                    <p:animEffect transition="in" filter="fade">
                                      <p:cBhvr>
                                        <p:cTn id="128" dur="500"/>
                                        <p:tgtEl>
                                          <p:spTgt spid="206"/>
                                        </p:tgtEl>
                                      </p:cBhvr>
                                    </p:animEffect>
                                  </p:childTnLst>
                                </p:cTn>
                              </p:par>
                              <p:par>
                                <p:cTn id="129" presetID="10" presetClass="entr" presetSubtype="0" fill="hold" nodeType="withEffect">
                                  <p:stCondLst>
                                    <p:cond delay="0"/>
                                  </p:stCondLst>
                                  <p:childTnLst>
                                    <p:set>
                                      <p:cBhvr>
                                        <p:cTn id="130" dur="1" fill="hold">
                                          <p:stCondLst>
                                            <p:cond delay="0"/>
                                          </p:stCondLst>
                                        </p:cTn>
                                        <p:tgtEl>
                                          <p:spTgt spid="205"/>
                                        </p:tgtEl>
                                        <p:attrNameLst>
                                          <p:attrName>style.visibility</p:attrName>
                                        </p:attrNameLst>
                                      </p:cBhvr>
                                      <p:to>
                                        <p:strVal val="visible"/>
                                      </p:to>
                                    </p:set>
                                    <p:animEffect transition="in" filter="fade">
                                      <p:cBhvr>
                                        <p:cTn id="131" dur="500"/>
                                        <p:tgtEl>
                                          <p:spTgt spid="205"/>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211"/>
                                        </p:tgtEl>
                                        <p:attrNameLst>
                                          <p:attrName>style.visibility</p:attrName>
                                        </p:attrNameLst>
                                      </p:cBhvr>
                                      <p:to>
                                        <p:strVal val="visible"/>
                                      </p:to>
                                    </p:set>
                                    <p:animEffect transition="in" filter="fade">
                                      <p:cBhvr>
                                        <p:cTn id="134" dur="500"/>
                                        <p:tgtEl>
                                          <p:spTgt spid="211"/>
                                        </p:tgtEl>
                                      </p:cBhvr>
                                    </p:animEffect>
                                  </p:childTnLst>
                                </p:cTn>
                              </p:par>
                              <p:par>
                                <p:cTn id="135" presetID="10" presetClass="entr" presetSubtype="0" fill="hold" nodeType="withEffect">
                                  <p:stCondLst>
                                    <p:cond delay="0"/>
                                  </p:stCondLst>
                                  <p:childTnLst>
                                    <p:set>
                                      <p:cBhvr>
                                        <p:cTn id="136" dur="1" fill="hold">
                                          <p:stCondLst>
                                            <p:cond delay="0"/>
                                          </p:stCondLst>
                                        </p:cTn>
                                        <p:tgtEl>
                                          <p:spTgt spid="233"/>
                                        </p:tgtEl>
                                        <p:attrNameLst>
                                          <p:attrName>style.visibility</p:attrName>
                                        </p:attrNameLst>
                                      </p:cBhvr>
                                      <p:to>
                                        <p:strVal val="visible"/>
                                      </p:to>
                                    </p:set>
                                    <p:animEffect transition="in" filter="fade">
                                      <p:cBhvr>
                                        <p:cTn id="137" dur="500"/>
                                        <p:tgtEl>
                                          <p:spTgt spid="233"/>
                                        </p:tgtEl>
                                      </p:cBhvr>
                                    </p:animEffect>
                                  </p:childTnLst>
                                </p:cTn>
                              </p:par>
                            </p:childTnLst>
                          </p:cTn>
                        </p:par>
                        <p:par>
                          <p:cTn id="138" fill="hold">
                            <p:stCondLst>
                              <p:cond delay="2500"/>
                            </p:stCondLst>
                            <p:childTnLst>
                              <p:par>
                                <p:cTn id="139" presetID="10" presetClass="entr" presetSubtype="0" fill="hold" grpId="0" nodeType="afterEffect">
                                  <p:stCondLst>
                                    <p:cond delay="0"/>
                                  </p:stCondLst>
                                  <p:childTnLst>
                                    <p:set>
                                      <p:cBhvr>
                                        <p:cTn id="140" dur="1" fill="hold">
                                          <p:stCondLst>
                                            <p:cond delay="0"/>
                                          </p:stCondLst>
                                        </p:cTn>
                                        <p:tgtEl>
                                          <p:spTgt spid="214"/>
                                        </p:tgtEl>
                                        <p:attrNameLst>
                                          <p:attrName>style.visibility</p:attrName>
                                        </p:attrNameLst>
                                      </p:cBhvr>
                                      <p:to>
                                        <p:strVal val="visible"/>
                                      </p:to>
                                    </p:set>
                                    <p:animEffect transition="in" filter="fade">
                                      <p:cBhvr>
                                        <p:cTn id="141" dur="500"/>
                                        <p:tgtEl>
                                          <p:spTgt spid="214"/>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238"/>
                                        </p:tgtEl>
                                        <p:attrNameLst>
                                          <p:attrName>style.visibility</p:attrName>
                                        </p:attrNameLst>
                                      </p:cBhvr>
                                      <p:to>
                                        <p:strVal val="visible"/>
                                      </p:to>
                                    </p:set>
                                    <p:animEffect transition="in" filter="fade">
                                      <p:cBhvr>
                                        <p:cTn id="146" dur="500"/>
                                        <p:tgtEl>
                                          <p:spTgt spid="238"/>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6"/>
                                        </p:tgtEl>
                                        <p:attrNameLst>
                                          <p:attrName>style.visibility</p:attrName>
                                        </p:attrNameLst>
                                      </p:cBhvr>
                                      <p:to>
                                        <p:strVal val="visible"/>
                                      </p:to>
                                    </p:set>
                                    <p:animEffect transition="in" filter="fade">
                                      <p:cBhvr>
                                        <p:cTn id="1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 grpId="0" animBg="1"/>
      <p:bldP spid="213" grpId="0" animBg="1"/>
      <p:bldP spid="214" grpId="0" animBg="1"/>
      <p:bldP spid="238" grpId="0" animBg="1"/>
      <p:bldP spid="239" grpId="0" animBg="1"/>
      <p:bldP spid="177" grpId="0" animBg="1"/>
      <p:bldP spid="178" grpId="0"/>
      <p:bldP spid="179" grpId="0" animBg="1"/>
      <p:bldP spid="180" grpId="0" animBg="1"/>
      <p:bldP spid="181" grpId="0"/>
      <p:bldP spid="182" grpId="0"/>
      <p:bldP spid="183" grpId="0" animBg="1"/>
      <p:bldP spid="184" grpId="0"/>
      <p:bldP spid="185" grpId="0" animBg="1"/>
      <p:bldP spid="186" grpId="0" animBg="1"/>
      <p:bldP spid="187" grpId="0"/>
      <p:bldP spid="188" grpId="0"/>
      <p:bldP spid="5" grpId="0" animBg="1"/>
      <p:bldP spid="212"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Outline</a:t>
            </a:r>
            <a:endParaRPr lang="zh-TW" altLang="en-US" dirty="0"/>
          </a:p>
        </p:txBody>
      </p:sp>
      <p:sp>
        <p:nvSpPr>
          <p:cNvPr id="3" name="內容版面配置區 2"/>
          <p:cNvSpPr>
            <a:spLocks noGrp="1"/>
          </p:cNvSpPr>
          <p:nvPr>
            <p:ph idx="1"/>
          </p:nvPr>
        </p:nvSpPr>
        <p:spPr/>
        <p:txBody>
          <a:bodyPr/>
          <a:lstStyle/>
          <a:p>
            <a:r>
              <a:rPr lang="en-US" altLang="zh-TW" dirty="0"/>
              <a:t>Multi-Processor System-on-Chip (</a:t>
            </a:r>
            <a:r>
              <a:rPr lang="en-US" altLang="zh-TW" dirty="0" err="1"/>
              <a:t>MPSoC</a:t>
            </a:r>
            <a:r>
              <a:rPr lang="en-US" altLang="zh-TW" dirty="0"/>
              <a:t>)</a:t>
            </a:r>
          </a:p>
          <a:p>
            <a:pPr lvl="1"/>
            <a:r>
              <a:rPr lang="en-US" altLang="zh-TW" dirty="0"/>
              <a:t>Task remapping for fault-tolerant</a:t>
            </a:r>
          </a:p>
          <a:p>
            <a:r>
              <a:rPr lang="en-US" altLang="zh-TW" dirty="0"/>
              <a:t>Communication driven remapping method</a:t>
            </a:r>
          </a:p>
          <a:p>
            <a:pPr lvl="1"/>
            <a:r>
              <a:rPr lang="en-US" altLang="zh-TW" dirty="0"/>
              <a:t>Model communication cost on edges</a:t>
            </a:r>
          </a:p>
          <a:p>
            <a:pPr lvl="1"/>
            <a:r>
              <a:rPr lang="en-US" altLang="zh-TW" dirty="0"/>
              <a:t>Allow </a:t>
            </a:r>
            <a:r>
              <a:rPr lang="en-US" altLang="zh-TW" dirty="0" smtClean="0"/>
              <a:t>tasks be moved </a:t>
            </a:r>
            <a:r>
              <a:rPr lang="en-US" altLang="zh-TW" dirty="0"/>
              <a:t>to non-neighboring </a:t>
            </a:r>
            <a:r>
              <a:rPr lang="en-US" altLang="zh-TW" dirty="0" smtClean="0"/>
              <a:t>PEs</a:t>
            </a:r>
            <a:endParaRPr lang="en-US" altLang="zh-TW" dirty="0"/>
          </a:p>
          <a:p>
            <a:r>
              <a:rPr lang="en-US" altLang="zh-TW" dirty="0" smtClean="0"/>
              <a:t>Initial mapping improvement</a:t>
            </a:r>
            <a:endParaRPr lang="en-US" altLang="zh-TW" dirty="0"/>
          </a:p>
          <a:p>
            <a:r>
              <a:rPr lang="en-US" altLang="zh-TW" dirty="0"/>
              <a:t>Experimental results</a:t>
            </a:r>
          </a:p>
          <a:p>
            <a:r>
              <a:rPr lang="en-US" altLang="zh-TW" dirty="0"/>
              <a:t>Conclusions</a:t>
            </a:r>
            <a:endParaRPr lang="zh-TW" altLang="en-US" dirty="0"/>
          </a:p>
        </p:txBody>
      </p:sp>
      <p:sp>
        <p:nvSpPr>
          <p:cNvPr id="7" name="矩形 6"/>
          <p:cNvSpPr/>
          <p:nvPr/>
        </p:nvSpPr>
        <p:spPr bwMode="auto">
          <a:xfrm>
            <a:off x="465512" y="2402377"/>
            <a:ext cx="7714211" cy="3192087"/>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a:t>
            </a:fld>
            <a:r>
              <a:rPr lang="en-US" altLang="zh-TW" smtClean="0"/>
              <a:t>/28</a:t>
            </a:r>
            <a:endParaRPr lang="zh-TW" altLang="en-US" dirty="0"/>
          </a:p>
        </p:txBody>
      </p:sp>
    </p:spTree>
    <p:extLst>
      <p:ext uri="{BB962C8B-B14F-4D97-AF65-F5344CB8AC3E}">
        <p14:creationId xmlns:p14="http://schemas.microsoft.com/office/powerpoint/2010/main" val="38240297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Outline</a:t>
            </a:r>
            <a:endParaRPr lang="zh-TW" altLang="en-US" dirty="0"/>
          </a:p>
        </p:txBody>
      </p:sp>
      <p:sp>
        <p:nvSpPr>
          <p:cNvPr id="3" name="內容版面配置區 2"/>
          <p:cNvSpPr>
            <a:spLocks noGrp="1"/>
          </p:cNvSpPr>
          <p:nvPr>
            <p:ph idx="1"/>
          </p:nvPr>
        </p:nvSpPr>
        <p:spPr/>
        <p:txBody>
          <a:bodyPr/>
          <a:lstStyle/>
          <a:p>
            <a:r>
              <a:rPr lang="en-US" altLang="zh-TW" dirty="0"/>
              <a:t>Multi-Processor System-on-Chip (</a:t>
            </a:r>
            <a:r>
              <a:rPr lang="en-US" altLang="zh-TW" dirty="0" err="1"/>
              <a:t>MPSoC</a:t>
            </a:r>
            <a:r>
              <a:rPr lang="en-US" altLang="zh-TW" dirty="0"/>
              <a:t>)</a:t>
            </a:r>
          </a:p>
          <a:p>
            <a:pPr lvl="1"/>
            <a:r>
              <a:rPr lang="en-US" altLang="zh-TW" dirty="0"/>
              <a:t>Task remapping for fault-tolerant</a:t>
            </a:r>
          </a:p>
          <a:p>
            <a:r>
              <a:rPr lang="en-US" altLang="zh-TW" dirty="0"/>
              <a:t>Communication driven remapping method</a:t>
            </a:r>
          </a:p>
          <a:p>
            <a:pPr lvl="1"/>
            <a:r>
              <a:rPr lang="en-US" altLang="zh-TW" dirty="0"/>
              <a:t>Model communication cost on edges</a:t>
            </a:r>
          </a:p>
          <a:p>
            <a:pPr lvl="1"/>
            <a:r>
              <a:rPr lang="en-US" altLang="zh-TW" dirty="0"/>
              <a:t>Allow tasks be moved to non-neighboring PEs</a:t>
            </a:r>
          </a:p>
          <a:p>
            <a:r>
              <a:rPr lang="en-US" altLang="zh-TW" dirty="0"/>
              <a:t>Initial mapping improvement</a:t>
            </a:r>
          </a:p>
          <a:p>
            <a:r>
              <a:rPr lang="en-US" altLang="zh-TW" dirty="0"/>
              <a:t>Experimental results</a:t>
            </a:r>
          </a:p>
          <a:p>
            <a:r>
              <a:rPr lang="en-US" altLang="zh-TW" dirty="0"/>
              <a:t>Conclusions</a:t>
            </a:r>
            <a:endParaRPr lang="zh-TW" altLang="en-US" dirty="0"/>
          </a:p>
        </p:txBody>
      </p:sp>
      <p:sp>
        <p:nvSpPr>
          <p:cNvPr id="6" name="矩形 5"/>
          <p:cNvSpPr/>
          <p:nvPr/>
        </p:nvSpPr>
        <p:spPr bwMode="auto">
          <a:xfrm>
            <a:off x="465512" y="4148051"/>
            <a:ext cx="7714211" cy="1446413"/>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7" name="矩形 6"/>
          <p:cNvSpPr/>
          <p:nvPr/>
        </p:nvSpPr>
        <p:spPr bwMode="auto">
          <a:xfrm>
            <a:off x="465512" y="1387475"/>
            <a:ext cx="7714211" cy="2369040"/>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20</a:t>
            </a:fld>
            <a:r>
              <a:rPr lang="en-US" altLang="zh-TW" smtClean="0"/>
              <a:t>/28</a:t>
            </a:r>
            <a:endParaRPr lang="zh-TW" altLang="en-US" dirty="0"/>
          </a:p>
        </p:txBody>
      </p:sp>
    </p:spTree>
    <p:extLst>
      <p:ext uri="{BB962C8B-B14F-4D97-AF65-F5344CB8AC3E}">
        <p14:creationId xmlns:p14="http://schemas.microsoft.com/office/powerpoint/2010/main" val="1215375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29173" y="3600942"/>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 name="矩形 5"/>
          <p:cNvSpPr/>
          <p:nvPr/>
        </p:nvSpPr>
        <p:spPr bwMode="auto">
          <a:xfrm>
            <a:off x="1816134" y="360094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 name="矩形 6"/>
          <p:cNvSpPr/>
          <p:nvPr/>
        </p:nvSpPr>
        <p:spPr bwMode="auto">
          <a:xfrm>
            <a:off x="2706254" y="360094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 name="矩形 12"/>
          <p:cNvSpPr/>
          <p:nvPr/>
        </p:nvSpPr>
        <p:spPr bwMode="auto">
          <a:xfrm>
            <a:off x="929173" y="4487513"/>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 name="矩形 14"/>
          <p:cNvSpPr/>
          <p:nvPr/>
        </p:nvSpPr>
        <p:spPr bwMode="auto">
          <a:xfrm>
            <a:off x="1816134" y="448513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6" name="矩形 15"/>
          <p:cNvSpPr/>
          <p:nvPr/>
        </p:nvSpPr>
        <p:spPr bwMode="auto">
          <a:xfrm>
            <a:off x="2706254" y="448513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4" name="矩形 53"/>
          <p:cNvSpPr/>
          <p:nvPr/>
        </p:nvSpPr>
        <p:spPr bwMode="auto">
          <a:xfrm>
            <a:off x="929173" y="5376679"/>
            <a:ext cx="888923" cy="888923"/>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5" name="矩形 54"/>
          <p:cNvSpPr/>
          <p:nvPr/>
        </p:nvSpPr>
        <p:spPr bwMode="auto">
          <a:xfrm>
            <a:off x="1816134" y="5376680"/>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6" name="矩形 55"/>
          <p:cNvSpPr/>
          <p:nvPr/>
        </p:nvSpPr>
        <p:spPr bwMode="auto">
          <a:xfrm>
            <a:off x="2706254" y="5376680"/>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 name="標題 1"/>
          <p:cNvSpPr>
            <a:spLocks noGrp="1"/>
          </p:cNvSpPr>
          <p:nvPr>
            <p:ph type="title"/>
          </p:nvPr>
        </p:nvSpPr>
        <p:spPr/>
        <p:txBody>
          <a:bodyPr/>
          <a:lstStyle/>
          <a:p>
            <a:r>
              <a:rPr lang="en-US" altLang="zh-TW" dirty="0"/>
              <a:t>Initial Mapping Improvement</a:t>
            </a:r>
            <a:endParaRPr lang="zh-TW" altLang="en-US" dirty="0"/>
          </a:p>
        </p:txBody>
      </p:sp>
      <p:sp>
        <p:nvSpPr>
          <p:cNvPr id="3" name="內容版面配置區 2"/>
          <p:cNvSpPr>
            <a:spLocks noGrp="1"/>
          </p:cNvSpPr>
          <p:nvPr>
            <p:ph idx="1"/>
          </p:nvPr>
        </p:nvSpPr>
        <p:spPr/>
        <p:txBody>
          <a:bodyPr/>
          <a:lstStyle/>
          <a:p>
            <a:r>
              <a:rPr lang="en-US" altLang="zh-TW" dirty="0"/>
              <a:t>Our method can also be applied to improve the communication cost of a given initial mapping</a:t>
            </a:r>
          </a:p>
          <a:p>
            <a:endParaRPr lang="zh-TW" altLang="en-US" dirty="0"/>
          </a:p>
        </p:txBody>
      </p:sp>
      <p:sp>
        <p:nvSpPr>
          <p:cNvPr id="10" name="橢圓 9"/>
          <p:cNvSpPr/>
          <p:nvPr/>
        </p:nvSpPr>
        <p:spPr bwMode="auto">
          <a:xfrm>
            <a:off x="3199032" y="4103680"/>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9" name="橢圓 18"/>
          <p:cNvSpPr/>
          <p:nvPr/>
        </p:nvSpPr>
        <p:spPr bwMode="auto">
          <a:xfrm>
            <a:off x="3199032" y="4990251"/>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1" name="橢圓 40"/>
          <p:cNvSpPr/>
          <p:nvPr/>
        </p:nvSpPr>
        <p:spPr bwMode="auto">
          <a:xfrm>
            <a:off x="1418792" y="4103680"/>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9" name="橢圓 38"/>
          <p:cNvSpPr/>
          <p:nvPr/>
        </p:nvSpPr>
        <p:spPr bwMode="auto">
          <a:xfrm>
            <a:off x="2310874" y="410511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7" name="橢圓 36"/>
          <p:cNvSpPr/>
          <p:nvPr/>
        </p:nvSpPr>
        <p:spPr bwMode="auto">
          <a:xfrm>
            <a:off x="1418792" y="4990251"/>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5" name="橢圓 34"/>
          <p:cNvSpPr/>
          <p:nvPr/>
        </p:nvSpPr>
        <p:spPr bwMode="auto">
          <a:xfrm>
            <a:off x="2310874" y="4991686"/>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8" name="橢圓 57"/>
          <p:cNvSpPr/>
          <p:nvPr/>
        </p:nvSpPr>
        <p:spPr bwMode="auto">
          <a:xfrm>
            <a:off x="3199032" y="5879417"/>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1" name="橢圓 60"/>
          <p:cNvSpPr/>
          <p:nvPr/>
        </p:nvSpPr>
        <p:spPr bwMode="auto">
          <a:xfrm>
            <a:off x="1418792" y="5879417"/>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4" name="橢圓 63"/>
          <p:cNvSpPr/>
          <p:nvPr/>
        </p:nvSpPr>
        <p:spPr bwMode="auto">
          <a:xfrm>
            <a:off x="2310874" y="5880852"/>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3" name="橢圓 42"/>
          <p:cNvSpPr/>
          <p:nvPr/>
        </p:nvSpPr>
        <p:spPr bwMode="auto">
          <a:xfrm>
            <a:off x="3199032" y="4103680"/>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6" name="橢圓 45"/>
          <p:cNvSpPr/>
          <p:nvPr/>
        </p:nvSpPr>
        <p:spPr bwMode="auto">
          <a:xfrm>
            <a:off x="3199032" y="4990251"/>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7" name="橢圓 46"/>
          <p:cNvSpPr/>
          <p:nvPr/>
        </p:nvSpPr>
        <p:spPr bwMode="auto">
          <a:xfrm>
            <a:off x="1418792" y="4103680"/>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8" name="橢圓 47"/>
          <p:cNvSpPr/>
          <p:nvPr/>
        </p:nvSpPr>
        <p:spPr bwMode="auto">
          <a:xfrm>
            <a:off x="2310874" y="410511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9" name="橢圓 48"/>
          <p:cNvSpPr/>
          <p:nvPr/>
        </p:nvSpPr>
        <p:spPr bwMode="auto">
          <a:xfrm>
            <a:off x="1418792" y="4990251"/>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0" name="橢圓 49"/>
          <p:cNvSpPr/>
          <p:nvPr/>
        </p:nvSpPr>
        <p:spPr bwMode="auto">
          <a:xfrm>
            <a:off x="2310874" y="4991686"/>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0" name="橢圓 59"/>
          <p:cNvSpPr/>
          <p:nvPr/>
        </p:nvSpPr>
        <p:spPr bwMode="auto">
          <a:xfrm>
            <a:off x="3199032" y="5879417"/>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3" name="橢圓 62"/>
          <p:cNvSpPr/>
          <p:nvPr/>
        </p:nvSpPr>
        <p:spPr bwMode="auto">
          <a:xfrm>
            <a:off x="1418792" y="5879417"/>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8" name="橢圓 67"/>
          <p:cNvSpPr/>
          <p:nvPr/>
        </p:nvSpPr>
        <p:spPr bwMode="auto">
          <a:xfrm>
            <a:off x="2310874" y="5880852"/>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5" name="文字方塊 4"/>
              <p:cNvSpPr txBox="1"/>
              <p:nvPr/>
            </p:nvSpPr>
            <p:spPr>
              <a:xfrm>
                <a:off x="3655324" y="3727807"/>
                <a:ext cx="5335948" cy="1200329"/>
              </a:xfrm>
              <a:prstGeom prst="rect">
                <a:avLst/>
              </a:prstGeom>
              <a:noFill/>
            </p:spPr>
            <p:txBody>
              <a:bodyPr wrap="none" rtlCol="0">
                <a:spAutoFit/>
              </a:bodyPr>
              <a:lstStyle/>
              <a:p>
                <a:r>
                  <a:rPr lang="en-US" altLang="zh-TW" dirty="0"/>
                  <a:t>Step1: Place a faulty PE</a:t>
                </a:r>
                <a:br>
                  <a:rPr lang="en-US" altLang="zh-TW" dirty="0"/>
                </a:br>
                <a:r>
                  <a:rPr lang="en-US" altLang="zh-TW" dirty="0"/>
                  <a:t>Step2: Apply our repairing method</a:t>
                </a:r>
                <a:br>
                  <a:rPr lang="en-US" altLang="zh-TW" dirty="0"/>
                </a:br>
                <a:r>
                  <a:rPr lang="en-US" altLang="zh-TW" dirty="0"/>
                  <a:t>Step3: Repeat Step1 and Step2 for iterations</a:t>
                </a:r>
                <a:br>
                  <a:rPr lang="en-US" altLang="zh-TW" dirty="0"/>
                </a:br>
                <a:r>
                  <a:rPr lang="en-US" altLang="zh-TW" dirty="0"/>
                  <a:t>Step4: Select the mapping with lowest </a:t>
                </a:r>
                <a14:m>
                  <m:oMath xmlns:m="http://schemas.openxmlformats.org/officeDocument/2006/math">
                    <m:r>
                      <a:rPr lang="en-US" altLang="zh-TW" b="0" i="1" smtClean="0">
                        <a:latin typeface="Cambria Math" panose="02040503050406030204" pitchFamily="18" charset="0"/>
                      </a:rPr>
                      <m:t>𝑐𝑜𝑚𝑚𝑐𝑜𝑠𝑡</m:t>
                    </m:r>
                  </m:oMath>
                </a14:m>
                <a:endParaRPr lang="zh-TW" altLang="en-US" dirty="0"/>
              </a:p>
            </p:txBody>
          </p:sp>
        </mc:Choice>
        <mc:Fallback xmlns="">
          <p:sp>
            <p:nvSpPr>
              <p:cNvPr id="5" name="文字方塊 4"/>
              <p:cNvSpPr txBox="1">
                <a:spLocks noRot="1" noChangeAspect="1" noMove="1" noResize="1" noEditPoints="1" noAdjustHandles="1" noChangeArrowheads="1" noChangeShapeType="1" noTextEdit="1"/>
              </p:cNvSpPr>
              <p:nvPr/>
            </p:nvSpPr>
            <p:spPr>
              <a:xfrm>
                <a:off x="3655324" y="3727807"/>
                <a:ext cx="5335948" cy="1200329"/>
              </a:xfrm>
              <a:prstGeom prst="rect">
                <a:avLst/>
              </a:prstGeom>
              <a:blipFill>
                <a:blip r:embed="rId3"/>
                <a:stretch>
                  <a:fillRect l="-1029" t="-3061" b="-7653"/>
                </a:stretch>
              </a:blipFill>
            </p:spPr>
            <p:txBody>
              <a:bodyPr/>
              <a:lstStyle/>
              <a:p>
                <a:r>
                  <a:rPr lang="zh-TW" altLang="en-US">
                    <a:noFill/>
                  </a:rPr>
                  <a:t> </a:t>
                </a:r>
              </a:p>
            </p:txBody>
          </p:sp>
        </mc:Fallback>
      </mc:AlternateContent>
      <p:sp>
        <p:nvSpPr>
          <p:cNvPr id="9" name="投影片編號版面配置區 8"/>
          <p:cNvSpPr>
            <a:spLocks noGrp="1"/>
          </p:cNvSpPr>
          <p:nvPr>
            <p:ph type="sldNum" sz="quarter" idx="10"/>
          </p:nvPr>
        </p:nvSpPr>
        <p:spPr/>
        <p:txBody>
          <a:bodyPr/>
          <a:lstStyle/>
          <a:p>
            <a:fld id="{98DD11F9-7500-44D7-BD4E-9DA41FE32E0D}" type="slidenum">
              <a:rPr lang="zh-TW" altLang="en-US" smtClean="0"/>
              <a:pPr/>
              <a:t>21</a:t>
            </a:fld>
            <a:r>
              <a:rPr lang="en-US" altLang="zh-TW" smtClean="0"/>
              <a:t>/28</a:t>
            </a:r>
            <a:endParaRPr lang="zh-TW" altLang="en-US" dirty="0"/>
          </a:p>
        </p:txBody>
      </p:sp>
    </p:spTree>
    <p:extLst>
      <p:ext uri="{BB962C8B-B14F-4D97-AF65-F5344CB8AC3E}">
        <p14:creationId xmlns:p14="http://schemas.microsoft.com/office/powerpoint/2010/main" val="38885522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par>
                          <p:cTn id="11" fill="hold">
                            <p:stCondLst>
                              <p:cond delay="500"/>
                            </p:stCondLst>
                            <p:childTnLst>
                              <p:par>
                                <p:cTn id="12" presetID="1" presetClass="emph" presetSubtype="2" fill="hold" nodeType="afterEffect">
                                  <p:stCondLst>
                                    <p:cond delay="0"/>
                                  </p:stCondLst>
                                  <p:childTnLst>
                                    <p:animClr clrSpc="rgb" dir="cw">
                                      <p:cBhvr>
                                        <p:cTn id="13" dur="500" fill="hold"/>
                                        <p:tgtEl>
                                          <p:spTgt spid="4"/>
                                        </p:tgtEl>
                                        <p:attrNameLst>
                                          <p:attrName>fillcolor</p:attrName>
                                        </p:attrNameLst>
                                      </p:cBhvr>
                                      <p:to>
                                        <a:srgbClr val="79798F"/>
                                      </p:to>
                                    </p:animClr>
                                    <p:set>
                                      <p:cBhvr>
                                        <p:cTn id="14" dur="500" fill="hold"/>
                                        <p:tgtEl>
                                          <p:spTgt spid="4"/>
                                        </p:tgtEl>
                                        <p:attrNameLst>
                                          <p:attrName>fill.type</p:attrName>
                                        </p:attrNameLst>
                                      </p:cBhvr>
                                      <p:to>
                                        <p:strVal val="solid"/>
                                      </p:to>
                                    </p:set>
                                    <p:set>
                                      <p:cBhvr>
                                        <p:cTn id="15" dur="500" fill="hold"/>
                                        <p:tgtEl>
                                          <p:spTgt spid="4"/>
                                        </p:tgtEl>
                                        <p:attrNameLst>
                                          <p:attrName>fill.on</p:attrName>
                                        </p:attrNameLst>
                                      </p:cBhvr>
                                      <p:to>
                                        <p:strVal val="true"/>
                                      </p:to>
                                    </p:set>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xit"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xit" presetSubtype="0" fill="hold" grpId="0" nodeType="withEffect">
                                  <p:stCondLst>
                                    <p:cond delay="0"/>
                                  </p:stCondLst>
                                  <p:childTnLst>
                                    <p:set>
                                      <p:cBhvr>
                                        <p:cTn id="28" dur="1" fill="hold">
                                          <p:stCondLst>
                                            <p:cond delay="0"/>
                                          </p:stCondLst>
                                        </p:cTn>
                                        <p:tgtEl>
                                          <p:spTgt spid="50"/>
                                        </p:tgtEl>
                                        <p:attrNameLst>
                                          <p:attrName>style.visibility</p:attrName>
                                        </p:attrNameLst>
                                      </p:cBhvr>
                                      <p:to>
                                        <p:strVal val="hidden"/>
                                      </p:to>
                                    </p:set>
                                  </p:childTnLst>
                                </p:cTn>
                              </p:par>
                              <p:par>
                                <p:cTn id="29" presetID="42" presetClass="path" presetSubtype="0" accel="50000" decel="50000" fill="hold" grpId="2" nodeType="withEffect">
                                  <p:stCondLst>
                                    <p:cond delay="0"/>
                                  </p:stCondLst>
                                  <p:childTnLst>
                                    <p:animMotion origin="layout" path="M -1.11111E-6 3.33333E-6 L -1.11111E-6 0.12801 " pathEditMode="relative" rAng="0" ptsTypes="AA">
                                      <p:cBhvr>
                                        <p:cTn id="30" dur="2000" fill="hold"/>
                                        <p:tgtEl>
                                          <p:spTgt spid="41"/>
                                        </p:tgtEl>
                                        <p:attrNameLst>
                                          <p:attrName>ppt_x</p:attrName>
                                          <p:attrName>ppt_y</p:attrName>
                                        </p:attrNameLst>
                                      </p:cBhvr>
                                      <p:rCtr x="0" y="6389"/>
                                    </p:animMotion>
                                  </p:childTnLst>
                                </p:cTn>
                              </p:par>
                              <p:par>
                                <p:cTn id="31" presetID="63" presetClass="path" presetSubtype="0" accel="50000" decel="50000" fill="hold" grpId="1" nodeType="withEffect">
                                  <p:stCondLst>
                                    <p:cond delay="0"/>
                                  </p:stCondLst>
                                  <p:childTnLst>
                                    <p:animMotion origin="layout" path="M -1.11111E-6 -3.33333E-6 L 0.09774 -3.33333E-6 " pathEditMode="relative" rAng="0" ptsTypes="AA">
                                      <p:cBhvr>
                                        <p:cTn id="32" dur="2000" fill="hold"/>
                                        <p:tgtEl>
                                          <p:spTgt spid="37"/>
                                        </p:tgtEl>
                                        <p:attrNameLst>
                                          <p:attrName>ppt_x</p:attrName>
                                          <p:attrName>ppt_y</p:attrName>
                                        </p:attrNameLst>
                                      </p:cBhvr>
                                      <p:rCtr x="4878" y="0"/>
                                    </p:animMotion>
                                  </p:childTnLst>
                                </p:cTn>
                              </p:par>
                              <p:par>
                                <p:cTn id="33" presetID="63" presetClass="path" presetSubtype="0" accel="50000" decel="50000" fill="hold" grpId="1" nodeType="withEffect">
                                  <p:stCondLst>
                                    <p:cond delay="0"/>
                                  </p:stCondLst>
                                  <p:childTnLst>
                                    <p:animMotion origin="layout" path="M -5.55556E-7 -4.81481E-6 L 0.09653 -4.81481E-6 " pathEditMode="relative" rAng="0" ptsTypes="AA">
                                      <p:cBhvr>
                                        <p:cTn id="34" dur="2000" fill="hold"/>
                                        <p:tgtEl>
                                          <p:spTgt spid="35"/>
                                        </p:tgtEl>
                                        <p:attrNameLst>
                                          <p:attrName>ppt_x</p:attrName>
                                          <p:attrName>ppt_y</p:attrName>
                                        </p:attrNameLst>
                                      </p:cBhvr>
                                      <p:rCtr x="4826" y="0"/>
                                    </p:animMotion>
                                  </p:childTnLst>
                                </p:cTn>
                              </p:par>
                            </p:childTnLst>
                          </p:cTn>
                        </p:par>
                        <p:par>
                          <p:cTn id="35" fill="hold">
                            <p:stCondLst>
                              <p:cond delay="3000"/>
                            </p:stCondLst>
                            <p:childTnLst>
                              <p:par>
                                <p:cTn id="36" presetID="1" presetClass="entr" presetSubtype="0" fill="hold" grpId="1" nodeType="afterEffect">
                                  <p:stCondLst>
                                    <p:cond delay="0"/>
                                  </p:stCondLst>
                                  <p:childTnLst>
                                    <p:set>
                                      <p:cBhvr>
                                        <p:cTn id="37" dur="1" fill="hold">
                                          <p:stCondLst>
                                            <p:cond delay="0"/>
                                          </p:stCondLst>
                                        </p:cTn>
                                        <p:tgtEl>
                                          <p:spTgt spid="49"/>
                                        </p:tgtEl>
                                        <p:attrNameLst>
                                          <p:attrName>style.visibility</p:attrName>
                                        </p:attrNameLst>
                                      </p:cBhvr>
                                      <p:to>
                                        <p:strVal val="visible"/>
                                      </p:to>
                                    </p:set>
                                  </p:childTnLst>
                                </p:cTn>
                              </p:par>
                              <p:par>
                                <p:cTn id="38" presetID="1" presetClass="exit" presetSubtype="0" fill="hold" grpId="3" nodeType="withEffect">
                                  <p:stCondLst>
                                    <p:cond delay="0"/>
                                  </p:stCondLst>
                                  <p:childTnLst>
                                    <p:set>
                                      <p:cBhvr>
                                        <p:cTn id="39" dur="1" fill="hold">
                                          <p:stCondLst>
                                            <p:cond delay="0"/>
                                          </p:stCondLst>
                                        </p:cTn>
                                        <p:tgtEl>
                                          <p:spTgt spid="41"/>
                                        </p:tgtEl>
                                        <p:attrNameLst>
                                          <p:attrName>style.visibility</p:attrName>
                                        </p:attrNameLst>
                                      </p:cBhvr>
                                      <p:to>
                                        <p:strVal val="hidden"/>
                                      </p:to>
                                    </p:set>
                                  </p:childTnLst>
                                </p:cTn>
                              </p:par>
                              <p:par>
                                <p:cTn id="40" presetID="1" presetClass="entr" presetSubtype="0" fill="hold" grpId="1" nodeType="with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xit" presetSubtype="0" fill="hold" grpId="2" nodeType="withEffect">
                                  <p:stCondLst>
                                    <p:cond delay="0"/>
                                  </p:stCondLst>
                                  <p:childTnLst>
                                    <p:set>
                                      <p:cBhvr>
                                        <p:cTn id="43" dur="1" fill="hold">
                                          <p:stCondLst>
                                            <p:cond delay="0"/>
                                          </p:stCondLst>
                                        </p:cTn>
                                        <p:tgtEl>
                                          <p:spTgt spid="37"/>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childTnLst>
                                </p:cTn>
                              </p:par>
                              <p:par>
                                <p:cTn id="46" presetID="1" presetClass="exit" presetSubtype="0" fill="hold" grpId="2" nodeType="withEffect">
                                  <p:stCondLst>
                                    <p:cond delay="0"/>
                                  </p:stCondLst>
                                  <p:childTnLst>
                                    <p:set>
                                      <p:cBhvr>
                                        <p:cTn id="47" dur="1" fill="hold">
                                          <p:stCondLst>
                                            <p:cond delay="0"/>
                                          </p:stCondLst>
                                        </p:cTn>
                                        <p:tgtEl>
                                          <p:spTgt spid="35"/>
                                        </p:tgtEl>
                                        <p:attrNameLst>
                                          <p:attrName>style.visibility</p:attrName>
                                        </p:attrNameLst>
                                      </p:cBhvr>
                                      <p:to>
                                        <p:strVal val="hidden"/>
                                      </p:to>
                                    </p:set>
                                  </p:childTnLst>
                                </p:cTn>
                              </p:par>
                            </p:childTnLst>
                          </p:cTn>
                        </p:par>
                        <p:par>
                          <p:cTn id="48" fill="hold">
                            <p:stCondLst>
                              <p:cond delay="3000"/>
                            </p:stCondLst>
                            <p:childTnLst>
                              <p:par>
                                <p:cTn id="49" presetID="1" presetClass="emph" presetSubtype="2" fill="hold" nodeType="afterEffect">
                                  <p:stCondLst>
                                    <p:cond delay="0"/>
                                  </p:stCondLst>
                                  <p:childTnLst>
                                    <p:animClr clrSpc="rgb" dir="cw">
                                      <p:cBhvr>
                                        <p:cTn id="50" dur="500" fill="hold"/>
                                        <p:tgtEl>
                                          <p:spTgt spid="13"/>
                                        </p:tgtEl>
                                        <p:attrNameLst>
                                          <p:attrName>fillcolor</p:attrName>
                                        </p:attrNameLst>
                                      </p:cBhvr>
                                      <p:to>
                                        <a:srgbClr val="79798F"/>
                                      </p:to>
                                    </p:animClr>
                                    <p:set>
                                      <p:cBhvr>
                                        <p:cTn id="51" dur="500" fill="hold"/>
                                        <p:tgtEl>
                                          <p:spTgt spid="13"/>
                                        </p:tgtEl>
                                        <p:attrNameLst>
                                          <p:attrName>fill.type</p:attrName>
                                        </p:attrNameLst>
                                      </p:cBhvr>
                                      <p:to>
                                        <p:strVal val="solid"/>
                                      </p:to>
                                    </p:set>
                                    <p:set>
                                      <p:cBhvr>
                                        <p:cTn id="52" dur="500" fill="hold"/>
                                        <p:tgtEl>
                                          <p:spTgt spid="13"/>
                                        </p:tgtEl>
                                        <p:attrNameLst>
                                          <p:attrName>fill.on</p:attrName>
                                        </p:attrNameLst>
                                      </p:cBhvr>
                                      <p:to>
                                        <p:strVal val="true"/>
                                      </p:to>
                                    </p:set>
                                  </p:childTnLst>
                                </p:cTn>
                              </p:par>
                            </p:childTnLst>
                          </p:cTn>
                        </p:par>
                        <p:par>
                          <p:cTn id="53" fill="hold">
                            <p:stCondLst>
                              <p:cond delay="3500"/>
                            </p:stCondLst>
                            <p:childTnLst>
                              <p:par>
                                <p:cTn id="54" presetID="1" presetClass="entr" presetSubtype="0" fill="hold" grpId="3" nodeType="afterEffect">
                                  <p:stCondLst>
                                    <p:cond delay="0"/>
                                  </p:stCondLst>
                                  <p:childTnLst>
                                    <p:set>
                                      <p:cBhvr>
                                        <p:cTn id="55" dur="1" fill="hold">
                                          <p:stCondLst>
                                            <p:cond delay="0"/>
                                          </p:stCondLst>
                                        </p:cTn>
                                        <p:tgtEl>
                                          <p:spTgt spid="37"/>
                                        </p:tgtEl>
                                        <p:attrNameLst>
                                          <p:attrName>style.visibility</p:attrName>
                                        </p:attrNameLst>
                                      </p:cBhvr>
                                      <p:to>
                                        <p:strVal val="visible"/>
                                      </p:to>
                                    </p:set>
                                  </p:childTnLst>
                                </p:cTn>
                              </p:par>
                              <p:par>
                                <p:cTn id="56" presetID="1" presetClass="exit" presetSubtype="0" fill="hold" grpId="2" nodeType="withEffect">
                                  <p:stCondLst>
                                    <p:cond delay="0"/>
                                  </p:stCondLst>
                                  <p:childTnLst>
                                    <p:set>
                                      <p:cBhvr>
                                        <p:cTn id="57" dur="1" fill="hold">
                                          <p:stCondLst>
                                            <p:cond delay="0"/>
                                          </p:stCondLst>
                                        </p:cTn>
                                        <p:tgtEl>
                                          <p:spTgt spid="49"/>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childTnLst>
                                </p:cTn>
                              </p:par>
                              <p:par>
                                <p:cTn id="60" presetID="1" presetClass="exit" presetSubtype="0" fill="hold" grpId="0" nodeType="withEffect">
                                  <p:stCondLst>
                                    <p:cond delay="0"/>
                                  </p:stCondLst>
                                  <p:childTnLst>
                                    <p:set>
                                      <p:cBhvr>
                                        <p:cTn id="61" dur="1" fill="hold">
                                          <p:stCondLst>
                                            <p:cond delay="0"/>
                                          </p:stCondLst>
                                        </p:cTn>
                                        <p:tgtEl>
                                          <p:spTgt spid="48"/>
                                        </p:tgtEl>
                                        <p:attrNameLst>
                                          <p:attrName>style.visibility</p:attrName>
                                        </p:attrNameLst>
                                      </p:cBhvr>
                                      <p:to>
                                        <p:strVal val="hidden"/>
                                      </p:to>
                                    </p:set>
                                  </p:childTnLst>
                                </p:cTn>
                              </p:par>
                            </p:childTnLst>
                          </p:cTn>
                        </p:par>
                        <p:par>
                          <p:cTn id="62" fill="hold">
                            <p:stCondLst>
                              <p:cond delay="3500"/>
                            </p:stCondLst>
                            <p:childTnLst>
                              <p:par>
                                <p:cTn id="63" presetID="63" presetClass="path" presetSubtype="0" accel="50000" decel="50000" fill="hold" grpId="1" nodeType="afterEffect">
                                  <p:stCondLst>
                                    <p:cond delay="0"/>
                                  </p:stCondLst>
                                  <p:childTnLst>
                                    <p:animMotion origin="layout" path="M -5.55556E-7 1.85185E-6 L 0.09826 1.85185E-6 " pathEditMode="relative" rAng="0" ptsTypes="AA">
                                      <p:cBhvr>
                                        <p:cTn id="64" dur="2000" fill="hold"/>
                                        <p:tgtEl>
                                          <p:spTgt spid="39"/>
                                        </p:tgtEl>
                                        <p:attrNameLst>
                                          <p:attrName>ppt_x</p:attrName>
                                          <p:attrName>ppt_y</p:attrName>
                                        </p:attrNameLst>
                                      </p:cBhvr>
                                      <p:rCtr x="4913" y="0"/>
                                    </p:animMotion>
                                  </p:childTnLst>
                                </p:cTn>
                              </p:par>
                              <p:par>
                                <p:cTn id="65" presetID="42" presetClass="path" presetSubtype="0" accel="50000" decel="50000" fill="hold" grpId="4" nodeType="withEffect">
                                  <p:stCondLst>
                                    <p:cond delay="0"/>
                                  </p:stCondLst>
                                  <p:childTnLst>
                                    <p:animMotion origin="layout" path="M -1.11111E-6 -3.33333E-6 L 0.09757 -0.12893 " pathEditMode="relative" rAng="0" ptsTypes="AA">
                                      <p:cBhvr>
                                        <p:cTn id="66" dur="2000" fill="hold"/>
                                        <p:tgtEl>
                                          <p:spTgt spid="37"/>
                                        </p:tgtEl>
                                        <p:attrNameLst>
                                          <p:attrName>ppt_x</p:attrName>
                                          <p:attrName>ppt_y</p:attrName>
                                        </p:attrNameLst>
                                      </p:cBhvr>
                                      <p:rCtr x="4878" y="-6458"/>
                                    </p:animMotion>
                                  </p:childTnLst>
                                </p:cTn>
                              </p:par>
                            </p:childTnLst>
                          </p:cTn>
                        </p:par>
                        <p:par>
                          <p:cTn id="67" fill="hold">
                            <p:stCondLst>
                              <p:cond delay="5500"/>
                            </p:stCondLst>
                            <p:childTnLst>
                              <p:par>
                                <p:cTn id="68" presetID="1" presetClass="entr" presetSubtype="0" fill="hold" grpId="0" nodeType="afterEffect">
                                  <p:stCondLst>
                                    <p:cond delay="0"/>
                                  </p:stCondLst>
                                  <p:childTnLst>
                                    <p:set>
                                      <p:cBhvr>
                                        <p:cTn id="69" dur="1" fill="hold">
                                          <p:stCondLst>
                                            <p:cond delay="0"/>
                                          </p:stCondLst>
                                        </p:cTn>
                                        <p:tgtEl>
                                          <p:spTgt spid="43"/>
                                        </p:tgtEl>
                                        <p:attrNameLst>
                                          <p:attrName>style.visibility</p:attrName>
                                        </p:attrNameLst>
                                      </p:cBhvr>
                                      <p:to>
                                        <p:strVal val="visible"/>
                                      </p:to>
                                    </p:set>
                                  </p:childTnLst>
                                </p:cTn>
                              </p:par>
                              <p:par>
                                <p:cTn id="70" presetID="1" presetClass="exit" presetSubtype="0" fill="hold" grpId="2" nodeType="withEffect">
                                  <p:stCondLst>
                                    <p:cond delay="0"/>
                                  </p:stCondLst>
                                  <p:childTnLst>
                                    <p:set>
                                      <p:cBhvr>
                                        <p:cTn id="71" dur="1" fill="hold">
                                          <p:stCondLst>
                                            <p:cond delay="0"/>
                                          </p:stCondLst>
                                        </p:cTn>
                                        <p:tgtEl>
                                          <p:spTgt spid="39"/>
                                        </p:tgtEl>
                                        <p:attrNameLst>
                                          <p:attrName>style.visibility</p:attrName>
                                        </p:attrNameLst>
                                      </p:cBhvr>
                                      <p:to>
                                        <p:strVal val="hidden"/>
                                      </p:to>
                                    </p:set>
                                  </p:childTnLst>
                                </p:cTn>
                              </p:par>
                              <p:par>
                                <p:cTn id="72" presetID="1" presetClass="entr" presetSubtype="0" fill="hold" grpId="1" nodeType="withEffect">
                                  <p:stCondLst>
                                    <p:cond delay="0"/>
                                  </p:stCondLst>
                                  <p:childTnLst>
                                    <p:set>
                                      <p:cBhvr>
                                        <p:cTn id="73" dur="1" fill="hold">
                                          <p:stCondLst>
                                            <p:cond delay="0"/>
                                          </p:stCondLst>
                                        </p:cTn>
                                        <p:tgtEl>
                                          <p:spTgt spid="48"/>
                                        </p:tgtEl>
                                        <p:attrNameLst>
                                          <p:attrName>style.visibility</p:attrName>
                                        </p:attrNameLst>
                                      </p:cBhvr>
                                      <p:to>
                                        <p:strVal val="visible"/>
                                      </p:to>
                                    </p:set>
                                  </p:childTnLst>
                                </p:cTn>
                              </p:par>
                              <p:par>
                                <p:cTn id="74" presetID="1" presetClass="exit" presetSubtype="0" fill="hold" grpId="5" nodeType="withEffect">
                                  <p:stCondLst>
                                    <p:cond delay="0"/>
                                  </p:stCondLst>
                                  <p:childTnLst>
                                    <p:set>
                                      <p:cBhvr>
                                        <p:cTn id="75" dur="1" fill="hold">
                                          <p:stCondLst>
                                            <p:cond delay="0"/>
                                          </p:stCondLst>
                                        </p:cTn>
                                        <p:tgtEl>
                                          <p:spTgt spid="37"/>
                                        </p:tgtEl>
                                        <p:attrNameLst>
                                          <p:attrName>style.visibility</p:attrName>
                                        </p:attrNameLst>
                                      </p:cBhvr>
                                      <p:to>
                                        <p:strVal val="hidden"/>
                                      </p:to>
                                    </p:set>
                                  </p:childTnLst>
                                </p:cTn>
                              </p:par>
                            </p:childTnLst>
                          </p:cTn>
                        </p:par>
                        <p:par>
                          <p:cTn id="76" fill="hold">
                            <p:stCondLst>
                              <p:cond delay="5500"/>
                            </p:stCondLst>
                            <p:childTnLst>
                              <p:par>
                                <p:cTn id="77" presetID="10" presetClass="exit" presetSubtype="0" fill="hold" grpId="0" nodeType="afterEffect">
                                  <p:stCondLst>
                                    <p:cond delay="0"/>
                                  </p:stCondLst>
                                  <p:childTnLst>
                                    <p:animEffect transition="out" filter="fade">
                                      <p:cBhvr>
                                        <p:cTn id="78" dur="500"/>
                                        <p:tgtEl>
                                          <p:spTgt spid="4"/>
                                        </p:tgtEl>
                                      </p:cBhvr>
                                    </p:animEffect>
                                    <p:set>
                                      <p:cBhvr>
                                        <p:cTn id="79" dur="1" fill="hold">
                                          <p:stCondLst>
                                            <p:cond delay="499"/>
                                          </p:stCondLst>
                                        </p:cTn>
                                        <p:tgtEl>
                                          <p:spTgt spid="4"/>
                                        </p:tgtEl>
                                        <p:attrNameLst>
                                          <p:attrName>style.visibility</p:attrName>
                                        </p:attrNameLst>
                                      </p:cBhvr>
                                      <p:to>
                                        <p:strVal val="hidden"/>
                                      </p:to>
                                    </p:set>
                                  </p:childTnLst>
                                </p:cTn>
                              </p:par>
                              <p:par>
                                <p:cTn id="80" presetID="10" presetClass="exit" presetSubtype="0" fill="hold" grpId="0" nodeType="withEffect">
                                  <p:stCondLst>
                                    <p:cond delay="0"/>
                                  </p:stCondLst>
                                  <p:childTnLst>
                                    <p:animEffect transition="out" filter="fade">
                                      <p:cBhvr>
                                        <p:cTn id="81" dur="500"/>
                                        <p:tgtEl>
                                          <p:spTgt spid="13"/>
                                        </p:tgtEl>
                                      </p:cBhvr>
                                    </p:animEffect>
                                    <p:set>
                                      <p:cBhvr>
                                        <p:cTn id="82" dur="1" fill="hold">
                                          <p:stCondLst>
                                            <p:cond delay="499"/>
                                          </p:stCondLst>
                                        </p:cTn>
                                        <p:tgtEl>
                                          <p:spTgt spid="13"/>
                                        </p:tgtEl>
                                        <p:attrNameLst>
                                          <p:attrName>style.visibility</p:attrName>
                                        </p:attrNameLst>
                                      </p:cBhvr>
                                      <p:to>
                                        <p:strVal val="hidden"/>
                                      </p:to>
                                    </p:set>
                                  </p:childTnLst>
                                </p:cTn>
                              </p:par>
                              <p:par>
                                <p:cTn id="83" presetID="1" presetClass="emph" presetSubtype="2" fill="hold" nodeType="withEffect">
                                  <p:stCondLst>
                                    <p:cond delay="0"/>
                                  </p:stCondLst>
                                  <p:childTnLst>
                                    <p:animClr clrSpc="rgb" dir="cw">
                                      <p:cBhvr>
                                        <p:cTn id="84" dur="500" fill="hold"/>
                                        <p:tgtEl>
                                          <p:spTgt spid="7"/>
                                        </p:tgtEl>
                                        <p:attrNameLst>
                                          <p:attrName>fillcolor</p:attrName>
                                        </p:attrNameLst>
                                      </p:cBhvr>
                                      <p:to>
                                        <a:srgbClr val="D2D2FF"/>
                                      </p:to>
                                    </p:animClr>
                                    <p:set>
                                      <p:cBhvr>
                                        <p:cTn id="85" dur="500" fill="hold"/>
                                        <p:tgtEl>
                                          <p:spTgt spid="7"/>
                                        </p:tgtEl>
                                        <p:attrNameLst>
                                          <p:attrName>fill.type</p:attrName>
                                        </p:attrNameLst>
                                      </p:cBhvr>
                                      <p:to>
                                        <p:strVal val="solid"/>
                                      </p:to>
                                    </p:set>
                                    <p:set>
                                      <p:cBhvr>
                                        <p:cTn id="86" dur="500" fill="hold"/>
                                        <p:tgtEl>
                                          <p:spTgt spid="7"/>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6"/>
                                        </p:tgtEl>
                                        <p:attrNameLst>
                                          <p:attrName>fillcolor</p:attrName>
                                        </p:attrNameLst>
                                      </p:cBhvr>
                                      <p:to>
                                        <a:srgbClr val="D2D2FF"/>
                                      </p:to>
                                    </p:animClr>
                                    <p:set>
                                      <p:cBhvr>
                                        <p:cTn id="89" dur="500" fill="hold"/>
                                        <p:tgtEl>
                                          <p:spTgt spid="16"/>
                                        </p:tgtEl>
                                        <p:attrNameLst>
                                          <p:attrName>fill.type</p:attrName>
                                        </p:attrNameLst>
                                      </p:cBhvr>
                                      <p:to>
                                        <p:strVal val="solid"/>
                                      </p:to>
                                    </p:set>
                                    <p:set>
                                      <p:cBhvr>
                                        <p:cTn id="90" dur="500" fill="hold"/>
                                        <p:tgtEl>
                                          <p:spTgt spid="16"/>
                                        </p:tgtEl>
                                        <p:attrNameLst>
                                          <p:attrName>fill.on</p:attrName>
                                        </p:attrNameLst>
                                      </p:cBhvr>
                                      <p:to>
                                        <p:strVal val="true"/>
                                      </p:to>
                                    </p:set>
                                  </p:childTnLst>
                                </p:cTn>
                              </p:par>
                            </p:childTnLst>
                          </p:cTn>
                        </p:par>
                        <p:par>
                          <p:cTn id="91" fill="hold">
                            <p:stCondLst>
                              <p:cond delay="6000"/>
                            </p:stCondLst>
                            <p:childTnLst>
                              <p:par>
                                <p:cTn id="92" presetID="10" presetClass="entr" presetSubtype="0" fill="hold" grpId="0" nodeType="after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500"/>
                                        <p:tgtEl>
                                          <p:spTgt spid="56"/>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55"/>
                                        </p:tgtEl>
                                        <p:attrNameLst>
                                          <p:attrName>style.visibility</p:attrName>
                                        </p:attrNameLst>
                                      </p:cBhvr>
                                      <p:to>
                                        <p:strVal val="visible"/>
                                      </p:to>
                                    </p:set>
                                    <p:animEffect transition="in" filter="fade">
                                      <p:cBhvr>
                                        <p:cTn id="97" dur="500"/>
                                        <p:tgtEl>
                                          <p:spTgt spid="55"/>
                                        </p:tgtEl>
                                      </p:cBhvr>
                                    </p:animEffect>
                                  </p:childTnLst>
                                </p:cTn>
                              </p:par>
                            </p:childTnLst>
                          </p:cTn>
                        </p:par>
                        <p:par>
                          <p:cTn id="98" fill="hold">
                            <p:stCondLst>
                              <p:cond delay="6500"/>
                            </p:stCondLst>
                            <p:childTnLst>
                              <p:par>
                                <p:cTn id="99" presetID="1" presetClass="emph" presetSubtype="2" fill="hold" nodeType="afterEffect">
                                  <p:stCondLst>
                                    <p:cond delay="0"/>
                                  </p:stCondLst>
                                  <p:childTnLst>
                                    <p:animClr clrSpc="rgb" dir="cw">
                                      <p:cBhvr>
                                        <p:cTn id="100" dur="500" fill="hold"/>
                                        <p:tgtEl>
                                          <p:spTgt spid="7"/>
                                        </p:tgtEl>
                                        <p:attrNameLst>
                                          <p:attrName>fillcolor</p:attrName>
                                        </p:attrNameLst>
                                      </p:cBhvr>
                                      <p:to>
                                        <a:srgbClr val="79798F"/>
                                      </p:to>
                                    </p:animClr>
                                    <p:set>
                                      <p:cBhvr>
                                        <p:cTn id="101" dur="500" fill="hold"/>
                                        <p:tgtEl>
                                          <p:spTgt spid="7"/>
                                        </p:tgtEl>
                                        <p:attrNameLst>
                                          <p:attrName>fill.type</p:attrName>
                                        </p:attrNameLst>
                                      </p:cBhvr>
                                      <p:to>
                                        <p:strVal val="solid"/>
                                      </p:to>
                                    </p:set>
                                    <p:set>
                                      <p:cBhvr>
                                        <p:cTn id="102" dur="500" fill="hold"/>
                                        <p:tgtEl>
                                          <p:spTgt spid="7"/>
                                        </p:tgtEl>
                                        <p:attrNameLst>
                                          <p:attrName>fill.on</p:attrName>
                                        </p:attrNameLst>
                                      </p:cBhvr>
                                      <p:to>
                                        <p:strVal val="true"/>
                                      </p:to>
                                    </p:set>
                                  </p:childTnLst>
                                </p:cTn>
                              </p:par>
                            </p:childTnLst>
                          </p:cTn>
                        </p:par>
                        <p:par>
                          <p:cTn id="103" fill="hold">
                            <p:stCondLst>
                              <p:cond delay="7000"/>
                            </p:stCondLst>
                            <p:childTnLst>
                              <p:par>
                                <p:cTn id="104" presetID="1" presetClass="entr" presetSubtype="0" fill="hold" grpId="3" nodeType="afterEffect">
                                  <p:stCondLst>
                                    <p:cond delay="0"/>
                                  </p:stCondLst>
                                  <p:childTnLst>
                                    <p:set>
                                      <p:cBhvr>
                                        <p:cTn id="105" dur="1" fill="hold">
                                          <p:stCondLst>
                                            <p:cond delay="0"/>
                                          </p:stCondLst>
                                        </p:cTn>
                                        <p:tgtEl>
                                          <p:spTgt spid="35"/>
                                        </p:tgtEl>
                                        <p:attrNameLst>
                                          <p:attrName>style.visibility</p:attrName>
                                        </p:attrNameLst>
                                      </p:cBhvr>
                                      <p:to>
                                        <p:strVal val="visible"/>
                                      </p:to>
                                    </p:set>
                                  </p:childTnLst>
                                </p:cTn>
                              </p:par>
                            </p:childTnLst>
                          </p:cTn>
                        </p:par>
                        <p:par>
                          <p:cTn id="106" fill="hold">
                            <p:stCondLst>
                              <p:cond delay="7000"/>
                            </p:stCondLst>
                            <p:childTnLst>
                              <p:par>
                                <p:cTn id="107" presetID="1" presetClass="exit" presetSubtype="0" fill="hold" grpId="2" nodeType="afterEffect">
                                  <p:stCondLst>
                                    <p:cond delay="0"/>
                                  </p:stCondLst>
                                  <p:childTnLst>
                                    <p:set>
                                      <p:cBhvr>
                                        <p:cTn id="108" dur="1" fill="hold">
                                          <p:stCondLst>
                                            <p:cond delay="0"/>
                                          </p:stCondLst>
                                        </p:cTn>
                                        <p:tgtEl>
                                          <p:spTgt spid="50"/>
                                        </p:tgtEl>
                                        <p:attrNameLst>
                                          <p:attrName>style.visibility</p:attrName>
                                        </p:attrNameLst>
                                      </p:cBhvr>
                                      <p:to>
                                        <p:strVal val="hidden"/>
                                      </p:to>
                                    </p:set>
                                  </p:childTnLst>
                                </p:cTn>
                              </p:par>
                            </p:childTnLst>
                          </p:cTn>
                        </p:par>
                        <p:par>
                          <p:cTn id="109" fill="hold">
                            <p:stCondLst>
                              <p:cond delay="7000"/>
                            </p:stCondLst>
                            <p:childTnLst>
                              <p:par>
                                <p:cTn id="110" presetID="1" presetClass="entr" presetSubtype="0" fill="hold" grpId="3" nodeType="afterEffect">
                                  <p:stCondLst>
                                    <p:cond delay="0"/>
                                  </p:stCondLst>
                                  <p:childTnLst>
                                    <p:set>
                                      <p:cBhvr>
                                        <p:cTn id="111" dur="1" fill="hold">
                                          <p:stCondLst>
                                            <p:cond delay="0"/>
                                          </p:stCondLst>
                                        </p:cTn>
                                        <p:tgtEl>
                                          <p:spTgt spid="39"/>
                                        </p:tgtEl>
                                        <p:attrNameLst>
                                          <p:attrName>style.visibility</p:attrName>
                                        </p:attrNameLst>
                                      </p:cBhvr>
                                      <p:to>
                                        <p:strVal val="visible"/>
                                      </p:to>
                                    </p:set>
                                  </p:childTnLst>
                                </p:cTn>
                              </p:par>
                            </p:childTnLst>
                          </p:cTn>
                        </p:par>
                        <p:par>
                          <p:cTn id="112" fill="hold">
                            <p:stCondLst>
                              <p:cond delay="7000"/>
                            </p:stCondLst>
                            <p:childTnLst>
                              <p:par>
                                <p:cTn id="113" presetID="1" presetClass="exit" presetSubtype="0" fill="hold" grpId="2" nodeType="afterEffect">
                                  <p:stCondLst>
                                    <p:cond delay="0"/>
                                  </p:stCondLst>
                                  <p:childTnLst>
                                    <p:set>
                                      <p:cBhvr>
                                        <p:cTn id="114" dur="1" fill="hold">
                                          <p:stCondLst>
                                            <p:cond delay="0"/>
                                          </p:stCondLst>
                                        </p:cTn>
                                        <p:tgtEl>
                                          <p:spTgt spid="48"/>
                                        </p:tgtEl>
                                        <p:attrNameLst>
                                          <p:attrName>style.visibility</p:attrName>
                                        </p:attrNameLst>
                                      </p:cBhvr>
                                      <p:to>
                                        <p:strVal val="hidden"/>
                                      </p:to>
                                    </p:set>
                                  </p:childTnLst>
                                </p:cTn>
                              </p:par>
                            </p:childTnLst>
                          </p:cTn>
                        </p:par>
                        <p:par>
                          <p:cTn id="115" fill="hold">
                            <p:stCondLst>
                              <p:cond delay="7000"/>
                            </p:stCondLst>
                            <p:childTnLst>
                              <p:par>
                                <p:cTn id="116" presetID="1" presetClass="entr" presetSubtype="0" fill="hold" grpId="0" nodeType="afterEffect">
                                  <p:stCondLst>
                                    <p:cond delay="0"/>
                                  </p:stCondLst>
                                  <p:childTnLst>
                                    <p:set>
                                      <p:cBhvr>
                                        <p:cTn id="117" dur="1" fill="hold">
                                          <p:stCondLst>
                                            <p:cond delay="0"/>
                                          </p:stCondLst>
                                        </p:cTn>
                                        <p:tgtEl>
                                          <p:spTgt spid="10"/>
                                        </p:tgtEl>
                                        <p:attrNameLst>
                                          <p:attrName>style.visibility</p:attrName>
                                        </p:attrNameLst>
                                      </p:cBhvr>
                                      <p:to>
                                        <p:strVal val="visible"/>
                                      </p:to>
                                    </p:set>
                                  </p:childTnLst>
                                </p:cTn>
                              </p:par>
                            </p:childTnLst>
                          </p:cTn>
                        </p:par>
                        <p:par>
                          <p:cTn id="118" fill="hold">
                            <p:stCondLst>
                              <p:cond delay="7000"/>
                            </p:stCondLst>
                            <p:childTnLst>
                              <p:par>
                                <p:cTn id="119" presetID="1" presetClass="exit" presetSubtype="0" fill="hold" grpId="1" nodeType="afterEffect">
                                  <p:stCondLst>
                                    <p:cond delay="0"/>
                                  </p:stCondLst>
                                  <p:childTnLst>
                                    <p:set>
                                      <p:cBhvr>
                                        <p:cTn id="120" dur="1" fill="hold">
                                          <p:stCondLst>
                                            <p:cond delay="0"/>
                                          </p:stCondLst>
                                        </p:cTn>
                                        <p:tgtEl>
                                          <p:spTgt spid="43"/>
                                        </p:tgtEl>
                                        <p:attrNameLst>
                                          <p:attrName>style.visibility</p:attrName>
                                        </p:attrNameLst>
                                      </p:cBhvr>
                                      <p:to>
                                        <p:strVal val="hidden"/>
                                      </p:to>
                                    </p:set>
                                  </p:childTnLst>
                                </p:cTn>
                              </p:par>
                            </p:childTnLst>
                          </p:cTn>
                        </p:par>
                        <p:par>
                          <p:cTn id="121" fill="hold">
                            <p:stCondLst>
                              <p:cond delay="7000"/>
                            </p:stCondLst>
                            <p:childTnLst>
                              <p:par>
                                <p:cTn id="122" presetID="42" presetClass="path" presetSubtype="0" accel="50000" decel="50000" fill="hold" grpId="4" nodeType="afterEffect">
                                  <p:stCondLst>
                                    <p:cond delay="0"/>
                                  </p:stCondLst>
                                  <p:childTnLst>
                                    <p:animMotion origin="layout" path="M -5.55556E-7 -4.81481E-6 L -5.55556E-7 0.1294 " pathEditMode="relative" rAng="0" ptsTypes="AA">
                                      <p:cBhvr>
                                        <p:cTn id="123" dur="2000" fill="hold"/>
                                        <p:tgtEl>
                                          <p:spTgt spid="35"/>
                                        </p:tgtEl>
                                        <p:attrNameLst>
                                          <p:attrName>ppt_x</p:attrName>
                                          <p:attrName>ppt_y</p:attrName>
                                        </p:attrNameLst>
                                      </p:cBhvr>
                                      <p:rCtr x="0" y="6458"/>
                                    </p:animMotion>
                                  </p:childTnLst>
                                </p:cTn>
                              </p:par>
                              <p:par>
                                <p:cTn id="124" presetID="42" presetClass="path" presetSubtype="0" accel="50000" decel="50000" fill="hold" grpId="4" nodeType="withEffect">
                                  <p:stCondLst>
                                    <p:cond delay="0"/>
                                  </p:stCondLst>
                                  <p:childTnLst>
                                    <p:animMotion origin="layout" path="M -5.55556E-7 1.85185E-6 L -5.55556E-7 0.12916 " pathEditMode="relative" rAng="0" ptsTypes="AA">
                                      <p:cBhvr>
                                        <p:cTn id="125" dur="2000" fill="hold"/>
                                        <p:tgtEl>
                                          <p:spTgt spid="39"/>
                                        </p:tgtEl>
                                        <p:attrNameLst>
                                          <p:attrName>ppt_x</p:attrName>
                                          <p:attrName>ppt_y</p:attrName>
                                        </p:attrNameLst>
                                      </p:cBhvr>
                                      <p:rCtr x="0" y="6458"/>
                                    </p:animMotion>
                                  </p:childTnLst>
                                </p:cTn>
                              </p:par>
                              <p:par>
                                <p:cTn id="126" presetID="35" presetClass="path" presetSubtype="0" accel="50000" decel="50000" fill="hold" grpId="1" nodeType="withEffect">
                                  <p:stCondLst>
                                    <p:cond delay="0"/>
                                  </p:stCondLst>
                                  <p:childTnLst>
                                    <p:animMotion origin="layout" path="M 8.33333E-7 3.33333E-6 L -0.09705 0.00023 " pathEditMode="relative" rAng="0" ptsTypes="AA">
                                      <p:cBhvr>
                                        <p:cTn id="127" dur="2000" fill="hold"/>
                                        <p:tgtEl>
                                          <p:spTgt spid="10"/>
                                        </p:tgtEl>
                                        <p:attrNameLst>
                                          <p:attrName>ppt_x</p:attrName>
                                          <p:attrName>ppt_y</p:attrName>
                                        </p:attrNameLst>
                                      </p:cBhvr>
                                      <p:rCtr x="-4861" y="0"/>
                                    </p:animMotion>
                                  </p:childTnLst>
                                </p:cTn>
                              </p:par>
                            </p:childTnLst>
                          </p:cTn>
                        </p:par>
                        <p:par>
                          <p:cTn id="128" fill="hold">
                            <p:stCondLst>
                              <p:cond delay="9000"/>
                            </p:stCondLst>
                            <p:childTnLst>
                              <p:par>
                                <p:cTn id="129" presetID="1" presetClass="entr" presetSubtype="0" fill="hold" grpId="3" nodeType="afterEffect">
                                  <p:stCondLst>
                                    <p:cond delay="0"/>
                                  </p:stCondLst>
                                  <p:childTnLst>
                                    <p:set>
                                      <p:cBhvr>
                                        <p:cTn id="130" dur="1" fill="hold">
                                          <p:stCondLst>
                                            <p:cond delay="0"/>
                                          </p:stCondLst>
                                        </p:cTn>
                                        <p:tgtEl>
                                          <p:spTgt spid="48"/>
                                        </p:tgtEl>
                                        <p:attrNameLst>
                                          <p:attrName>style.visibility</p:attrName>
                                        </p:attrNameLst>
                                      </p:cBhvr>
                                      <p:to>
                                        <p:strVal val="visible"/>
                                      </p:to>
                                    </p:set>
                                  </p:childTnLst>
                                </p:cTn>
                              </p:par>
                            </p:childTnLst>
                          </p:cTn>
                        </p:par>
                        <p:par>
                          <p:cTn id="131" fill="hold">
                            <p:stCondLst>
                              <p:cond delay="9000"/>
                            </p:stCondLst>
                            <p:childTnLst>
                              <p:par>
                                <p:cTn id="132" presetID="1" presetClass="exit" presetSubtype="0" fill="hold" grpId="2" nodeType="afterEffect">
                                  <p:stCondLst>
                                    <p:cond delay="0"/>
                                  </p:stCondLst>
                                  <p:childTnLst>
                                    <p:set>
                                      <p:cBhvr>
                                        <p:cTn id="133" dur="1" fill="hold">
                                          <p:stCondLst>
                                            <p:cond delay="0"/>
                                          </p:stCondLst>
                                        </p:cTn>
                                        <p:tgtEl>
                                          <p:spTgt spid="10"/>
                                        </p:tgtEl>
                                        <p:attrNameLst>
                                          <p:attrName>style.visibility</p:attrName>
                                        </p:attrNameLst>
                                      </p:cBhvr>
                                      <p:to>
                                        <p:strVal val="hidden"/>
                                      </p:to>
                                    </p:set>
                                  </p:childTnLst>
                                </p:cTn>
                              </p:par>
                            </p:childTnLst>
                          </p:cTn>
                        </p:par>
                        <p:par>
                          <p:cTn id="134" fill="hold">
                            <p:stCondLst>
                              <p:cond delay="9000"/>
                            </p:stCondLst>
                            <p:childTnLst>
                              <p:par>
                                <p:cTn id="135" presetID="1" presetClass="entr" presetSubtype="0" fill="hold" grpId="3" nodeType="afterEffect">
                                  <p:stCondLst>
                                    <p:cond delay="0"/>
                                  </p:stCondLst>
                                  <p:childTnLst>
                                    <p:set>
                                      <p:cBhvr>
                                        <p:cTn id="136" dur="1" fill="hold">
                                          <p:stCondLst>
                                            <p:cond delay="0"/>
                                          </p:stCondLst>
                                        </p:cTn>
                                        <p:tgtEl>
                                          <p:spTgt spid="50"/>
                                        </p:tgtEl>
                                        <p:attrNameLst>
                                          <p:attrName>style.visibility</p:attrName>
                                        </p:attrNameLst>
                                      </p:cBhvr>
                                      <p:to>
                                        <p:strVal val="visible"/>
                                      </p:to>
                                    </p:set>
                                  </p:childTnLst>
                                </p:cTn>
                              </p:par>
                            </p:childTnLst>
                          </p:cTn>
                        </p:par>
                        <p:par>
                          <p:cTn id="137" fill="hold">
                            <p:stCondLst>
                              <p:cond delay="9000"/>
                            </p:stCondLst>
                            <p:childTnLst>
                              <p:par>
                                <p:cTn id="138" presetID="1" presetClass="exit" presetSubtype="0" fill="hold" grpId="5" nodeType="afterEffect">
                                  <p:stCondLst>
                                    <p:cond delay="0"/>
                                  </p:stCondLst>
                                  <p:childTnLst>
                                    <p:set>
                                      <p:cBhvr>
                                        <p:cTn id="139" dur="1" fill="hold">
                                          <p:stCondLst>
                                            <p:cond delay="0"/>
                                          </p:stCondLst>
                                        </p:cTn>
                                        <p:tgtEl>
                                          <p:spTgt spid="39"/>
                                        </p:tgtEl>
                                        <p:attrNameLst>
                                          <p:attrName>style.visibility</p:attrName>
                                        </p:attrNameLst>
                                      </p:cBhvr>
                                      <p:to>
                                        <p:strVal val="hidden"/>
                                      </p:to>
                                    </p:set>
                                  </p:childTnLst>
                                </p:cTn>
                              </p:par>
                            </p:childTnLst>
                          </p:cTn>
                        </p:par>
                        <p:par>
                          <p:cTn id="140" fill="hold">
                            <p:stCondLst>
                              <p:cond delay="9000"/>
                            </p:stCondLst>
                            <p:childTnLst>
                              <p:par>
                                <p:cTn id="141" presetID="1" presetClass="entr" presetSubtype="0" fill="hold" grpId="0" nodeType="afterEffect">
                                  <p:stCondLst>
                                    <p:cond delay="0"/>
                                  </p:stCondLst>
                                  <p:childTnLst>
                                    <p:set>
                                      <p:cBhvr>
                                        <p:cTn id="142" dur="1" fill="hold">
                                          <p:stCondLst>
                                            <p:cond delay="0"/>
                                          </p:stCondLst>
                                        </p:cTn>
                                        <p:tgtEl>
                                          <p:spTgt spid="68"/>
                                        </p:tgtEl>
                                        <p:attrNameLst>
                                          <p:attrName>style.visibility</p:attrName>
                                        </p:attrNameLst>
                                      </p:cBhvr>
                                      <p:to>
                                        <p:strVal val="visible"/>
                                      </p:to>
                                    </p:set>
                                  </p:childTnLst>
                                </p:cTn>
                              </p:par>
                            </p:childTnLst>
                          </p:cTn>
                        </p:par>
                        <p:par>
                          <p:cTn id="143" fill="hold">
                            <p:stCondLst>
                              <p:cond delay="9000"/>
                            </p:stCondLst>
                            <p:childTnLst>
                              <p:par>
                                <p:cTn id="144" presetID="1" presetClass="exit" presetSubtype="0" fill="hold" grpId="5" nodeType="afterEffect">
                                  <p:stCondLst>
                                    <p:cond delay="0"/>
                                  </p:stCondLst>
                                  <p:childTnLst>
                                    <p:set>
                                      <p:cBhvr>
                                        <p:cTn id="145" dur="1" fill="hold">
                                          <p:stCondLst>
                                            <p:cond delay="0"/>
                                          </p:stCondLst>
                                        </p:cTn>
                                        <p:tgtEl>
                                          <p:spTgt spid="35"/>
                                        </p:tgtEl>
                                        <p:attrNameLst>
                                          <p:attrName>style.visibility</p:attrName>
                                        </p:attrNameLst>
                                      </p:cBhvr>
                                      <p:to>
                                        <p:strVal val="hidden"/>
                                      </p:to>
                                    </p:set>
                                  </p:childTnLst>
                                </p:cTn>
                              </p:par>
                            </p:childTnLst>
                          </p:cTn>
                        </p:par>
                        <p:par>
                          <p:cTn id="146" fill="hold">
                            <p:stCondLst>
                              <p:cond delay="9000"/>
                            </p:stCondLst>
                            <p:childTnLst>
                              <p:par>
                                <p:cTn id="147" presetID="1" presetClass="emph" presetSubtype="2" fill="hold" nodeType="afterEffect">
                                  <p:stCondLst>
                                    <p:cond delay="0"/>
                                  </p:stCondLst>
                                  <p:childTnLst>
                                    <p:animClr clrSpc="rgb" dir="cw">
                                      <p:cBhvr>
                                        <p:cTn id="148" dur="500" fill="hold"/>
                                        <p:tgtEl>
                                          <p:spTgt spid="6"/>
                                        </p:tgtEl>
                                        <p:attrNameLst>
                                          <p:attrName>fillcolor</p:attrName>
                                        </p:attrNameLst>
                                      </p:cBhvr>
                                      <p:to>
                                        <a:srgbClr val="79798F"/>
                                      </p:to>
                                    </p:animClr>
                                    <p:set>
                                      <p:cBhvr>
                                        <p:cTn id="149" dur="500" fill="hold"/>
                                        <p:tgtEl>
                                          <p:spTgt spid="6"/>
                                        </p:tgtEl>
                                        <p:attrNameLst>
                                          <p:attrName>fill.type</p:attrName>
                                        </p:attrNameLst>
                                      </p:cBhvr>
                                      <p:to>
                                        <p:strVal val="solid"/>
                                      </p:to>
                                    </p:set>
                                    <p:set>
                                      <p:cBhvr>
                                        <p:cTn id="150" dur="500" fill="hold"/>
                                        <p:tgtEl>
                                          <p:spTgt spid="6"/>
                                        </p:tgtEl>
                                        <p:attrNameLst>
                                          <p:attrName>fill.on</p:attrName>
                                        </p:attrNameLst>
                                      </p:cBhvr>
                                      <p:to>
                                        <p:strVal val="true"/>
                                      </p:to>
                                    </p:set>
                                  </p:childTnLst>
                                </p:cTn>
                              </p:par>
                            </p:childTnLst>
                          </p:cTn>
                        </p:par>
                        <p:par>
                          <p:cTn id="151" fill="hold">
                            <p:stCondLst>
                              <p:cond delay="9500"/>
                            </p:stCondLst>
                            <p:childTnLst>
                              <p:par>
                                <p:cTn id="152" presetID="1" presetClass="entr" presetSubtype="0" fill="hold" grpId="0" nodeType="afterEffect">
                                  <p:stCondLst>
                                    <p:cond delay="0"/>
                                  </p:stCondLst>
                                  <p:childTnLst>
                                    <p:set>
                                      <p:cBhvr>
                                        <p:cTn id="153" dur="1" fill="hold">
                                          <p:stCondLst>
                                            <p:cond delay="0"/>
                                          </p:stCondLst>
                                        </p:cTn>
                                        <p:tgtEl>
                                          <p:spTgt spid="19"/>
                                        </p:tgtEl>
                                        <p:attrNameLst>
                                          <p:attrName>style.visibility</p:attrName>
                                        </p:attrNameLst>
                                      </p:cBhvr>
                                      <p:to>
                                        <p:strVal val="visible"/>
                                      </p:to>
                                    </p:set>
                                  </p:childTnLst>
                                </p:cTn>
                              </p:par>
                              <p:par>
                                <p:cTn id="154" presetID="1" presetClass="exit" presetSubtype="0" fill="hold" grpId="1" nodeType="withEffect">
                                  <p:stCondLst>
                                    <p:cond delay="0"/>
                                  </p:stCondLst>
                                  <p:childTnLst>
                                    <p:set>
                                      <p:cBhvr>
                                        <p:cTn id="155" dur="1" fill="hold">
                                          <p:stCondLst>
                                            <p:cond delay="0"/>
                                          </p:stCondLst>
                                        </p:cTn>
                                        <p:tgtEl>
                                          <p:spTgt spid="46"/>
                                        </p:tgtEl>
                                        <p:attrNameLst>
                                          <p:attrName>style.visibility</p:attrName>
                                        </p:attrNameLst>
                                      </p:cBhvr>
                                      <p:to>
                                        <p:strVal val="hidden"/>
                                      </p:to>
                                    </p:set>
                                  </p:childTnLst>
                                </p:cTn>
                              </p:par>
                              <p:par>
                                <p:cTn id="156" presetID="1" presetClass="entr" presetSubtype="0" fill="hold" grpId="6" nodeType="withEffect">
                                  <p:stCondLst>
                                    <p:cond delay="0"/>
                                  </p:stCondLst>
                                  <p:childTnLst>
                                    <p:set>
                                      <p:cBhvr>
                                        <p:cTn id="157" dur="1" fill="hold">
                                          <p:stCondLst>
                                            <p:cond delay="0"/>
                                          </p:stCondLst>
                                        </p:cTn>
                                        <p:tgtEl>
                                          <p:spTgt spid="39"/>
                                        </p:tgtEl>
                                        <p:attrNameLst>
                                          <p:attrName>style.visibility</p:attrName>
                                        </p:attrNameLst>
                                      </p:cBhvr>
                                      <p:to>
                                        <p:strVal val="visible"/>
                                      </p:to>
                                    </p:set>
                                  </p:childTnLst>
                                </p:cTn>
                              </p:par>
                              <p:par>
                                <p:cTn id="158" presetID="1" presetClass="exit" presetSubtype="0" fill="hold" grpId="4" nodeType="withEffect">
                                  <p:stCondLst>
                                    <p:cond delay="0"/>
                                  </p:stCondLst>
                                  <p:childTnLst>
                                    <p:set>
                                      <p:cBhvr>
                                        <p:cTn id="159" dur="1" fill="hold">
                                          <p:stCondLst>
                                            <p:cond delay="0"/>
                                          </p:stCondLst>
                                        </p:cTn>
                                        <p:tgtEl>
                                          <p:spTgt spid="48"/>
                                        </p:tgtEl>
                                        <p:attrNameLst>
                                          <p:attrName>style.visibility</p:attrName>
                                        </p:attrNameLst>
                                      </p:cBhvr>
                                      <p:to>
                                        <p:strVal val="hidden"/>
                                      </p:to>
                                    </p:set>
                                  </p:childTnLst>
                                </p:cTn>
                              </p:par>
                            </p:childTnLst>
                          </p:cTn>
                        </p:par>
                        <p:par>
                          <p:cTn id="160" fill="hold">
                            <p:stCondLst>
                              <p:cond delay="9500"/>
                            </p:stCondLst>
                            <p:childTnLst>
                              <p:par>
                                <p:cTn id="161" presetID="42" presetClass="path" presetSubtype="0" accel="50000" decel="50000" fill="hold" grpId="1" nodeType="afterEffect">
                                  <p:stCondLst>
                                    <p:cond delay="0"/>
                                  </p:stCondLst>
                                  <p:childTnLst>
                                    <p:animMotion origin="layout" path="M 8.33333E-7 -3.33333E-6 L 8.33333E-7 0.12963 " pathEditMode="relative" rAng="0" ptsTypes="AA">
                                      <p:cBhvr>
                                        <p:cTn id="162" dur="2000" fill="hold"/>
                                        <p:tgtEl>
                                          <p:spTgt spid="19"/>
                                        </p:tgtEl>
                                        <p:attrNameLst>
                                          <p:attrName>ppt_x</p:attrName>
                                          <p:attrName>ppt_y</p:attrName>
                                        </p:attrNameLst>
                                      </p:cBhvr>
                                      <p:rCtr x="0" y="6481"/>
                                    </p:animMotion>
                                  </p:childTnLst>
                                </p:cTn>
                              </p:par>
                              <p:par>
                                <p:cTn id="163" presetID="42" presetClass="path" presetSubtype="0" accel="50000" decel="50000" fill="hold" grpId="7" nodeType="withEffect">
                                  <p:stCondLst>
                                    <p:cond delay="0"/>
                                  </p:stCondLst>
                                  <p:childTnLst>
                                    <p:animMotion origin="layout" path="M -5.55556E-7 1.85185E-6 L 0.09705 0.12893 " pathEditMode="relative" rAng="0" ptsTypes="AA">
                                      <p:cBhvr>
                                        <p:cTn id="164" dur="2000" fill="hold"/>
                                        <p:tgtEl>
                                          <p:spTgt spid="39"/>
                                        </p:tgtEl>
                                        <p:attrNameLst>
                                          <p:attrName>ppt_x</p:attrName>
                                          <p:attrName>ppt_y</p:attrName>
                                        </p:attrNameLst>
                                      </p:cBhvr>
                                      <p:rCtr x="4844" y="6435"/>
                                    </p:animMotion>
                                  </p:childTnLst>
                                </p:cTn>
                              </p:par>
                            </p:childTnLst>
                          </p:cTn>
                        </p:par>
                        <p:par>
                          <p:cTn id="165" fill="hold">
                            <p:stCondLst>
                              <p:cond delay="11500"/>
                            </p:stCondLst>
                            <p:childTnLst>
                              <p:par>
                                <p:cTn id="166" presetID="1" presetClass="entr" presetSubtype="0" fill="hold" grpId="0" nodeType="afterEffect">
                                  <p:stCondLst>
                                    <p:cond delay="0"/>
                                  </p:stCondLst>
                                  <p:childTnLst>
                                    <p:set>
                                      <p:cBhvr>
                                        <p:cTn id="167" dur="1" fill="hold">
                                          <p:stCondLst>
                                            <p:cond delay="0"/>
                                          </p:stCondLst>
                                        </p:cTn>
                                        <p:tgtEl>
                                          <p:spTgt spid="60"/>
                                        </p:tgtEl>
                                        <p:attrNameLst>
                                          <p:attrName>style.visibility</p:attrName>
                                        </p:attrNameLst>
                                      </p:cBhvr>
                                      <p:to>
                                        <p:strVal val="visible"/>
                                      </p:to>
                                    </p:set>
                                  </p:childTnLst>
                                </p:cTn>
                              </p:par>
                              <p:par>
                                <p:cTn id="168" presetID="1" presetClass="exit" presetSubtype="0" fill="hold" grpId="2" nodeType="withEffect">
                                  <p:stCondLst>
                                    <p:cond delay="0"/>
                                  </p:stCondLst>
                                  <p:childTnLst>
                                    <p:set>
                                      <p:cBhvr>
                                        <p:cTn id="169" dur="1" fill="hold">
                                          <p:stCondLst>
                                            <p:cond delay="0"/>
                                          </p:stCondLst>
                                        </p:cTn>
                                        <p:tgtEl>
                                          <p:spTgt spid="19"/>
                                        </p:tgtEl>
                                        <p:attrNameLst>
                                          <p:attrName>style.visibility</p:attrName>
                                        </p:attrNameLst>
                                      </p:cBhvr>
                                      <p:to>
                                        <p:strVal val="hidden"/>
                                      </p:to>
                                    </p:set>
                                  </p:childTnLst>
                                </p:cTn>
                              </p:par>
                              <p:par>
                                <p:cTn id="170" presetID="1" presetClass="entr" presetSubtype="0" fill="hold" grpId="2" nodeType="withEffect">
                                  <p:stCondLst>
                                    <p:cond delay="0"/>
                                  </p:stCondLst>
                                  <p:childTnLst>
                                    <p:set>
                                      <p:cBhvr>
                                        <p:cTn id="171" dur="1" fill="hold">
                                          <p:stCondLst>
                                            <p:cond delay="0"/>
                                          </p:stCondLst>
                                        </p:cTn>
                                        <p:tgtEl>
                                          <p:spTgt spid="46"/>
                                        </p:tgtEl>
                                        <p:attrNameLst>
                                          <p:attrName>style.visibility</p:attrName>
                                        </p:attrNameLst>
                                      </p:cBhvr>
                                      <p:to>
                                        <p:strVal val="visible"/>
                                      </p:to>
                                    </p:set>
                                  </p:childTnLst>
                                </p:cTn>
                              </p:par>
                              <p:par>
                                <p:cTn id="172" presetID="1" presetClass="exit" presetSubtype="0" fill="hold" grpId="8" nodeType="withEffect">
                                  <p:stCondLst>
                                    <p:cond delay="0"/>
                                  </p:stCondLst>
                                  <p:childTnLst>
                                    <p:set>
                                      <p:cBhvr>
                                        <p:cTn id="173" dur="1" fill="hold">
                                          <p:stCondLst>
                                            <p:cond delay="0"/>
                                          </p:stCondLst>
                                        </p:cTn>
                                        <p:tgtEl>
                                          <p:spTgt spid="39"/>
                                        </p:tgtEl>
                                        <p:attrNameLst>
                                          <p:attrName>style.visibility</p:attrName>
                                        </p:attrNameLst>
                                      </p:cBhvr>
                                      <p:to>
                                        <p:strVal val="hidden"/>
                                      </p:to>
                                    </p:set>
                                  </p:childTnLst>
                                </p:cTn>
                              </p:par>
                            </p:childTnLst>
                          </p:cTn>
                        </p:par>
                        <p:par>
                          <p:cTn id="174" fill="hold">
                            <p:stCondLst>
                              <p:cond delay="11500"/>
                            </p:stCondLst>
                            <p:childTnLst>
                              <p:par>
                                <p:cTn id="175" presetID="10" presetClass="exit" presetSubtype="0" fill="hold" grpId="0" nodeType="afterEffect">
                                  <p:stCondLst>
                                    <p:cond delay="0"/>
                                  </p:stCondLst>
                                  <p:childTnLst>
                                    <p:animEffect transition="out" filter="fade">
                                      <p:cBhvr>
                                        <p:cTn id="176" dur="500"/>
                                        <p:tgtEl>
                                          <p:spTgt spid="7"/>
                                        </p:tgtEl>
                                      </p:cBhvr>
                                    </p:animEffect>
                                    <p:set>
                                      <p:cBhvr>
                                        <p:cTn id="177" dur="1" fill="hold">
                                          <p:stCondLst>
                                            <p:cond delay="499"/>
                                          </p:stCondLst>
                                        </p:cTn>
                                        <p:tgtEl>
                                          <p:spTgt spid="7"/>
                                        </p:tgtEl>
                                        <p:attrNameLst>
                                          <p:attrName>style.visibility</p:attrName>
                                        </p:attrNameLst>
                                      </p:cBhvr>
                                      <p:to>
                                        <p:strVal val="hidden"/>
                                      </p:to>
                                    </p:set>
                                  </p:childTnLst>
                                </p:cTn>
                              </p:par>
                              <p:par>
                                <p:cTn id="178" presetID="10" presetClass="exit" presetSubtype="0" fill="hold" grpId="0" nodeType="withEffect">
                                  <p:stCondLst>
                                    <p:cond delay="0"/>
                                  </p:stCondLst>
                                  <p:childTnLst>
                                    <p:animEffect transition="out" filter="fade">
                                      <p:cBhvr>
                                        <p:cTn id="179" dur="500"/>
                                        <p:tgtEl>
                                          <p:spTgt spid="6"/>
                                        </p:tgtEl>
                                      </p:cBhvr>
                                    </p:animEffect>
                                    <p:set>
                                      <p:cBhvr>
                                        <p:cTn id="180" dur="1" fill="hold">
                                          <p:stCondLst>
                                            <p:cond delay="499"/>
                                          </p:stCondLst>
                                        </p:cTn>
                                        <p:tgtEl>
                                          <p:spTgt spid="6"/>
                                        </p:tgtEl>
                                        <p:attrNameLst>
                                          <p:attrName>style.visibility</p:attrName>
                                        </p:attrNameLst>
                                      </p:cBhvr>
                                      <p:to>
                                        <p:strVal val="hidden"/>
                                      </p:to>
                                    </p:set>
                                  </p:childTnLst>
                                </p:cTn>
                              </p:par>
                              <p:par>
                                <p:cTn id="181" presetID="1" presetClass="emph" presetSubtype="2" fill="hold" nodeType="withEffect">
                                  <p:stCondLst>
                                    <p:cond delay="0"/>
                                  </p:stCondLst>
                                  <p:childTnLst>
                                    <p:animClr clrSpc="rgb" dir="cw">
                                      <p:cBhvr>
                                        <p:cTn id="182" dur="500" fill="hold"/>
                                        <p:tgtEl>
                                          <p:spTgt spid="56"/>
                                        </p:tgtEl>
                                        <p:attrNameLst>
                                          <p:attrName>fillcolor</p:attrName>
                                        </p:attrNameLst>
                                      </p:cBhvr>
                                      <p:to>
                                        <a:srgbClr val="D2D2FF"/>
                                      </p:to>
                                    </p:animClr>
                                    <p:set>
                                      <p:cBhvr>
                                        <p:cTn id="183" dur="500" fill="hold"/>
                                        <p:tgtEl>
                                          <p:spTgt spid="56"/>
                                        </p:tgtEl>
                                        <p:attrNameLst>
                                          <p:attrName>fill.type</p:attrName>
                                        </p:attrNameLst>
                                      </p:cBhvr>
                                      <p:to>
                                        <p:strVal val="solid"/>
                                      </p:to>
                                    </p:set>
                                    <p:set>
                                      <p:cBhvr>
                                        <p:cTn id="184" dur="500" fill="hold"/>
                                        <p:tgtEl>
                                          <p:spTgt spid="56"/>
                                        </p:tgtEl>
                                        <p:attrNameLst>
                                          <p:attrName>fill.on</p:attrName>
                                        </p:attrNameLst>
                                      </p:cBhvr>
                                      <p:to>
                                        <p:strVal val="true"/>
                                      </p:to>
                                    </p:set>
                                  </p:childTnLst>
                                </p:cTn>
                              </p:par>
                              <p:par>
                                <p:cTn id="185" presetID="1" presetClass="emph" presetSubtype="2" fill="hold" nodeType="withEffect">
                                  <p:stCondLst>
                                    <p:cond delay="0"/>
                                  </p:stCondLst>
                                  <p:childTnLst>
                                    <p:animClr clrSpc="rgb" dir="cw">
                                      <p:cBhvr>
                                        <p:cTn id="186" dur="500" fill="hold"/>
                                        <p:tgtEl>
                                          <p:spTgt spid="55"/>
                                        </p:tgtEl>
                                        <p:attrNameLst>
                                          <p:attrName>fillcolor</p:attrName>
                                        </p:attrNameLst>
                                      </p:cBhvr>
                                      <p:to>
                                        <a:srgbClr val="D2D2FF"/>
                                      </p:to>
                                    </p:animClr>
                                    <p:set>
                                      <p:cBhvr>
                                        <p:cTn id="187" dur="500" fill="hold"/>
                                        <p:tgtEl>
                                          <p:spTgt spid="55"/>
                                        </p:tgtEl>
                                        <p:attrNameLst>
                                          <p:attrName>fill.type</p:attrName>
                                        </p:attrNameLst>
                                      </p:cBhvr>
                                      <p:to>
                                        <p:strVal val="solid"/>
                                      </p:to>
                                    </p:set>
                                    <p:set>
                                      <p:cBhvr>
                                        <p:cTn id="188" dur="500" fill="hold"/>
                                        <p:tgtEl>
                                          <p:spTgt spid="55"/>
                                        </p:tgtEl>
                                        <p:attrNameLst>
                                          <p:attrName>fill.on</p:attrName>
                                        </p:attrNameLst>
                                      </p:cBhvr>
                                      <p:to>
                                        <p:strVal val="true"/>
                                      </p:to>
                                    </p:set>
                                  </p:childTnLst>
                                </p:cTn>
                              </p:par>
                              <p:par>
                                <p:cTn id="189" presetID="1" presetClass="emph" presetSubtype="2" fill="hold" nodeType="withEffect">
                                  <p:stCondLst>
                                    <p:cond delay="0"/>
                                  </p:stCondLst>
                                  <p:childTnLst>
                                    <p:animClr clrSpc="rgb" dir="cw">
                                      <p:cBhvr>
                                        <p:cTn id="190" dur="500" fill="hold"/>
                                        <p:tgtEl>
                                          <p:spTgt spid="13"/>
                                        </p:tgtEl>
                                        <p:attrNameLst>
                                          <p:attrName>fillcolor</p:attrName>
                                        </p:attrNameLst>
                                      </p:cBhvr>
                                      <p:to>
                                        <a:srgbClr val="9090FE"/>
                                      </p:to>
                                    </p:animClr>
                                    <p:set>
                                      <p:cBhvr>
                                        <p:cTn id="191" dur="500" fill="hold"/>
                                        <p:tgtEl>
                                          <p:spTgt spid="13"/>
                                        </p:tgtEl>
                                        <p:attrNameLst>
                                          <p:attrName>fill.type</p:attrName>
                                        </p:attrNameLst>
                                      </p:cBhvr>
                                      <p:to>
                                        <p:strVal val="solid"/>
                                      </p:to>
                                    </p:set>
                                    <p:set>
                                      <p:cBhvr>
                                        <p:cTn id="192" dur="500" fill="hold"/>
                                        <p:tgtEl>
                                          <p:spTgt spid="13"/>
                                        </p:tgtEl>
                                        <p:attrNameLst>
                                          <p:attrName>fill.on</p:attrName>
                                        </p:attrNameLst>
                                      </p:cBhvr>
                                      <p:to>
                                        <p:strVal val="true"/>
                                      </p:to>
                                    </p:set>
                                  </p:childTnLst>
                                </p:cTn>
                              </p:par>
                            </p:childTnLst>
                          </p:cTn>
                        </p:par>
                        <p:par>
                          <p:cTn id="193" fill="hold">
                            <p:stCondLst>
                              <p:cond delay="12000"/>
                            </p:stCondLst>
                            <p:childTnLst>
                              <p:par>
                                <p:cTn id="194" presetID="10" presetClass="entr" presetSubtype="0" fill="hold" grpId="1" nodeType="afterEffect">
                                  <p:stCondLst>
                                    <p:cond delay="0"/>
                                  </p:stCondLst>
                                  <p:childTnLst>
                                    <p:set>
                                      <p:cBhvr>
                                        <p:cTn id="195" dur="1" fill="hold">
                                          <p:stCondLst>
                                            <p:cond delay="0"/>
                                          </p:stCondLst>
                                        </p:cTn>
                                        <p:tgtEl>
                                          <p:spTgt spid="13"/>
                                        </p:tgtEl>
                                        <p:attrNameLst>
                                          <p:attrName>style.visibility</p:attrName>
                                        </p:attrNameLst>
                                      </p:cBhvr>
                                      <p:to>
                                        <p:strVal val="visible"/>
                                      </p:to>
                                    </p:set>
                                    <p:animEffect transition="in" filter="fade">
                                      <p:cBhvr>
                                        <p:cTn id="196" dur="500"/>
                                        <p:tgtEl>
                                          <p:spTgt spid="13"/>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54"/>
                                        </p:tgtEl>
                                        <p:attrNameLst>
                                          <p:attrName>style.visibility</p:attrName>
                                        </p:attrNameLst>
                                      </p:cBhvr>
                                      <p:to>
                                        <p:strVal val="visible"/>
                                      </p:to>
                                    </p:set>
                                    <p:animEffect transition="in" filter="fade">
                                      <p:cBhvr>
                                        <p:cTn id="199" dur="500"/>
                                        <p:tgtEl>
                                          <p:spTgt spid="54"/>
                                        </p:tgtEl>
                                      </p:cBhvr>
                                    </p:animEffect>
                                  </p:childTnLst>
                                </p:cTn>
                              </p:par>
                            </p:childTnLst>
                          </p:cTn>
                        </p:par>
                        <p:par>
                          <p:cTn id="200" fill="hold">
                            <p:stCondLst>
                              <p:cond delay="12500"/>
                            </p:stCondLst>
                            <p:childTnLst>
                              <p:par>
                                <p:cTn id="201" presetID="1" presetClass="emph" presetSubtype="2" fill="hold" nodeType="afterEffect">
                                  <p:stCondLst>
                                    <p:cond delay="0"/>
                                  </p:stCondLst>
                                  <p:childTnLst>
                                    <p:animClr clrSpc="rgb" dir="cw">
                                      <p:cBhvr>
                                        <p:cTn id="202" dur="500" fill="hold"/>
                                        <p:tgtEl>
                                          <p:spTgt spid="56"/>
                                        </p:tgtEl>
                                        <p:attrNameLst>
                                          <p:attrName>fillcolor</p:attrName>
                                        </p:attrNameLst>
                                      </p:cBhvr>
                                      <p:to>
                                        <a:srgbClr val="79798F"/>
                                      </p:to>
                                    </p:animClr>
                                    <p:set>
                                      <p:cBhvr>
                                        <p:cTn id="203" dur="500" fill="hold"/>
                                        <p:tgtEl>
                                          <p:spTgt spid="56"/>
                                        </p:tgtEl>
                                        <p:attrNameLst>
                                          <p:attrName>fill.type</p:attrName>
                                        </p:attrNameLst>
                                      </p:cBhvr>
                                      <p:to>
                                        <p:strVal val="solid"/>
                                      </p:to>
                                    </p:set>
                                    <p:set>
                                      <p:cBhvr>
                                        <p:cTn id="204" dur="500" fill="hold"/>
                                        <p:tgtEl>
                                          <p:spTgt spid="56"/>
                                        </p:tgtEl>
                                        <p:attrNameLst>
                                          <p:attrName>fill.on</p:attrName>
                                        </p:attrNameLst>
                                      </p:cBhvr>
                                      <p:to>
                                        <p:strVal val="true"/>
                                      </p:to>
                                    </p:set>
                                  </p:childTnLst>
                                </p:cTn>
                              </p:par>
                            </p:childTnLst>
                          </p:cTn>
                        </p:par>
                        <p:par>
                          <p:cTn id="205" fill="hold">
                            <p:stCondLst>
                              <p:cond delay="13000"/>
                            </p:stCondLst>
                            <p:childTnLst>
                              <p:par>
                                <p:cTn id="206" presetID="1" presetClass="entr" presetSubtype="0" fill="hold" grpId="0" nodeType="afterEffect">
                                  <p:stCondLst>
                                    <p:cond delay="0"/>
                                  </p:stCondLst>
                                  <p:childTnLst>
                                    <p:set>
                                      <p:cBhvr>
                                        <p:cTn id="207" dur="1" fill="hold">
                                          <p:stCondLst>
                                            <p:cond delay="0"/>
                                          </p:stCondLst>
                                        </p:cTn>
                                        <p:tgtEl>
                                          <p:spTgt spid="58"/>
                                        </p:tgtEl>
                                        <p:attrNameLst>
                                          <p:attrName>style.visibility</p:attrName>
                                        </p:attrNameLst>
                                      </p:cBhvr>
                                      <p:to>
                                        <p:strVal val="visible"/>
                                      </p:to>
                                    </p:set>
                                  </p:childTnLst>
                                </p:cTn>
                              </p:par>
                              <p:par>
                                <p:cTn id="208" presetID="1" presetClass="exit" presetSubtype="0" fill="hold" grpId="1" nodeType="withEffect">
                                  <p:stCondLst>
                                    <p:cond delay="0"/>
                                  </p:stCondLst>
                                  <p:childTnLst>
                                    <p:set>
                                      <p:cBhvr>
                                        <p:cTn id="209" dur="1" fill="hold">
                                          <p:stCondLst>
                                            <p:cond delay="0"/>
                                          </p:stCondLst>
                                        </p:cTn>
                                        <p:tgtEl>
                                          <p:spTgt spid="60"/>
                                        </p:tgtEl>
                                        <p:attrNameLst>
                                          <p:attrName>style.visibility</p:attrName>
                                        </p:attrNameLst>
                                      </p:cBhvr>
                                      <p:to>
                                        <p:strVal val="hidden"/>
                                      </p:to>
                                    </p:set>
                                  </p:childTnLst>
                                </p:cTn>
                              </p:par>
                              <p:par>
                                <p:cTn id="210" presetID="1" presetClass="entr" presetSubtype="0" fill="hold" grpId="3" nodeType="withEffect">
                                  <p:stCondLst>
                                    <p:cond delay="0"/>
                                  </p:stCondLst>
                                  <p:childTnLst>
                                    <p:set>
                                      <p:cBhvr>
                                        <p:cTn id="211" dur="1" fill="hold">
                                          <p:stCondLst>
                                            <p:cond delay="0"/>
                                          </p:stCondLst>
                                        </p:cTn>
                                        <p:tgtEl>
                                          <p:spTgt spid="19"/>
                                        </p:tgtEl>
                                        <p:attrNameLst>
                                          <p:attrName>style.visibility</p:attrName>
                                        </p:attrNameLst>
                                      </p:cBhvr>
                                      <p:to>
                                        <p:strVal val="visible"/>
                                      </p:to>
                                    </p:set>
                                  </p:childTnLst>
                                </p:cTn>
                              </p:par>
                              <p:par>
                                <p:cTn id="212" presetID="1" presetClass="exit" presetSubtype="0" fill="hold" grpId="3" nodeType="withEffect">
                                  <p:stCondLst>
                                    <p:cond delay="0"/>
                                  </p:stCondLst>
                                  <p:childTnLst>
                                    <p:set>
                                      <p:cBhvr>
                                        <p:cTn id="213" dur="1" fill="hold">
                                          <p:stCondLst>
                                            <p:cond delay="0"/>
                                          </p:stCondLst>
                                        </p:cTn>
                                        <p:tgtEl>
                                          <p:spTgt spid="46"/>
                                        </p:tgtEl>
                                        <p:attrNameLst>
                                          <p:attrName>style.visibility</p:attrName>
                                        </p:attrNameLst>
                                      </p:cBhvr>
                                      <p:to>
                                        <p:strVal val="hidden"/>
                                      </p:to>
                                    </p:set>
                                  </p:childTnLst>
                                </p:cTn>
                              </p:par>
                              <p:par>
                                <p:cTn id="214" presetID="1" presetClass="entr" presetSubtype="0" fill="hold" grpId="6" nodeType="withEffect">
                                  <p:stCondLst>
                                    <p:cond delay="0"/>
                                  </p:stCondLst>
                                  <p:childTnLst>
                                    <p:set>
                                      <p:cBhvr>
                                        <p:cTn id="215" dur="1" fill="hold">
                                          <p:stCondLst>
                                            <p:cond delay="0"/>
                                          </p:stCondLst>
                                        </p:cTn>
                                        <p:tgtEl>
                                          <p:spTgt spid="35"/>
                                        </p:tgtEl>
                                        <p:attrNameLst>
                                          <p:attrName>style.visibility</p:attrName>
                                        </p:attrNameLst>
                                      </p:cBhvr>
                                      <p:to>
                                        <p:strVal val="visible"/>
                                      </p:to>
                                    </p:set>
                                  </p:childTnLst>
                                </p:cTn>
                              </p:par>
                              <p:par>
                                <p:cTn id="216" presetID="1" presetClass="exit" presetSubtype="0" fill="hold" grpId="4" nodeType="withEffect">
                                  <p:stCondLst>
                                    <p:cond delay="0"/>
                                  </p:stCondLst>
                                  <p:childTnLst>
                                    <p:set>
                                      <p:cBhvr>
                                        <p:cTn id="217" dur="1" fill="hold">
                                          <p:stCondLst>
                                            <p:cond delay="0"/>
                                          </p:stCondLst>
                                        </p:cTn>
                                        <p:tgtEl>
                                          <p:spTgt spid="50"/>
                                        </p:tgtEl>
                                        <p:attrNameLst>
                                          <p:attrName>style.visibility</p:attrName>
                                        </p:attrNameLst>
                                      </p:cBhvr>
                                      <p:to>
                                        <p:strVal val="hidden"/>
                                      </p:to>
                                    </p:set>
                                  </p:childTnLst>
                                </p:cTn>
                              </p:par>
                            </p:childTnLst>
                          </p:cTn>
                        </p:par>
                        <p:par>
                          <p:cTn id="218" fill="hold">
                            <p:stCondLst>
                              <p:cond delay="13000"/>
                            </p:stCondLst>
                            <p:childTnLst>
                              <p:par>
                                <p:cTn id="219" presetID="35" presetClass="path" presetSubtype="0" accel="50000" decel="50000" fill="hold" grpId="7" nodeType="afterEffect">
                                  <p:stCondLst>
                                    <p:cond delay="0"/>
                                  </p:stCondLst>
                                  <p:childTnLst>
                                    <p:animMotion origin="layout" path="M -5.55556E-7 -4.81481E-6 L -0.09757 -0.00023 " pathEditMode="relative" rAng="0" ptsTypes="AA">
                                      <p:cBhvr>
                                        <p:cTn id="220" dur="2000" fill="hold"/>
                                        <p:tgtEl>
                                          <p:spTgt spid="35"/>
                                        </p:tgtEl>
                                        <p:attrNameLst>
                                          <p:attrName>ppt_x</p:attrName>
                                          <p:attrName>ppt_y</p:attrName>
                                        </p:attrNameLst>
                                      </p:cBhvr>
                                      <p:rCtr x="-4878" y="-23"/>
                                    </p:animMotion>
                                  </p:childTnLst>
                                </p:cTn>
                              </p:par>
                              <p:par>
                                <p:cTn id="221" presetID="35" presetClass="path" presetSubtype="0" accel="50000" decel="50000" fill="hold" grpId="4" nodeType="withEffect">
                                  <p:stCondLst>
                                    <p:cond delay="0"/>
                                  </p:stCondLst>
                                  <p:childTnLst>
                                    <p:animMotion origin="layout" path="M 8.33333E-7 -3.33333E-6 L -0.09705 0.00023 " pathEditMode="relative" rAng="0" ptsTypes="AA">
                                      <p:cBhvr>
                                        <p:cTn id="222" dur="2000" fill="hold"/>
                                        <p:tgtEl>
                                          <p:spTgt spid="19"/>
                                        </p:tgtEl>
                                        <p:attrNameLst>
                                          <p:attrName>ppt_x</p:attrName>
                                          <p:attrName>ppt_y</p:attrName>
                                        </p:attrNameLst>
                                      </p:cBhvr>
                                      <p:rCtr x="-4861" y="0"/>
                                    </p:animMotion>
                                  </p:childTnLst>
                                </p:cTn>
                              </p:par>
                              <p:par>
                                <p:cTn id="223" presetID="64" presetClass="path" presetSubtype="0" accel="50000" decel="50000" fill="hold" grpId="1" nodeType="withEffect">
                                  <p:stCondLst>
                                    <p:cond delay="0"/>
                                  </p:stCondLst>
                                  <p:childTnLst>
                                    <p:animMotion origin="layout" path="M 8.33333E-7 -2.96296E-6 L 8.33333E-7 -0.12963 " pathEditMode="relative" rAng="0" ptsTypes="AA">
                                      <p:cBhvr>
                                        <p:cTn id="224" dur="2000" fill="hold"/>
                                        <p:tgtEl>
                                          <p:spTgt spid="58"/>
                                        </p:tgtEl>
                                        <p:attrNameLst>
                                          <p:attrName>ppt_x</p:attrName>
                                          <p:attrName>ppt_y</p:attrName>
                                        </p:attrNameLst>
                                      </p:cBhvr>
                                      <p:rCtr x="0" y="-6481"/>
                                    </p:animMotion>
                                  </p:childTnLst>
                                </p:cTn>
                              </p:par>
                            </p:childTnLst>
                          </p:cTn>
                        </p:par>
                        <p:par>
                          <p:cTn id="225" fill="hold">
                            <p:stCondLst>
                              <p:cond delay="15000"/>
                            </p:stCondLst>
                            <p:childTnLst>
                              <p:par>
                                <p:cTn id="226" presetID="1" presetClass="entr" presetSubtype="0" fill="hold" grpId="3" nodeType="afterEffect">
                                  <p:stCondLst>
                                    <p:cond delay="0"/>
                                  </p:stCondLst>
                                  <p:childTnLst>
                                    <p:set>
                                      <p:cBhvr>
                                        <p:cTn id="227" dur="1" fill="hold">
                                          <p:stCondLst>
                                            <p:cond delay="0"/>
                                          </p:stCondLst>
                                        </p:cTn>
                                        <p:tgtEl>
                                          <p:spTgt spid="49"/>
                                        </p:tgtEl>
                                        <p:attrNameLst>
                                          <p:attrName>style.visibility</p:attrName>
                                        </p:attrNameLst>
                                      </p:cBhvr>
                                      <p:to>
                                        <p:strVal val="visible"/>
                                      </p:to>
                                    </p:set>
                                  </p:childTnLst>
                                </p:cTn>
                              </p:par>
                              <p:par>
                                <p:cTn id="228" presetID="1" presetClass="exit" presetSubtype="0" fill="hold" grpId="8" nodeType="withEffect">
                                  <p:stCondLst>
                                    <p:cond delay="0"/>
                                  </p:stCondLst>
                                  <p:childTnLst>
                                    <p:set>
                                      <p:cBhvr>
                                        <p:cTn id="229" dur="1" fill="hold">
                                          <p:stCondLst>
                                            <p:cond delay="0"/>
                                          </p:stCondLst>
                                        </p:cTn>
                                        <p:tgtEl>
                                          <p:spTgt spid="35"/>
                                        </p:tgtEl>
                                        <p:attrNameLst>
                                          <p:attrName>style.visibility</p:attrName>
                                        </p:attrNameLst>
                                      </p:cBhvr>
                                      <p:to>
                                        <p:strVal val="hidden"/>
                                      </p:to>
                                    </p:set>
                                  </p:childTnLst>
                                </p:cTn>
                              </p:par>
                              <p:par>
                                <p:cTn id="230" presetID="1" presetClass="entr" presetSubtype="0" fill="hold" grpId="5" nodeType="withEffect">
                                  <p:stCondLst>
                                    <p:cond delay="0"/>
                                  </p:stCondLst>
                                  <p:childTnLst>
                                    <p:set>
                                      <p:cBhvr>
                                        <p:cTn id="231" dur="1" fill="hold">
                                          <p:stCondLst>
                                            <p:cond delay="0"/>
                                          </p:stCondLst>
                                        </p:cTn>
                                        <p:tgtEl>
                                          <p:spTgt spid="50"/>
                                        </p:tgtEl>
                                        <p:attrNameLst>
                                          <p:attrName>style.visibility</p:attrName>
                                        </p:attrNameLst>
                                      </p:cBhvr>
                                      <p:to>
                                        <p:strVal val="visible"/>
                                      </p:to>
                                    </p:set>
                                  </p:childTnLst>
                                </p:cTn>
                              </p:par>
                              <p:par>
                                <p:cTn id="232" presetID="1" presetClass="exit" presetSubtype="0" fill="hold" grpId="8" nodeType="withEffect">
                                  <p:stCondLst>
                                    <p:cond delay="0"/>
                                  </p:stCondLst>
                                  <p:childTnLst>
                                    <p:set>
                                      <p:cBhvr>
                                        <p:cTn id="233" dur="1" fill="hold">
                                          <p:stCondLst>
                                            <p:cond delay="0"/>
                                          </p:stCondLst>
                                        </p:cTn>
                                        <p:tgtEl>
                                          <p:spTgt spid="19"/>
                                        </p:tgtEl>
                                        <p:attrNameLst>
                                          <p:attrName>style.visibility</p:attrName>
                                        </p:attrNameLst>
                                      </p:cBhvr>
                                      <p:to>
                                        <p:strVal val="hidden"/>
                                      </p:to>
                                    </p:set>
                                  </p:childTnLst>
                                </p:cTn>
                              </p:par>
                              <p:par>
                                <p:cTn id="234" presetID="1" presetClass="entr" presetSubtype="0" fill="hold" grpId="4" nodeType="withEffect">
                                  <p:stCondLst>
                                    <p:cond delay="0"/>
                                  </p:stCondLst>
                                  <p:childTnLst>
                                    <p:set>
                                      <p:cBhvr>
                                        <p:cTn id="235" dur="1" fill="hold">
                                          <p:stCondLst>
                                            <p:cond delay="0"/>
                                          </p:stCondLst>
                                        </p:cTn>
                                        <p:tgtEl>
                                          <p:spTgt spid="46"/>
                                        </p:tgtEl>
                                        <p:attrNameLst>
                                          <p:attrName>style.visibility</p:attrName>
                                        </p:attrNameLst>
                                      </p:cBhvr>
                                      <p:to>
                                        <p:strVal val="visible"/>
                                      </p:to>
                                    </p:set>
                                  </p:childTnLst>
                                </p:cTn>
                              </p:par>
                              <p:par>
                                <p:cTn id="236" presetID="1" presetClass="exit" presetSubtype="0" fill="hold" grpId="2" nodeType="withEffect">
                                  <p:stCondLst>
                                    <p:cond delay="0"/>
                                  </p:stCondLst>
                                  <p:childTnLst>
                                    <p:set>
                                      <p:cBhvr>
                                        <p:cTn id="237" dur="1" fill="hold">
                                          <p:stCondLst>
                                            <p:cond delay="0"/>
                                          </p:stCondLst>
                                        </p:cTn>
                                        <p:tgtEl>
                                          <p:spTgt spid="58"/>
                                        </p:tgtEl>
                                        <p:attrNameLst>
                                          <p:attrName>style.visibility</p:attrName>
                                        </p:attrNameLst>
                                      </p:cBhvr>
                                      <p:to>
                                        <p:strVal val="hidden"/>
                                      </p:to>
                                    </p:set>
                                  </p:childTnLst>
                                </p:cTn>
                              </p:par>
                            </p:childTnLst>
                          </p:cTn>
                        </p:par>
                        <p:par>
                          <p:cTn id="238" fill="hold">
                            <p:stCondLst>
                              <p:cond delay="15000"/>
                            </p:stCondLst>
                            <p:childTnLst>
                              <p:par>
                                <p:cTn id="239" presetID="1" presetClass="emph" presetSubtype="2" fill="hold" nodeType="afterEffect">
                                  <p:stCondLst>
                                    <p:cond delay="0"/>
                                  </p:stCondLst>
                                  <p:childTnLst>
                                    <p:animClr clrSpc="rgb" dir="cw">
                                      <p:cBhvr>
                                        <p:cTn id="240" dur="500" fill="hold"/>
                                        <p:tgtEl>
                                          <p:spTgt spid="16"/>
                                        </p:tgtEl>
                                        <p:attrNameLst>
                                          <p:attrName>fillcolor</p:attrName>
                                        </p:attrNameLst>
                                      </p:cBhvr>
                                      <p:to>
                                        <a:srgbClr val="79798F"/>
                                      </p:to>
                                    </p:animClr>
                                    <p:set>
                                      <p:cBhvr>
                                        <p:cTn id="241" dur="500" fill="hold"/>
                                        <p:tgtEl>
                                          <p:spTgt spid="16"/>
                                        </p:tgtEl>
                                        <p:attrNameLst>
                                          <p:attrName>fill.type</p:attrName>
                                        </p:attrNameLst>
                                      </p:cBhvr>
                                      <p:to>
                                        <p:strVal val="solid"/>
                                      </p:to>
                                    </p:set>
                                    <p:set>
                                      <p:cBhvr>
                                        <p:cTn id="242" dur="500" fill="hold"/>
                                        <p:tgtEl>
                                          <p:spTgt spid="16"/>
                                        </p:tgtEl>
                                        <p:attrNameLst>
                                          <p:attrName>fill.on</p:attrName>
                                        </p:attrNameLst>
                                      </p:cBhvr>
                                      <p:to>
                                        <p:strVal val="true"/>
                                      </p:to>
                                    </p:set>
                                  </p:childTnLst>
                                </p:cTn>
                              </p:par>
                            </p:childTnLst>
                          </p:cTn>
                        </p:par>
                        <p:par>
                          <p:cTn id="243" fill="hold">
                            <p:stCondLst>
                              <p:cond delay="15500"/>
                            </p:stCondLst>
                            <p:childTnLst>
                              <p:par>
                                <p:cTn id="244" presetID="1" presetClass="entr" presetSubtype="0" fill="hold" grpId="0" nodeType="afterEffect">
                                  <p:stCondLst>
                                    <p:cond delay="0"/>
                                  </p:stCondLst>
                                  <p:childTnLst>
                                    <p:set>
                                      <p:cBhvr>
                                        <p:cTn id="245" dur="1" fill="hold">
                                          <p:stCondLst>
                                            <p:cond delay="0"/>
                                          </p:stCondLst>
                                        </p:cTn>
                                        <p:tgtEl>
                                          <p:spTgt spid="64"/>
                                        </p:tgtEl>
                                        <p:attrNameLst>
                                          <p:attrName>style.visibility</p:attrName>
                                        </p:attrNameLst>
                                      </p:cBhvr>
                                      <p:to>
                                        <p:strVal val="visible"/>
                                      </p:to>
                                    </p:set>
                                  </p:childTnLst>
                                </p:cTn>
                              </p:par>
                              <p:par>
                                <p:cTn id="246" presetID="1" presetClass="exit" presetSubtype="0" fill="hold" grpId="1" nodeType="withEffect">
                                  <p:stCondLst>
                                    <p:cond delay="0"/>
                                  </p:stCondLst>
                                  <p:childTnLst>
                                    <p:set>
                                      <p:cBhvr>
                                        <p:cTn id="247" dur="1" fill="hold">
                                          <p:stCondLst>
                                            <p:cond delay="0"/>
                                          </p:stCondLst>
                                        </p:cTn>
                                        <p:tgtEl>
                                          <p:spTgt spid="68"/>
                                        </p:tgtEl>
                                        <p:attrNameLst>
                                          <p:attrName>style.visibility</p:attrName>
                                        </p:attrNameLst>
                                      </p:cBhvr>
                                      <p:to>
                                        <p:strVal val="hidden"/>
                                      </p:to>
                                    </p:set>
                                  </p:childTnLst>
                                </p:cTn>
                              </p:par>
                              <p:par>
                                <p:cTn id="248" presetID="1" presetClass="entr" presetSubtype="0" fill="hold" grpId="5" nodeType="withEffect">
                                  <p:stCondLst>
                                    <p:cond delay="0"/>
                                  </p:stCondLst>
                                  <p:childTnLst>
                                    <p:set>
                                      <p:cBhvr>
                                        <p:cTn id="249" dur="1" fill="hold">
                                          <p:stCondLst>
                                            <p:cond delay="0"/>
                                          </p:stCondLst>
                                        </p:cTn>
                                        <p:tgtEl>
                                          <p:spTgt spid="19"/>
                                        </p:tgtEl>
                                        <p:attrNameLst>
                                          <p:attrName>style.visibility</p:attrName>
                                        </p:attrNameLst>
                                      </p:cBhvr>
                                      <p:to>
                                        <p:strVal val="visible"/>
                                      </p:to>
                                    </p:set>
                                  </p:childTnLst>
                                </p:cTn>
                              </p:par>
                              <p:par>
                                <p:cTn id="250" presetID="1" presetClass="exit" presetSubtype="0" fill="hold" grpId="5" nodeType="withEffect">
                                  <p:stCondLst>
                                    <p:cond delay="0"/>
                                  </p:stCondLst>
                                  <p:childTnLst>
                                    <p:set>
                                      <p:cBhvr>
                                        <p:cTn id="251" dur="1" fill="hold">
                                          <p:stCondLst>
                                            <p:cond delay="0"/>
                                          </p:stCondLst>
                                        </p:cTn>
                                        <p:tgtEl>
                                          <p:spTgt spid="46"/>
                                        </p:tgtEl>
                                        <p:attrNameLst>
                                          <p:attrName>style.visibility</p:attrName>
                                        </p:attrNameLst>
                                      </p:cBhvr>
                                      <p:to>
                                        <p:strVal val="hidden"/>
                                      </p:to>
                                    </p:set>
                                  </p:childTnLst>
                                </p:cTn>
                              </p:par>
                            </p:childTnLst>
                          </p:cTn>
                        </p:par>
                        <p:par>
                          <p:cTn id="252" fill="hold">
                            <p:stCondLst>
                              <p:cond delay="15500"/>
                            </p:stCondLst>
                            <p:childTnLst>
                              <p:par>
                                <p:cTn id="253" presetID="35" presetClass="path" presetSubtype="0" accel="50000" decel="50000" fill="hold" grpId="1" nodeType="afterEffect">
                                  <p:stCondLst>
                                    <p:cond delay="0"/>
                                  </p:stCondLst>
                                  <p:childTnLst>
                                    <p:animMotion origin="layout" path="M -5.55556E-7 -4.44444E-6 L -0.09687 -4.44444E-6 " pathEditMode="relative" rAng="0" ptsTypes="AA">
                                      <p:cBhvr>
                                        <p:cTn id="254" dur="2000" fill="hold"/>
                                        <p:tgtEl>
                                          <p:spTgt spid="64"/>
                                        </p:tgtEl>
                                        <p:attrNameLst>
                                          <p:attrName>ppt_x</p:attrName>
                                          <p:attrName>ppt_y</p:attrName>
                                        </p:attrNameLst>
                                      </p:cBhvr>
                                      <p:rCtr x="-4844" y="0"/>
                                    </p:animMotion>
                                  </p:childTnLst>
                                </p:cTn>
                              </p:par>
                              <p:par>
                                <p:cTn id="255" presetID="42" presetClass="path" presetSubtype="0" accel="50000" decel="50000" fill="hold" grpId="6" nodeType="withEffect">
                                  <p:stCondLst>
                                    <p:cond delay="0"/>
                                  </p:stCondLst>
                                  <p:childTnLst>
                                    <p:animMotion origin="layout" path="M 8.33333E-7 -3.33333E-6 L -0.09705 0.12986 " pathEditMode="relative" rAng="0" ptsTypes="AA">
                                      <p:cBhvr>
                                        <p:cTn id="256" dur="2000" fill="hold"/>
                                        <p:tgtEl>
                                          <p:spTgt spid="19"/>
                                        </p:tgtEl>
                                        <p:attrNameLst>
                                          <p:attrName>ppt_x</p:attrName>
                                          <p:attrName>ppt_y</p:attrName>
                                        </p:attrNameLst>
                                      </p:cBhvr>
                                      <p:rCtr x="-4861" y="6481"/>
                                    </p:animMotion>
                                  </p:childTnLst>
                                </p:cTn>
                              </p:par>
                            </p:childTnLst>
                          </p:cTn>
                        </p:par>
                        <p:par>
                          <p:cTn id="257" fill="hold">
                            <p:stCondLst>
                              <p:cond delay="17500"/>
                            </p:stCondLst>
                            <p:childTnLst>
                              <p:par>
                                <p:cTn id="258" presetID="1" presetClass="entr" presetSubtype="0" fill="hold" grpId="0" nodeType="afterEffect">
                                  <p:stCondLst>
                                    <p:cond delay="0"/>
                                  </p:stCondLst>
                                  <p:childTnLst>
                                    <p:set>
                                      <p:cBhvr>
                                        <p:cTn id="259" dur="1" fill="hold">
                                          <p:stCondLst>
                                            <p:cond delay="0"/>
                                          </p:stCondLst>
                                        </p:cTn>
                                        <p:tgtEl>
                                          <p:spTgt spid="63"/>
                                        </p:tgtEl>
                                        <p:attrNameLst>
                                          <p:attrName>style.visibility</p:attrName>
                                        </p:attrNameLst>
                                      </p:cBhvr>
                                      <p:to>
                                        <p:strVal val="visible"/>
                                      </p:to>
                                    </p:set>
                                  </p:childTnLst>
                                </p:cTn>
                              </p:par>
                              <p:par>
                                <p:cTn id="260" presetID="1" presetClass="exit" presetSubtype="0" fill="hold" grpId="2" nodeType="withEffect">
                                  <p:stCondLst>
                                    <p:cond delay="0"/>
                                  </p:stCondLst>
                                  <p:childTnLst>
                                    <p:set>
                                      <p:cBhvr>
                                        <p:cTn id="261" dur="1" fill="hold">
                                          <p:stCondLst>
                                            <p:cond delay="0"/>
                                          </p:stCondLst>
                                        </p:cTn>
                                        <p:tgtEl>
                                          <p:spTgt spid="64"/>
                                        </p:tgtEl>
                                        <p:attrNameLst>
                                          <p:attrName>style.visibility</p:attrName>
                                        </p:attrNameLst>
                                      </p:cBhvr>
                                      <p:to>
                                        <p:strVal val="hidden"/>
                                      </p:to>
                                    </p:set>
                                  </p:childTnLst>
                                </p:cTn>
                              </p:par>
                              <p:par>
                                <p:cTn id="262" presetID="1" presetClass="entr" presetSubtype="0" fill="hold" grpId="2" nodeType="withEffect">
                                  <p:stCondLst>
                                    <p:cond delay="0"/>
                                  </p:stCondLst>
                                  <p:childTnLst>
                                    <p:set>
                                      <p:cBhvr>
                                        <p:cTn id="263" dur="1" fill="hold">
                                          <p:stCondLst>
                                            <p:cond delay="0"/>
                                          </p:stCondLst>
                                        </p:cTn>
                                        <p:tgtEl>
                                          <p:spTgt spid="68"/>
                                        </p:tgtEl>
                                        <p:attrNameLst>
                                          <p:attrName>style.visibility</p:attrName>
                                        </p:attrNameLst>
                                      </p:cBhvr>
                                      <p:to>
                                        <p:strVal val="visible"/>
                                      </p:to>
                                    </p:set>
                                  </p:childTnLst>
                                </p:cTn>
                              </p:par>
                              <p:par>
                                <p:cTn id="264" presetID="1" presetClass="exit" presetSubtype="0" fill="hold" grpId="7" nodeType="withEffect">
                                  <p:stCondLst>
                                    <p:cond delay="0"/>
                                  </p:stCondLst>
                                  <p:childTnLst>
                                    <p:set>
                                      <p:cBhvr>
                                        <p:cTn id="265" dur="1" fill="hold">
                                          <p:stCondLst>
                                            <p:cond delay="0"/>
                                          </p:stCondLst>
                                        </p:cTn>
                                        <p:tgtEl>
                                          <p:spTgt spid="19"/>
                                        </p:tgtEl>
                                        <p:attrNameLst>
                                          <p:attrName>style.visibility</p:attrName>
                                        </p:attrNameLst>
                                      </p:cBhvr>
                                      <p:to>
                                        <p:strVal val="hidden"/>
                                      </p:to>
                                    </p:set>
                                  </p:childTnLst>
                                </p:cTn>
                              </p:par>
                            </p:childTnLst>
                          </p:cTn>
                        </p:par>
                        <p:par>
                          <p:cTn id="266" fill="hold">
                            <p:stCondLst>
                              <p:cond delay="17500"/>
                            </p:stCondLst>
                            <p:childTnLst>
                              <p:par>
                                <p:cTn id="267" presetID="10" presetClass="exit" presetSubtype="0" fill="hold" nodeType="afterEffect">
                                  <p:stCondLst>
                                    <p:cond delay="0"/>
                                  </p:stCondLst>
                                  <p:childTnLst>
                                    <p:animEffect transition="out" filter="fade">
                                      <p:cBhvr>
                                        <p:cTn id="268" dur="500"/>
                                        <p:tgtEl>
                                          <p:spTgt spid="16"/>
                                        </p:tgtEl>
                                      </p:cBhvr>
                                    </p:animEffect>
                                    <p:set>
                                      <p:cBhvr>
                                        <p:cTn id="269" dur="1" fill="hold">
                                          <p:stCondLst>
                                            <p:cond delay="499"/>
                                          </p:stCondLst>
                                        </p:cTn>
                                        <p:tgtEl>
                                          <p:spTgt spid="16"/>
                                        </p:tgtEl>
                                        <p:attrNameLst>
                                          <p:attrName>style.visibility</p:attrName>
                                        </p:attrNameLst>
                                      </p:cBhvr>
                                      <p:to>
                                        <p:strVal val="hidden"/>
                                      </p:to>
                                    </p:set>
                                  </p:childTnLst>
                                </p:cTn>
                              </p:par>
                              <p:par>
                                <p:cTn id="270" presetID="10" presetClass="exit" presetSubtype="0" fill="hold" nodeType="withEffect">
                                  <p:stCondLst>
                                    <p:cond delay="0"/>
                                  </p:stCondLst>
                                  <p:childTnLst>
                                    <p:animEffect transition="out" filter="fade">
                                      <p:cBhvr>
                                        <p:cTn id="271" dur="500"/>
                                        <p:tgtEl>
                                          <p:spTgt spid="56"/>
                                        </p:tgtEl>
                                      </p:cBhvr>
                                    </p:animEffect>
                                    <p:set>
                                      <p:cBhvr>
                                        <p:cTn id="272" dur="1" fill="hold">
                                          <p:stCondLst>
                                            <p:cond delay="499"/>
                                          </p:stCondLst>
                                        </p:cTn>
                                        <p:tgtEl>
                                          <p:spTgt spid="56"/>
                                        </p:tgtEl>
                                        <p:attrNameLst>
                                          <p:attrName>style.visibility</p:attrName>
                                        </p:attrNameLst>
                                      </p:cBhvr>
                                      <p:to>
                                        <p:strVal val="hidden"/>
                                      </p:to>
                                    </p:set>
                                  </p:childTnLst>
                                </p:cTn>
                              </p:par>
                              <p:par>
                                <p:cTn id="273" presetID="1" presetClass="emph" presetSubtype="2" fill="hold" nodeType="withEffect">
                                  <p:stCondLst>
                                    <p:cond delay="0"/>
                                  </p:stCondLst>
                                  <p:childTnLst>
                                    <p:animClr clrSpc="rgb" dir="cw">
                                      <p:cBhvr>
                                        <p:cTn id="274" dur="500" fill="hold"/>
                                        <p:tgtEl>
                                          <p:spTgt spid="13"/>
                                        </p:tgtEl>
                                        <p:attrNameLst>
                                          <p:attrName>fillcolor</p:attrName>
                                        </p:attrNameLst>
                                      </p:cBhvr>
                                      <p:to>
                                        <a:srgbClr val="D2D2FF"/>
                                      </p:to>
                                    </p:animClr>
                                    <p:set>
                                      <p:cBhvr>
                                        <p:cTn id="275" dur="500" fill="hold"/>
                                        <p:tgtEl>
                                          <p:spTgt spid="13"/>
                                        </p:tgtEl>
                                        <p:attrNameLst>
                                          <p:attrName>fill.type</p:attrName>
                                        </p:attrNameLst>
                                      </p:cBhvr>
                                      <p:to>
                                        <p:strVal val="solid"/>
                                      </p:to>
                                    </p:set>
                                    <p:set>
                                      <p:cBhvr>
                                        <p:cTn id="276" dur="500" fill="hold"/>
                                        <p:tgtEl>
                                          <p:spTgt spid="13"/>
                                        </p:tgtEl>
                                        <p:attrNameLst>
                                          <p:attrName>fill.on</p:attrName>
                                        </p:attrNameLst>
                                      </p:cBhvr>
                                      <p:to>
                                        <p:strVal val="true"/>
                                      </p:to>
                                    </p:set>
                                  </p:childTnLst>
                                </p:cTn>
                              </p:par>
                              <p:par>
                                <p:cTn id="277" presetID="1" presetClass="emph" presetSubtype="2" fill="hold" nodeType="withEffect">
                                  <p:stCondLst>
                                    <p:cond delay="0"/>
                                  </p:stCondLst>
                                  <p:childTnLst>
                                    <p:animClr clrSpc="rgb" dir="cw">
                                      <p:cBhvr>
                                        <p:cTn id="278" dur="500" fill="hold"/>
                                        <p:tgtEl>
                                          <p:spTgt spid="54"/>
                                        </p:tgtEl>
                                        <p:attrNameLst>
                                          <p:attrName>fillcolor</p:attrName>
                                        </p:attrNameLst>
                                      </p:cBhvr>
                                      <p:to>
                                        <a:srgbClr val="D2D2FF"/>
                                      </p:to>
                                    </p:animClr>
                                    <p:set>
                                      <p:cBhvr>
                                        <p:cTn id="279" dur="500" fill="hold"/>
                                        <p:tgtEl>
                                          <p:spTgt spid="54"/>
                                        </p:tgtEl>
                                        <p:attrNameLst>
                                          <p:attrName>fill.type</p:attrName>
                                        </p:attrNameLst>
                                      </p:cBhvr>
                                      <p:to>
                                        <p:strVal val="solid"/>
                                      </p:to>
                                    </p:set>
                                    <p:set>
                                      <p:cBhvr>
                                        <p:cTn id="280" dur="500" fill="hold"/>
                                        <p:tgtEl>
                                          <p:spTgt spid="54"/>
                                        </p:tgtEl>
                                        <p:attrNameLst>
                                          <p:attrName>fill.on</p:attrName>
                                        </p:attrNameLst>
                                      </p:cBhvr>
                                      <p:to>
                                        <p:strVal val="true"/>
                                      </p:to>
                                    </p:set>
                                  </p:childTnLst>
                                </p:cTn>
                              </p:par>
                              <p:par>
                                <p:cTn id="281" presetID="1" presetClass="emph" presetSubtype="2" fill="hold" nodeType="withEffect">
                                  <p:stCondLst>
                                    <p:cond delay="0"/>
                                  </p:stCondLst>
                                  <p:childTnLst>
                                    <p:animClr clrSpc="rgb" dir="cw">
                                      <p:cBhvr>
                                        <p:cTn id="282" dur="500" fill="hold"/>
                                        <p:tgtEl>
                                          <p:spTgt spid="4"/>
                                        </p:tgtEl>
                                        <p:attrNameLst>
                                          <p:attrName>fillcolor</p:attrName>
                                        </p:attrNameLst>
                                      </p:cBhvr>
                                      <p:to>
                                        <a:srgbClr val="9090FE"/>
                                      </p:to>
                                    </p:animClr>
                                    <p:set>
                                      <p:cBhvr>
                                        <p:cTn id="283" dur="500" fill="hold"/>
                                        <p:tgtEl>
                                          <p:spTgt spid="4"/>
                                        </p:tgtEl>
                                        <p:attrNameLst>
                                          <p:attrName>fill.type</p:attrName>
                                        </p:attrNameLst>
                                      </p:cBhvr>
                                      <p:to>
                                        <p:strVal val="solid"/>
                                      </p:to>
                                    </p:set>
                                    <p:set>
                                      <p:cBhvr>
                                        <p:cTn id="284" dur="500" fill="hold"/>
                                        <p:tgtEl>
                                          <p:spTgt spid="4"/>
                                        </p:tgtEl>
                                        <p:attrNameLst>
                                          <p:attrName>fill.on</p:attrName>
                                        </p:attrNameLst>
                                      </p:cBhvr>
                                      <p:to>
                                        <p:strVal val="true"/>
                                      </p:to>
                                    </p:set>
                                  </p:childTnLst>
                                </p:cTn>
                              </p:par>
                              <p:par>
                                <p:cTn id="285" presetID="1" presetClass="emph" presetSubtype="2" fill="hold" nodeType="withEffect">
                                  <p:stCondLst>
                                    <p:cond delay="0"/>
                                  </p:stCondLst>
                                  <p:childTnLst>
                                    <p:animClr clrSpc="rgb" dir="cw">
                                      <p:cBhvr>
                                        <p:cTn id="286" dur="500" fill="hold"/>
                                        <p:tgtEl>
                                          <p:spTgt spid="6"/>
                                        </p:tgtEl>
                                        <p:attrNameLst>
                                          <p:attrName>fillcolor</p:attrName>
                                        </p:attrNameLst>
                                      </p:cBhvr>
                                      <p:to>
                                        <a:srgbClr val="9090FE"/>
                                      </p:to>
                                    </p:animClr>
                                    <p:set>
                                      <p:cBhvr>
                                        <p:cTn id="287" dur="500" fill="hold"/>
                                        <p:tgtEl>
                                          <p:spTgt spid="6"/>
                                        </p:tgtEl>
                                        <p:attrNameLst>
                                          <p:attrName>fill.type</p:attrName>
                                        </p:attrNameLst>
                                      </p:cBhvr>
                                      <p:to>
                                        <p:strVal val="solid"/>
                                      </p:to>
                                    </p:set>
                                    <p:set>
                                      <p:cBhvr>
                                        <p:cTn id="288" dur="500" fill="hold"/>
                                        <p:tgtEl>
                                          <p:spTgt spid="6"/>
                                        </p:tgtEl>
                                        <p:attrNameLst>
                                          <p:attrName>fill.on</p:attrName>
                                        </p:attrNameLst>
                                      </p:cBhvr>
                                      <p:to>
                                        <p:strVal val="true"/>
                                      </p:to>
                                    </p:set>
                                  </p:childTnLst>
                                </p:cTn>
                              </p:par>
                            </p:childTnLst>
                          </p:cTn>
                        </p:par>
                        <p:par>
                          <p:cTn id="289" fill="hold">
                            <p:stCondLst>
                              <p:cond delay="18000"/>
                            </p:stCondLst>
                            <p:childTnLst>
                              <p:par>
                                <p:cTn id="290" presetID="10" presetClass="entr" presetSubtype="0" fill="hold" grpId="1" nodeType="afterEffect">
                                  <p:stCondLst>
                                    <p:cond delay="0"/>
                                  </p:stCondLst>
                                  <p:childTnLst>
                                    <p:set>
                                      <p:cBhvr>
                                        <p:cTn id="291" dur="1" fill="hold">
                                          <p:stCondLst>
                                            <p:cond delay="0"/>
                                          </p:stCondLst>
                                        </p:cTn>
                                        <p:tgtEl>
                                          <p:spTgt spid="4"/>
                                        </p:tgtEl>
                                        <p:attrNameLst>
                                          <p:attrName>style.visibility</p:attrName>
                                        </p:attrNameLst>
                                      </p:cBhvr>
                                      <p:to>
                                        <p:strVal val="visible"/>
                                      </p:to>
                                    </p:set>
                                    <p:animEffect transition="in" filter="fade">
                                      <p:cBhvr>
                                        <p:cTn id="292" dur="500"/>
                                        <p:tgtEl>
                                          <p:spTgt spid="4"/>
                                        </p:tgtEl>
                                      </p:cBhvr>
                                    </p:animEffect>
                                  </p:childTnLst>
                                </p:cTn>
                              </p:par>
                              <p:par>
                                <p:cTn id="293" presetID="10" presetClass="entr" presetSubtype="0" fill="hold" grpId="1" nodeType="withEffect">
                                  <p:stCondLst>
                                    <p:cond delay="0"/>
                                  </p:stCondLst>
                                  <p:childTnLst>
                                    <p:set>
                                      <p:cBhvr>
                                        <p:cTn id="294" dur="1" fill="hold">
                                          <p:stCondLst>
                                            <p:cond delay="0"/>
                                          </p:stCondLst>
                                        </p:cTn>
                                        <p:tgtEl>
                                          <p:spTgt spid="6"/>
                                        </p:tgtEl>
                                        <p:attrNameLst>
                                          <p:attrName>style.visibility</p:attrName>
                                        </p:attrNameLst>
                                      </p:cBhvr>
                                      <p:to>
                                        <p:strVal val="visible"/>
                                      </p:to>
                                    </p:set>
                                    <p:animEffect transition="in" filter="fade">
                                      <p:cBhvr>
                                        <p:cTn id="295" dur="500"/>
                                        <p:tgtEl>
                                          <p:spTgt spid="6"/>
                                        </p:tgtEl>
                                      </p:cBhvr>
                                    </p:animEffect>
                                  </p:childTnLst>
                                </p:cTn>
                              </p:par>
                            </p:childTnLst>
                          </p:cTn>
                        </p:par>
                        <p:par>
                          <p:cTn id="296" fill="hold">
                            <p:stCondLst>
                              <p:cond delay="18500"/>
                            </p:stCondLst>
                            <p:childTnLst>
                              <p:par>
                                <p:cTn id="297" presetID="1" presetClass="emph" presetSubtype="2" fill="hold" nodeType="afterEffect">
                                  <p:stCondLst>
                                    <p:cond delay="0"/>
                                  </p:stCondLst>
                                  <p:childTnLst>
                                    <p:animClr clrSpc="rgb" dir="cw">
                                      <p:cBhvr>
                                        <p:cTn id="298" dur="500" fill="hold"/>
                                        <p:tgtEl>
                                          <p:spTgt spid="54"/>
                                        </p:tgtEl>
                                        <p:attrNameLst>
                                          <p:attrName>fillcolor</p:attrName>
                                        </p:attrNameLst>
                                      </p:cBhvr>
                                      <p:to>
                                        <a:srgbClr val="79798F"/>
                                      </p:to>
                                    </p:animClr>
                                    <p:set>
                                      <p:cBhvr>
                                        <p:cTn id="299" dur="500" fill="hold"/>
                                        <p:tgtEl>
                                          <p:spTgt spid="54"/>
                                        </p:tgtEl>
                                        <p:attrNameLst>
                                          <p:attrName>fill.type</p:attrName>
                                        </p:attrNameLst>
                                      </p:cBhvr>
                                      <p:to>
                                        <p:strVal val="solid"/>
                                      </p:to>
                                    </p:set>
                                    <p:set>
                                      <p:cBhvr>
                                        <p:cTn id="300" dur="500" fill="hold"/>
                                        <p:tgtEl>
                                          <p:spTgt spid="54"/>
                                        </p:tgtEl>
                                        <p:attrNameLst>
                                          <p:attrName>fill.on</p:attrName>
                                        </p:attrNameLst>
                                      </p:cBhvr>
                                      <p:to>
                                        <p:strVal val="true"/>
                                      </p:to>
                                    </p:set>
                                  </p:childTnLst>
                                </p:cTn>
                              </p:par>
                            </p:childTnLst>
                          </p:cTn>
                        </p:par>
                        <p:par>
                          <p:cTn id="301" fill="hold">
                            <p:stCondLst>
                              <p:cond delay="19000"/>
                            </p:stCondLst>
                            <p:childTnLst>
                              <p:par>
                                <p:cTn id="302" presetID="1" presetClass="entr" presetSubtype="0" fill="hold" grpId="0" nodeType="afterEffect">
                                  <p:stCondLst>
                                    <p:cond delay="0"/>
                                  </p:stCondLst>
                                  <p:childTnLst>
                                    <p:set>
                                      <p:cBhvr>
                                        <p:cTn id="303" dur="1" fill="hold">
                                          <p:stCondLst>
                                            <p:cond delay="0"/>
                                          </p:stCondLst>
                                        </p:cTn>
                                        <p:tgtEl>
                                          <p:spTgt spid="61"/>
                                        </p:tgtEl>
                                        <p:attrNameLst>
                                          <p:attrName>style.visibility</p:attrName>
                                        </p:attrNameLst>
                                      </p:cBhvr>
                                      <p:to>
                                        <p:strVal val="visible"/>
                                      </p:to>
                                    </p:set>
                                  </p:childTnLst>
                                </p:cTn>
                              </p:par>
                              <p:par>
                                <p:cTn id="304" presetID="1" presetClass="exit" presetSubtype="0" fill="hold" grpId="1" nodeType="withEffect">
                                  <p:stCondLst>
                                    <p:cond delay="0"/>
                                  </p:stCondLst>
                                  <p:childTnLst>
                                    <p:set>
                                      <p:cBhvr>
                                        <p:cTn id="305" dur="1" fill="hold">
                                          <p:stCondLst>
                                            <p:cond delay="0"/>
                                          </p:stCondLst>
                                        </p:cTn>
                                        <p:tgtEl>
                                          <p:spTgt spid="63"/>
                                        </p:tgtEl>
                                        <p:attrNameLst>
                                          <p:attrName>style.visibility</p:attrName>
                                        </p:attrNameLst>
                                      </p:cBhvr>
                                      <p:to>
                                        <p:strVal val="hidden"/>
                                      </p:to>
                                    </p:set>
                                  </p:childTnLst>
                                </p:cTn>
                              </p:par>
                              <p:par>
                                <p:cTn id="306" presetID="1" presetClass="entr" presetSubtype="0" fill="hold" grpId="3" nodeType="withEffect">
                                  <p:stCondLst>
                                    <p:cond delay="0"/>
                                  </p:stCondLst>
                                  <p:childTnLst>
                                    <p:set>
                                      <p:cBhvr>
                                        <p:cTn id="307" dur="1" fill="hold">
                                          <p:stCondLst>
                                            <p:cond delay="0"/>
                                          </p:stCondLst>
                                        </p:cTn>
                                        <p:tgtEl>
                                          <p:spTgt spid="64"/>
                                        </p:tgtEl>
                                        <p:attrNameLst>
                                          <p:attrName>style.visibility</p:attrName>
                                        </p:attrNameLst>
                                      </p:cBhvr>
                                      <p:to>
                                        <p:strVal val="visible"/>
                                      </p:to>
                                    </p:set>
                                  </p:childTnLst>
                                </p:cTn>
                              </p:par>
                              <p:par>
                                <p:cTn id="308" presetID="1" presetClass="exit" presetSubtype="0" fill="hold" grpId="3" nodeType="withEffect">
                                  <p:stCondLst>
                                    <p:cond delay="0"/>
                                  </p:stCondLst>
                                  <p:childTnLst>
                                    <p:set>
                                      <p:cBhvr>
                                        <p:cTn id="309" dur="1" fill="hold">
                                          <p:stCondLst>
                                            <p:cond delay="0"/>
                                          </p:stCondLst>
                                        </p:cTn>
                                        <p:tgtEl>
                                          <p:spTgt spid="68"/>
                                        </p:tgtEl>
                                        <p:attrNameLst>
                                          <p:attrName>style.visibility</p:attrName>
                                        </p:attrNameLst>
                                      </p:cBhvr>
                                      <p:to>
                                        <p:strVal val="hidden"/>
                                      </p:to>
                                    </p:set>
                                  </p:childTnLst>
                                </p:cTn>
                              </p:par>
                              <p:par>
                                <p:cTn id="310" presetID="1" presetClass="entr" presetSubtype="0" fill="hold" grpId="9" nodeType="withEffect">
                                  <p:stCondLst>
                                    <p:cond delay="0"/>
                                  </p:stCondLst>
                                  <p:childTnLst>
                                    <p:set>
                                      <p:cBhvr>
                                        <p:cTn id="311" dur="1" fill="hold">
                                          <p:stCondLst>
                                            <p:cond delay="0"/>
                                          </p:stCondLst>
                                        </p:cTn>
                                        <p:tgtEl>
                                          <p:spTgt spid="35"/>
                                        </p:tgtEl>
                                        <p:attrNameLst>
                                          <p:attrName>style.visibility</p:attrName>
                                        </p:attrNameLst>
                                      </p:cBhvr>
                                      <p:to>
                                        <p:strVal val="visible"/>
                                      </p:to>
                                    </p:set>
                                  </p:childTnLst>
                                </p:cTn>
                              </p:par>
                              <p:par>
                                <p:cTn id="312" presetID="1" presetClass="exit" presetSubtype="0" fill="hold" grpId="6" nodeType="withEffect">
                                  <p:stCondLst>
                                    <p:cond delay="0"/>
                                  </p:stCondLst>
                                  <p:childTnLst>
                                    <p:set>
                                      <p:cBhvr>
                                        <p:cTn id="313" dur="1" fill="hold">
                                          <p:stCondLst>
                                            <p:cond delay="0"/>
                                          </p:stCondLst>
                                        </p:cTn>
                                        <p:tgtEl>
                                          <p:spTgt spid="50"/>
                                        </p:tgtEl>
                                        <p:attrNameLst>
                                          <p:attrName>style.visibility</p:attrName>
                                        </p:attrNameLst>
                                      </p:cBhvr>
                                      <p:to>
                                        <p:strVal val="hidden"/>
                                      </p:to>
                                    </p:set>
                                  </p:childTnLst>
                                </p:cTn>
                              </p:par>
                            </p:childTnLst>
                          </p:cTn>
                        </p:par>
                        <p:par>
                          <p:cTn id="314" fill="hold">
                            <p:stCondLst>
                              <p:cond delay="19000"/>
                            </p:stCondLst>
                            <p:childTnLst>
                              <p:par>
                                <p:cTn id="315" presetID="64" presetClass="path" presetSubtype="0" accel="50000" decel="50000" fill="hold" grpId="10" nodeType="afterEffect">
                                  <p:stCondLst>
                                    <p:cond delay="0"/>
                                  </p:stCondLst>
                                  <p:childTnLst>
                                    <p:animMotion origin="layout" path="M -5.55556E-7 -4.81481E-6 L -5.55556E-7 -0.12916 " pathEditMode="relative" rAng="0" ptsTypes="AA">
                                      <p:cBhvr>
                                        <p:cTn id="316" dur="2000" fill="hold"/>
                                        <p:tgtEl>
                                          <p:spTgt spid="35"/>
                                        </p:tgtEl>
                                        <p:attrNameLst>
                                          <p:attrName>ppt_x</p:attrName>
                                          <p:attrName>ppt_y</p:attrName>
                                        </p:attrNameLst>
                                      </p:cBhvr>
                                      <p:rCtr x="0" y="-6458"/>
                                    </p:animMotion>
                                  </p:childTnLst>
                                </p:cTn>
                              </p:par>
                              <p:par>
                                <p:cTn id="317" presetID="64" presetClass="path" presetSubtype="0" accel="50000" decel="50000" fill="hold" grpId="4" nodeType="withEffect">
                                  <p:stCondLst>
                                    <p:cond delay="0"/>
                                  </p:stCondLst>
                                  <p:childTnLst>
                                    <p:animMotion origin="layout" path="M -5.55556E-7 -4.44444E-6 L -5.55556E-7 -0.12963 " pathEditMode="relative" rAng="0" ptsTypes="AA">
                                      <p:cBhvr>
                                        <p:cTn id="318" dur="2000" fill="hold"/>
                                        <p:tgtEl>
                                          <p:spTgt spid="64"/>
                                        </p:tgtEl>
                                        <p:attrNameLst>
                                          <p:attrName>ppt_x</p:attrName>
                                          <p:attrName>ppt_y</p:attrName>
                                        </p:attrNameLst>
                                      </p:cBhvr>
                                      <p:rCtr x="0" y="-6481"/>
                                    </p:animMotion>
                                  </p:childTnLst>
                                </p:cTn>
                              </p:par>
                              <p:par>
                                <p:cTn id="319" presetID="63" presetClass="path" presetSubtype="0" accel="50000" decel="50000" fill="hold" grpId="1" nodeType="withEffect">
                                  <p:stCondLst>
                                    <p:cond delay="0"/>
                                  </p:stCondLst>
                                  <p:childTnLst>
                                    <p:animMotion origin="layout" path="M -1.11111E-6 -2.96296E-6 L 0.09757 0.00023 " pathEditMode="relative" rAng="0" ptsTypes="AA">
                                      <p:cBhvr>
                                        <p:cTn id="320" dur="2000" fill="hold"/>
                                        <p:tgtEl>
                                          <p:spTgt spid="61"/>
                                        </p:tgtEl>
                                        <p:attrNameLst>
                                          <p:attrName>ppt_x</p:attrName>
                                          <p:attrName>ppt_y</p:attrName>
                                        </p:attrNameLst>
                                      </p:cBhvr>
                                      <p:rCtr x="4878" y="0"/>
                                    </p:animMotion>
                                  </p:childTnLst>
                                </p:cTn>
                              </p:par>
                            </p:childTnLst>
                          </p:cTn>
                        </p:par>
                        <p:par>
                          <p:cTn id="321" fill="hold">
                            <p:stCondLst>
                              <p:cond delay="21000"/>
                            </p:stCondLst>
                            <p:childTnLst>
                              <p:par>
                                <p:cTn id="322" presetID="1" presetClass="entr" presetSubtype="0" fill="hold" grpId="5" nodeType="afterEffect">
                                  <p:stCondLst>
                                    <p:cond delay="0"/>
                                  </p:stCondLst>
                                  <p:childTnLst>
                                    <p:set>
                                      <p:cBhvr>
                                        <p:cTn id="323" dur="1" fill="hold">
                                          <p:stCondLst>
                                            <p:cond delay="0"/>
                                          </p:stCondLst>
                                        </p:cTn>
                                        <p:tgtEl>
                                          <p:spTgt spid="48"/>
                                        </p:tgtEl>
                                        <p:attrNameLst>
                                          <p:attrName>style.visibility</p:attrName>
                                        </p:attrNameLst>
                                      </p:cBhvr>
                                      <p:to>
                                        <p:strVal val="visible"/>
                                      </p:to>
                                    </p:set>
                                  </p:childTnLst>
                                </p:cTn>
                              </p:par>
                              <p:par>
                                <p:cTn id="324" presetID="1" presetClass="exit" presetSubtype="0" fill="hold" grpId="11" nodeType="withEffect">
                                  <p:stCondLst>
                                    <p:cond delay="0"/>
                                  </p:stCondLst>
                                  <p:childTnLst>
                                    <p:set>
                                      <p:cBhvr>
                                        <p:cTn id="325" dur="1" fill="hold">
                                          <p:stCondLst>
                                            <p:cond delay="0"/>
                                          </p:stCondLst>
                                        </p:cTn>
                                        <p:tgtEl>
                                          <p:spTgt spid="35"/>
                                        </p:tgtEl>
                                        <p:attrNameLst>
                                          <p:attrName>style.visibility</p:attrName>
                                        </p:attrNameLst>
                                      </p:cBhvr>
                                      <p:to>
                                        <p:strVal val="hidden"/>
                                      </p:to>
                                    </p:set>
                                  </p:childTnLst>
                                </p:cTn>
                              </p:par>
                              <p:par>
                                <p:cTn id="326" presetID="1" presetClass="entr" presetSubtype="0" fill="hold" grpId="7" nodeType="withEffect">
                                  <p:stCondLst>
                                    <p:cond delay="0"/>
                                  </p:stCondLst>
                                  <p:childTnLst>
                                    <p:set>
                                      <p:cBhvr>
                                        <p:cTn id="327" dur="1" fill="hold">
                                          <p:stCondLst>
                                            <p:cond delay="0"/>
                                          </p:stCondLst>
                                        </p:cTn>
                                        <p:tgtEl>
                                          <p:spTgt spid="50"/>
                                        </p:tgtEl>
                                        <p:attrNameLst>
                                          <p:attrName>style.visibility</p:attrName>
                                        </p:attrNameLst>
                                      </p:cBhvr>
                                      <p:to>
                                        <p:strVal val="visible"/>
                                      </p:to>
                                    </p:set>
                                  </p:childTnLst>
                                </p:cTn>
                              </p:par>
                              <p:par>
                                <p:cTn id="328" presetID="1" presetClass="exit" presetSubtype="0" fill="hold" grpId="5" nodeType="withEffect">
                                  <p:stCondLst>
                                    <p:cond delay="0"/>
                                  </p:stCondLst>
                                  <p:childTnLst>
                                    <p:set>
                                      <p:cBhvr>
                                        <p:cTn id="329" dur="1" fill="hold">
                                          <p:stCondLst>
                                            <p:cond delay="0"/>
                                          </p:stCondLst>
                                        </p:cTn>
                                        <p:tgtEl>
                                          <p:spTgt spid="64"/>
                                        </p:tgtEl>
                                        <p:attrNameLst>
                                          <p:attrName>style.visibility</p:attrName>
                                        </p:attrNameLst>
                                      </p:cBhvr>
                                      <p:to>
                                        <p:strVal val="hidden"/>
                                      </p:to>
                                    </p:set>
                                  </p:childTnLst>
                                </p:cTn>
                              </p:par>
                              <p:par>
                                <p:cTn id="330" presetID="1" presetClass="entr" presetSubtype="0" fill="hold" grpId="4" nodeType="withEffect">
                                  <p:stCondLst>
                                    <p:cond delay="0"/>
                                  </p:stCondLst>
                                  <p:childTnLst>
                                    <p:set>
                                      <p:cBhvr>
                                        <p:cTn id="331" dur="1" fill="hold">
                                          <p:stCondLst>
                                            <p:cond delay="0"/>
                                          </p:stCondLst>
                                        </p:cTn>
                                        <p:tgtEl>
                                          <p:spTgt spid="68"/>
                                        </p:tgtEl>
                                        <p:attrNameLst>
                                          <p:attrName>style.visibility</p:attrName>
                                        </p:attrNameLst>
                                      </p:cBhvr>
                                      <p:to>
                                        <p:strVal val="visible"/>
                                      </p:to>
                                    </p:set>
                                  </p:childTnLst>
                                </p:cTn>
                              </p:par>
                              <p:par>
                                <p:cTn id="332" presetID="1" presetClass="exit" presetSubtype="0" fill="hold" grpId="2" nodeType="withEffect">
                                  <p:stCondLst>
                                    <p:cond delay="0"/>
                                  </p:stCondLst>
                                  <p:childTnLst>
                                    <p:set>
                                      <p:cBhvr>
                                        <p:cTn id="333" dur="1" fill="hold">
                                          <p:stCondLst>
                                            <p:cond delay="0"/>
                                          </p:stCondLst>
                                        </p:cTn>
                                        <p:tgtEl>
                                          <p:spTgt spid="61"/>
                                        </p:tgtEl>
                                        <p:attrNameLst>
                                          <p:attrName>style.visibility</p:attrName>
                                        </p:attrNameLst>
                                      </p:cBhvr>
                                      <p:to>
                                        <p:strVal val="hidden"/>
                                      </p:to>
                                    </p:set>
                                  </p:childTnLst>
                                </p:cTn>
                              </p:par>
                            </p:childTnLst>
                          </p:cTn>
                        </p:par>
                        <p:par>
                          <p:cTn id="334" fill="hold">
                            <p:stCondLst>
                              <p:cond delay="21000"/>
                            </p:stCondLst>
                            <p:childTnLst>
                              <p:par>
                                <p:cTn id="335" presetID="1" presetClass="emph" presetSubtype="2" fill="hold" nodeType="afterEffect">
                                  <p:stCondLst>
                                    <p:cond delay="0"/>
                                  </p:stCondLst>
                                  <p:childTnLst>
                                    <p:animClr clrSpc="rgb" dir="cw">
                                      <p:cBhvr>
                                        <p:cTn id="336" dur="500" fill="hold"/>
                                        <p:tgtEl>
                                          <p:spTgt spid="55"/>
                                        </p:tgtEl>
                                        <p:attrNameLst>
                                          <p:attrName>fillcolor</p:attrName>
                                        </p:attrNameLst>
                                      </p:cBhvr>
                                      <p:to>
                                        <a:srgbClr val="79798F"/>
                                      </p:to>
                                    </p:animClr>
                                    <p:set>
                                      <p:cBhvr>
                                        <p:cTn id="337" dur="500" fill="hold"/>
                                        <p:tgtEl>
                                          <p:spTgt spid="55"/>
                                        </p:tgtEl>
                                        <p:attrNameLst>
                                          <p:attrName>fill.type</p:attrName>
                                        </p:attrNameLst>
                                      </p:cBhvr>
                                      <p:to>
                                        <p:strVal val="solid"/>
                                      </p:to>
                                    </p:set>
                                    <p:set>
                                      <p:cBhvr>
                                        <p:cTn id="338" dur="500" fill="hold"/>
                                        <p:tgtEl>
                                          <p:spTgt spid="55"/>
                                        </p:tgtEl>
                                        <p:attrNameLst>
                                          <p:attrName>fill.on</p:attrName>
                                        </p:attrNameLst>
                                      </p:cBhvr>
                                      <p:to>
                                        <p:strVal val="true"/>
                                      </p:to>
                                    </p:set>
                                  </p:childTnLst>
                                </p:cTn>
                              </p:par>
                            </p:childTnLst>
                          </p:cTn>
                        </p:par>
                        <p:par>
                          <p:cTn id="339" fill="hold">
                            <p:stCondLst>
                              <p:cond delay="21500"/>
                            </p:stCondLst>
                            <p:childTnLst>
                              <p:par>
                                <p:cTn id="340" presetID="1" presetClass="entr" presetSubtype="0" fill="hold" grpId="6" nodeType="afterEffect">
                                  <p:stCondLst>
                                    <p:cond delay="0"/>
                                  </p:stCondLst>
                                  <p:childTnLst>
                                    <p:set>
                                      <p:cBhvr>
                                        <p:cTn id="341" dur="1" fill="hold">
                                          <p:stCondLst>
                                            <p:cond delay="0"/>
                                          </p:stCondLst>
                                        </p:cTn>
                                        <p:tgtEl>
                                          <p:spTgt spid="64"/>
                                        </p:tgtEl>
                                        <p:attrNameLst>
                                          <p:attrName>style.visibility</p:attrName>
                                        </p:attrNameLst>
                                      </p:cBhvr>
                                      <p:to>
                                        <p:strVal val="visible"/>
                                      </p:to>
                                    </p:set>
                                  </p:childTnLst>
                                </p:cTn>
                              </p:par>
                              <p:par>
                                <p:cTn id="342" presetID="1" presetClass="exit" presetSubtype="0" fill="hold" grpId="5" nodeType="withEffect">
                                  <p:stCondLst>
                                    <p:cond delay="0"/>
                                  </p:stCondLst>
                                  <p:childTnLst>
                                    <p:set>
                                      <p:cBhvr>
                                        <p:cTn id="343" dur="1" fill="hold">
                                          <p:stCondLst>
                                            <p:cond delay="0"/>
                                          </p:stCondLst>
                                        </p:cTn>
                                        <p:tgtEl>
                                          <p:spTgt spid="68"/>
                                        </p:tgtEl>
                                        <p:attrNameLst>
                                          <p:attrName>style.visibility</p:attrName>
                                        </p:attrNameLst>
                                      </p:cBhvr>
                                      <p:to>
                                        <p:strVal val="hidden"/>
                                      </p:to>
                                    </p:set>
                                  </p:childTnLst>
                                </p:cTn>
                              </p:par>
                              <p:par>
                                <p:cTn id="344" presetID="1" presetClass="entr" presetSubtype="0" fill="hold" grpId="6" nodeType="withEffect">
                                  <p:stCondLst>
                                    <p:cond delay="0"/>
                                  </p:stCondLst>
                                  <p:childTnLst>
                                    <p:set>
                                      <p:cBhvr>
                                        <p:cTn id="345" dur="1" fill="hold">
                                          <p:stCondLst>
                                            <p:cond delay="0"/>
                                          </p:stCondLst>
                                        </p:cTn>
                                        <p:tgtEl>
                                          <p:spTgt spid="37"/>
                                        </p:tgtEl>
                                        <p:attrNameLst>
                                          <p:attrName>style.visibility</p:attrName>
                                        </p:attrNameLst>
                                      </p:cBhvr>
                                      <p:to>
                                        <p:strVal val="visible"/>
                                      </p:to>
                                    </p:set>
                                  </p:childTnLst>
                                </p:cTn>
                              </p:par>
                              <p:par>
                                <p:cTn id="346" presetID="1" presetClass="exit" presetSubtype="0" fill="hold" grpId="4" nodeType="withEffect">
                                  <p:stCondLst>
                                    <p:cond delay="0"/>
                                  </p:stCondLst>
                                  <p:childTnLst>
                                    <p:set>
                                      <p:cBhvr>
                                        <p:cTn id="347" dur="1" fill="hold">
                                          <p:stCondLst>
                                            <p:cond delay="0"/>
                                          </p:stCondLst>
                                        </p:cTn>
                                        <p:tgtEl>
                                          <p:spTgt spid="49"/>
                                        </p:tgtEl>
                                        <p:attrNameLst>
                                          <p:attrName>style.visibility</p:attrName>
                                        </p:attrNameLst>
                                      </p:cBhvr>
                                      <p:to>
                                        <p:strVal val="hidden"/>
                                      </p:to>
                                    </p:set>
                                  </p:childTnLst>
                                </p:cTn>
                              </p:par>
                            </p:childTnLst>
                          </p:cTn>
                        </p:par>
                        <p:par>
                          <p:cTn id="348" fill="hold">
                            <p:stCondLst>
                              <p:cond delay="21500"/>
                            </p:stCondLst>
                            <p:childTnLst>
                              <p:par>
                                <p:cTn id="349" presetID="64" presetClass="path" presetSubtype="0" accel="50000" decel="50000" fill="hold" grpId="7" nodeType="afterEffect">
                                  <p:stCondLst>
                                    <p:cond delay="0"/>
                                  </p:stCondLst>
                                  <p:childTnLst>
                                    <p:animMotion origin="layout" path="M -1.11111E-6 -3.33333E-6 L -1.11111E-6 -0.12916 " pathEditMode="relative" rAng="0" ptsTypes="AA">
                                      <p:cBhvr>
                                        <p:cTn id="350" dur="2000" fill="hold"/>
                                        <p:tgtEl>
                                          <p:spTgt spid="37"/>
                                        </p:tgtEl>
                                        <p:attrNameLst>
                                          <p:attrName>ppt_x</p:attrName>
                                          <p:attrName>ppt_y</p:attrName>
                                        </p:attrNameLst>
                                      </p:cBhvr>
                                      <p:rCtr x="0" y="-6458"/>
                                    </p:animMotion>
                                  </p:childTnLst>
                                </p:cTn>
                              </p:par>
                              <p:par>
                                <p:cTn id="351" presetID="42" presetClass="path" presetSubtype="0" accel="50000" decel="50000" fill="hold" grpId="7" nodeType="withEffect">
                                  <p:stCondLst>
                                    <p:cond delay="0"/>
                                  </p:stCondLst>
                                  <p:childTnLst>
                                    <p:animMotion origin="layout" path="M -5.55556E-7 -4.44444E-6 L -0.09757 -0.12986 " pathEditMode="relative" rAng="0" ptsTypes="AA">
                                      <p:cBhvr>
                                        <p:cTn id="352" dur="2000" fill="hold"/>
                                        <p:tgtEl>
                                          <p:spTgt spid="64"/>
                                        </p:tgtEl>
                                        <p:attrNameLst>
                                          <p:attrName>ppt_x</p:attrName>
                                          <p:attrName>ppt_y</p:attrName>
                                        </p:attrNameLst>
                                      </p:cBhvr>
                                      <p:rCtr x="-4878" y="-6505"/>
                                    </p:animMotion>
                                  </p:childTnLst>
                                </p:cTn>
                              </p:par>
                            </p:childTnLst>
                          </p:cTn>
                        </p:par>
                        <p:par>
                          <p:cTn id="353" fill="hold">
                            <p:stCondLst>
                              <p:cond delay="23500"/>
                            </p:stCondLst>
                            <p:childTnLst>
                              <p:par>
                                <p:cTn id="354" presetID="1" presetClass="entr" presetSubtype="0" fill="hold" grpId="1" nodeType="afterEffect">
                                  <p:stCondLst>
                                    <p:cond delay="0"/>
                                  </p:stCondLst>
                                  <p:childTnLst>
                                    <p:set>
                                      <p:cBhvr>
                                        <p:cTn id="355" dur="1" fill="hold">
                                          <p:stCondLst>
                                            <p:cond delay="0"/>
                                          </p:stCondLst>
                                        </p:cTn>
                                        <p:tgtEl>
                                          <p:spTgt spid="47"/>
                                        </p:tgtEl>
                                        <p:attrNameLst>
                                          <p:attrName>style.visibility</p:attrName>
                                        </p:attrNameLst>
                                      </p:cBhvr>
                                      <p:to>
                                        <p:strVal val="visible"/>
                                      </p:to>
                                    </p:set>
                                  </p:childTnLst>
                                </p:cTn>
                              </p:par>
                              <p:par>
                                <p:cTn id="356" presetID="1" presetClass="exit" presetSubtype="0" fill="hold" grpId="8" nodeType="withEffect">
                                  <p:stCondLst>
                                    <p:cond delay="0"/>
                                  </p:stCondLst>
                                  <p:childTnLst>
                                    <p:set>
                                      <p:cBhvr>
                                        <p:cTn id="357" dur="1" fill="hold">
                                          <p:stCondLst>
                                            <p:cond delay="0"/>
                                          </p:stCondLst>
                                        </p:cTn>
                                        <p:tgtEl>
                                          <p:spTgt spid="37"/>
                                        </p:tgtEl>
                                        <p:attrNameLst>
                                          <p:attrName>style.visibility</p:attrName>
                                        </p:attrNameLst>
                                      </p:cBhvr>
                                      <p:to>
                                        <p:strVal val="hidden"/>
                                      </p:to>
                                    </p:set>
                                  </p:childTnLst>
                                </p:cTn>
                              </p:par>
                              <p:par>
                                <p:cTn id="358" presetID="1" presetClass="entr" presetSubtype="0" fill="hold" grpId="5" nodeType="withEffect">
                                  <p:stCondLst>
                                    <p:cond delay="0"/>
                                  </p:stCondLst>
                                  <p:childTnLst>
                                    <p:set>
                                      <p:cBhvr>
                                        <p:cTn id="359" dur="1" fill="hold">
                                          <p:stCondLst>
                                            <p:cond delay="0"/>
                                          </p:stCondLst>
                                        </p:cTn>
                                        <p:tgtEl>
                                          <p:spTgt spid="49"/>
                                        </p:tgtEl>
                                        <p:attrNameLst>
                                          <p:attrName>style.visibility</p:attrName>
                                        </p:attrNameLst>
                                      </p:cBhvr>
                                      <p:to>
                                        <p:strVal val="visible"/>
                                      </p:to>
                                    </p:set>
                                  </p:childTnLst>
                                </p:cTn>
                              </p:par>
                              <p:par>
                                <p:cTn id="360" presetID="1" presetClass="exit" presetSubtype="0" fill="hold" grpId="8" nodeType="withEffect">
                                  <p:stCondLst>
                                    <p:cond delay="0"/>
                                  </p:stCondLst>
                                  <p:childTnLst>
                                    <p:set>
                                      <p:cBhvr>
                                        <p:cTn id="361" dur="1" fill="hold">
                                          <p:stCondLst>
                                            <p:cond delay="0"/>
                                          </p:stCondLst>
                                        </p:cTn>
                                        <p:tgtEl>
                                          <p:spTgt spid="64"/>
                                        </p:tgtEl>
                                        <p:attrNameLst>
                                          <p:attrName>style.visibility</p:attrName>
                                        </p:attrNameLst>
                                      </p:cBhvr>
                                      <p:to>
                                        <p:strVal val="hidden"/>
                                      </p:to>
                                    </p:set>
                                  </p:childTnLst>
                                </p:cTn>
                              </p:par>
                            </p:childTnLst>
                          </p:cTn>
                        </p:par>
                        <p:par>
                          <p:cTn id="362" fill="hold">
                            <p:stCondLst>
                              <p:cond delay="23500"/>
                            </p:stCondLst>
                            <p:childTnLst>
                              <p:par>
                                <p:cTn id="363" presetID="10" presetClass="exit" presetSubtype="0" fill="hold" nodeType="afterEffect">
                                  <p:stCondLst>
                                    <p:cond delay="0"/>
                                  </p:stCondLst>
                                  <p:childTnLst>
                                    <p:animEffect transition="out" filter="fade">
                                      <p:cBhvr>
                                        <p:cTn id="364" dur="500"/>
                                        <p:tgtEl>
                                          <p:spTgt spid="55"/>
                                        </p:tgtEl>
                                      </p:cBhvr>
                                    </p:animEffect>
                                    <p:set>
                                      <p:cBhvr>
                                        <p:cTn id="365" dur="1" fill="hold">
                                          <p:stCondLst>
                                            <p:cond delay="499"/>
                                          </p:stCondLst>
                                        </p:cTn>
                                        <p:tgtEl>
                                          <p:spTgt spid="55"/>
                                        </p:tgtEl>
                                        <p:attrNameLst>
                                          <p:attrName>style.visibility</p:attrName>
                                        </p:attrNameLst>
                                      </p:cBhvr>
                                      <p:to>
                                        <p:strVal val="hidden"/>
                                      </p:to>
                                    </p:set>
                                  </p:childTnLst>
                                </p:cTn>
                              </p:par>
                              <p:par>
                                <p:cTn id="366" presetID="10" presetClass="exit" presetSubtype="0" fill="hold" nodeType="withEffect">
                                  <p:stCondLst>
                                    <p:cond delay="0"/>
                                  </p:stCondLst>
                                  <p:childTnLst>
                                    <p:animEffect transition="out" filter="fade">
                                      <p:cBhvr>
                                        <p:cTn id="367" dur="500"/>
                                        <p:tgtEl>
                                          <p:spTgt spid="54"/>
                                        </p:tgtEl>
                                      </p:cBhvr>
                                    </p:animEffect>
                                    <p:set>
                                      <p:cBhvr>
                                        <p:cTn id="368" dur="1" fill="hold">
                                          <p:stCondLst>
                                            <p:cond delay="499"/>
                                          </p:stCondLst>
                                        </p:cTn>
                                        <p:tgtEl>
                                          <p:spTgt spid="54"/>
                                        </p:tgtEl>
                                        <p:attrNameLst>
                                          <p:attrName>style.visibility</p:attrName>
                                        </p:attrNameLst>
                                      </p:cBhvr>
                                      <p:to>
                                        <p:strVal val="hidden"/>
                                      </p:to>
                                    </p:set>
                                  </p:childTnLst>
                                </p:cTn>
                              </p:par>
                              <p:par>
                                <p:cTn id="369" presetID="1" presetClass="emph" presetSubtype="2" fill="hold" nodeType="withEffect">
                                  <p:stCondLst>
                                    <p:cond delay="0"/>
                                  </p:stCondLst>
                                  <p:childTnLst>
                                    <p:animClr clrSpc="rgb" dir="cw">
                                      <p:cBhvr>
                                        <p:cTn id="370" dur="500" fill="hold"/>
                                        <p:tgtEl>
                                          <p:spTgt spid="4"/>
                                        </p:tgtEl>
                                        <p:attrNameLst>
                                          <p:attrName>fillcolor</p:attrName>
                                        </p:attrNameLst>
                                      </p:cBhvr>
                                      <p:to>
                                        <a:srgbClr val="D2D2FF"/>
                                      </p:to>
                                    </p:animClr>
                                    <p:set>
                                      <p:cBhvr>
                                        <p:cTn id="371" dur="500" fill="hold"/>
                                        <p:tgtEl>
                                          <p:spTgt spid="4"/>
                                        </p:tgtEl>
                                        <p:attrNameLst>
                                          <p:attrName>fill.type</p:attrName>
                                        </p:attrNameLst>
                                      </p:cBhvr>
                                      <p:to>
                                        <p:strVal val="solid"/>
                                      </p:to>
                                    </p:set>
                                    <p:set>
                                      <p:cBhvr>
                                        <p:cTn id="372" dur="500" fill="hold"/>
                                        <p:tgtEl>
                                          <p:spTgt spid="4"/>
                                        </p:tgtEl>
                                        <p:attrNameLst>
                                          <p:attrName>fill.on</p:attrName>
                                        </p:attrNameLst>
                                      </p:cBhvr>
                                      <p:to>
                                        <p:strVal val="true"/>
                                      </p:to>
                                    </p:set>
                                  </p:childTnLst>
                                </p:cTn>
                              </p:par>
                              <p:par>
                                <p:cTn id="373" presetID="1" presetClass="emph" presetSubtype="2" fill="hold" nodeType="withEffect">
                                  <p:stCondLst>
                                    <p:cond delay="0"/>
                                  </p:stCondLst>
                                  <p:childTnLst>
                                    <p:animClr clrSpc="rgb" dir="cw">
                                      <p:cBhvr>
                                        <p:cTn id="374" dur="500" fill="hold"/>
                                        <p:tgtEl>
                                          <p:spTgt spid="6"/>
                                        </p:tgtEl>
                                        <p:attrNameLst>
                                          <p:attrName>fillcolor</p:attrName>
                                        </p:attrNameLst>
                                      </p:cBhvr>
                                      <p:to>
                                        <a:srgbClr val="D2D2FF"/>
                                      </p:to>
                                    </p:animClr>
                                    <p:set>
                                      <p:cBhvr>
                                        <p:cTn id="375" dur="500" fill="hold"/>
                                        <p:tgtEl>
                                          <p:spTgt spid="6"/>
                                        </p:tgtEl>
                                        <p:attrNameLst>
                                          <p:attrName>fill.type</p:attrName>
                                        </p:attrNameLst>
                                      </p:cBhvr>
                                      <p:to>
                                        <p:strVal val="solid"/>
                                      </p:to>
                                    </p:set>
                                    <p:set>
                                      <p:cBhvr>
                                        <p:cTn id="376" dur="500"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7" grpId="0" animBg="1"/>
      <p:bldP spid="7" grpId="1" animBg="1"/>
      <p:bldP spid="13" grpId="0" animBg="1"/>
      <p:bldP spid="13" grpId="1" animBg="1"/>
      <p:bldP spid="16" grpId="0" animBg="1"/>
      <p:bldP spid="54" grpId="0" animBg="1"/>
      <p:bldP spid="55" grpId="0" animBg="1"/>
      <p:bldP spid="56" grpId="0" animBg="1"/>
      <p:bldP spid="10" grpId="0" animBg="1"/>
      <p:bldP spid="10" grpId="1" animBg="1"/>
      <p:bldP spid="10" grpId="2" animBg="1"/>
      <p:bldP spid="19" grpId="0" animBg="1"/>
      <p:bldP spid="19" grpId="1" animBg="1"/>
      <p:bldP spid="19" grpId="2" animBg="1"/>
      <p:bldP spid="19" grpId="3" animBg="1"/>
      <p:bldP spid="19" grpId="4" animBg="1"/>
      <p:bldP spid="19" grpId="5" animBg="1"/>
      <p:bldP spid="19" grpId="6" animBg="1"/>
      <p:bldP spid="19" grpId="7" animBg="1"/>
      <p:bldP spid="19" grpId="8" animBg="1"/>
      <p:bldP spid="41" grpId="0" animBg="1"/>
      <p:bldP spid="41" grpId="2" animBg="1"/>
      <p:bldP spid="41" grpId="3" animBg="1"/>
      <p:bldP spid="39" grpId="0" animBg="1"/>
      <p:bldP spid="39" grpId="1" animBg="1"/>
      <p:bldP spid="39" grpId="2" animBg="1"/>
      <p:bldP spid="39" grpId="3" animBg="1"/>
      <p:bldP spid="39" grpId="4" animBg="1"/>
      <p:bldP spid="39" grpId="5" animBg="1"/>
      <p:bldP spid="39" grpId="6" animBg="1"/>
      <p:bldP spid="39" grpId="7" animBg="1"/>
      <p:bldP spid="39" grpId="8" animBg="1"/>
      <p:bldP spid="37" grpId="0" animBg="1"/>
      <p:bldP spid="37" grpId="1" animBg="1"/>
      <p:bldP spid="37" grpId="2" animBg="1"/>
      <p:bldP spid="37" grpId="3" animBg="1"/>
      <p:bldP spid="37" grpId="4" animBg="1"/>
      <p:bldP spid="37" grpId="5" animBg="1"/>
      <p:bldP spid="37" grpId="6" animBg="1"/>
      <p:bldP spid="37" grpId="7" animBg="1"/>
      <p:bldP spid="37" grpId="8"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58" grpId="0" animBg="1"/>
      <p:bldP spid="58" grpId="1" animBg="1"/>
      <p:bldP spid="58" grpId="2" animBg="1"/>
      <p:bldP spid="61" grpId="0" animBg="1"/>
      <p:bldP spid="61" grpId="1" animBg="1"/>
      <p:bldP spid="61" grpId="2" animBg="1"/>
      <p:bldP spid="64" grpId="0" animBg="1"/>
      <p:bldP spid="64" grpId="1" animBg="1"/>
      <p:bldP spid="64" grpId="2" animBg="1"/>
      <p:bldP spid="64" grpId="3" animBg="1"/>
      <p:bldP spid="64" grpId="4" animBg="1"/>
      <p:bldP spid="64" grpId="5" animBg="1"/>
      <p:bldP spid="64" grpId="6" animBg="1"/>
      <p:bldP spid="64" grpId="7" animBg="1"/>
      <p:bldP spid="64" grpId="8" animBg="1"/>
      <p:bldP spid="43" grpId="0" animBg="1"/>
      <p:bldP spid="43" grpId="1" animBg="1"/>
      <p:bldP spid="46" grpId="0" animBg="1"/>
      <p:bldP spid="46" grpId="1" animBg="1"/>
      <p:bldP spid="46" grpId="2" animBg="1"/>
      <p:bldP spid="46" grpId="3" animBg="1"/>
      <p:bldP spid="46" grpId="4" animBg="1"/>
      <p:bldP spid="46" grpId="5" animBg="1"/>
      <p:bldP spid="47" grpId="0" animBg="1"/>
      <p:bldP spid="47" grpId="1" animBg="1"/>
      <p:bldP spid="48" grpId="0" animBg="1"/>
      <p:bldP spid="48" grpId="1" animBg="1"/>
      <p:bldP spid="48" grpId="2" animBg="1"/>
      <p:bldP spid="48" grpId="3" animBg="1"/>
      <p:bldP spid="48" grpId="4" animBg="1"/>
      <p:bldP spid="48" grpId="5" animBg="1"/>
      <p:bldP spid="49" grpId="0" animBg="1"/>
      <p:bldP spid="49" grpId="1" animBg="1"/>
      <p:bldP spid="49" grpId="2" animBg="1"/>
      <p:bldP spid="49" grpId="3" animBg="1"/>
      <p:bldP spid="49" grpId="4" animBg="1"/>
      <p:bldP spid="49" grpId="5" animBg="1"/>
      <p:bldP spid="50" grpId="0" animBg="1"/>
      <p:bldP spid="50" grpId="1" animBg="1"/>
      <p:bldP spid="50" grpId="2" animBg="1"/>
      <p:bldP spid="50" grpId="3" animBg="1"/>
      <p:bldP spid="50" grpId="4" animBg="1"/>
      <p:bldP spid="50" grpId="5" animBg="1"/>
      <p:bldP spid="50" grpId="6" animBg="1"/>
      <p:bldP spid="50" grpId="7" animBg="1"/>
      <p:bldP spid="60" grpId="0" animBg="1"/>
      <p:bldP spid="60" grpId="1" animBg="1"/>
      <p:bldP spid="63" grpId="0" animBg="1"/>
      <p:bldP spid="63" grpId="1" animBg="1"/>
      <p:bldP spid="68" grpId="0" animBg="1"/>
      <p:bldP spid="68" grpId="1" animBg="1"/>
      <p:bldP spid="68" grpId="2" animBg="1"/>
      <p:bldP spid="68" grpId="3" animBg="1"/>
      <p:bldP spid="68" grpId="4" animBg="1"/>
      <p:bldP spid="68" grpId="5"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Outline</a:t>
            </a:r>
            <a:endParaRPr lang="zh-TW" altLang="en-US" dirty="0"/>
          </a:p>
        </p:txBody>
      </p:sp>
      <p:sp>
        <p:nvSpPr>
          <p:cNvPr id="3" name="內容版面配置區 2"/>
          <p:cNvSpPr>
            <a:spLocks noGrp="1"/>
          </p:cNvSpPr>
          <p:nvPr>
            <p:ph idx="1"/>
          </p:nvPr>
        </p:nvSpPr>
        <p:spPr/>
        <p:txBody>
          <a:bodyPr/>
          <a:lstStyle/>
          <a:p>
            <a:r>
              <a:rPr lang="en-US" altLang="zh-TW" dirty="0"/>
              <a:t>Multi-Processor System-on-Chip (</a:t>
            </a:r>
            <a:r>
              <a:rPr lang="en-US" altLang="zh-TW" dirty="0" err="1"/>
              <a:t>MPSoC</a:t>
            </a:r>
            <a:r>
              <a:rPr lang="en-US" altLang="zh-TW" dirty="0"/>
              <a:t>)</a:t>
            </a:r>
          </a:p>
          <a:p>
            <a:pPr lvl="1"/>
            <a:r>
              <a:rPr lang="en-US" altLang="zh-TW" dirty="0"/>
              <a:t>Task remapping for fault-tolerant</a:t>
            </a:r>
          </a:p>
          <a:p>
            <a:r>
              <a:rPr lang="en-US" altLang="zh-TW" dirty="0"/>
              <a:t>Communication driven remapping method</a:t>
            </a:r>
          </a:p>
          <a:p>
            <a:pPr lvl="1"/>
            <a:r>
              <a:rPr lang="en-US" altLang="zh-TW" dirty="0"/>
              <a:t>Model communication cost on edges</a:t>
            </a:r>
          </a:p>
          <a:p>
            <a:pPr lvl="1"/>
            <a:r>
              <a:rPr lang="en-US" altLang="zh-TW" dirty="0"/>
              <a:t>Allow tasks be moved to non-neighboring PEs</a:t>
            </a:r>
          </a:p>
          <a:p>
            <a:r>
              <a:rPr lang="en-US" altLang="zh-TW" dirty="0"/>
              <a:t>Initial mapping improvement</a:t>
            </a:r>
          </a:p>
          <a:p>
            <a:r>
              <a:rPr lang="en-US" altLang="zh-TW" dirty="0"/>
              <a:t>Experimental results</a:t>
            </a:r>
          </a:p>
          <a:p>
            <a:r>
              <a:rPr lang="en-US" altLang="zh-TW" dirty="0"/>
              <a:t>Conclusions</a:t>
            </a:r>
            <a:endParaRPr lang="zh-TW" altLang="en-US" dirty="0"/>
          </a:p>
        </p:txBody>
      </p:sp>
      <p:sp>
        <p:nvSpPr>
          <p:cNvPr id="6" name="矩形 5"/>
          <p:cNvSpPr/>
          <p:nvPr/>
        </p:nvSpPr>
        <p:spPr bwMode="auto">
          <a:xfrm>
            <a:off x="465512" y="4580314"/>
            <a:ext cx="7714211" cy="1014150"/>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7" name="矩形 6"/>
          <p:cNvSpPr/>
          <p:nvPr/>
        </p:nvSpPr>
        <p:spPr bwMode="auto">
          <a:xfrm>
            <a:off x="465512" y="1387475"/>
            <a:ext cx="7714211" cy="2784674"/>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22</a:t>
            </a:fld>
            <a:r>
              <a:rPr lang="en-US" altLang="zh-TW" smtClean="0"/>
              <a:t>/28</a:t>
            </a:r>
            <a:endParaRPr lang="zh-TW" altLang="en-US" dirty="0"/>
          </a:p>
        </p:txBody>
      </p:sp>
    </p:spTree>
    <p:extLst>
      <p:ext uri="{BB962C8B-B14F-4D97-AF65-F5344CB8AC3E}">
        <p14:creationId xmlns:p14="http://schemas.microsoft.com/office/powerpoint/2010/main" val="40902512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Initial Mapping Improvement</a:t>
            </a:r>
            <a:endParaRPr lang="zh-TW" altLang="en-US" dirty="0"/>
          </a:p>
        </p:txBody>
      </p:sp>
      <p:sp>
        <p:nvSpPr>
          <p:cNvPr id="3" name="內容版面配置區 2"/>
          <p:cNvSpPr>
            <a:spLocks noGrp="1"/>
          </p:cNvSpPr>
          <p:nvPr>
            <p:ph idx="1"/>
          </p:nvPr>
        </p:nvSpPr>
        <p:spPr/>
        <p:txBody>
          <a:bodyPr/>
          <a:lstStyle/>
          <a:p>
            <a:r>
              <a:rPr lang="en-US" altLang="zh-TW" dirty="0"/>
              <a:t>10.91% improvement on default mapping</a:t>
            </a:r>
          </a:p>
          <a:p>
            <a:r>
              <a:rPr lang="en-US" altLang="zh-TW" dirty="0"/>
              <a:t>4.16% improvement on NMAP [2]</a:t>
            </a:r>
          </a:p>
        </p:txBody>
      </p:sp>
      <p:graphicFrame>
        <p:nvGraphicFramePr>
          <p:cNvPr id="21" name="圖表 20"/>
          <p:cNvGraphicFramePr/>
          <p:nvPr>
            <p:extLst>
              <p:ext uri="{D42A27DB-BD31-4B8C-83A1-F6EECF244321}">
                <p14:modId xmlns:p14="http://schemas.microsoft.com/office/powerpoint/2010/main" val="2208625280"/>
              </p:ext>
            </p:extLst>
          </p:nvPr>
        </p:nvGraphicFramePr>
        <p:xfrm>
          <a:off x="776125" y="2358000"/>
          <a:ext cx="7560000" cy="4500000"/>
        </p:xfrm>
        <a:graphic>
          <a:graphicData uri="http://schemas.openxmlformats.org/drawingml/2006/chart">
            <c:chart xmlns:c="http://schemas.openxmlformats.org/drawingml/2006/chart" xmlns:r="http://schemas.openxmlformats.org/officeDocument/2006/relationships" r:id="rId3"/>
          </a:graphicData>
        </a:graphic>
      </p:graphicFrame>
      <p:sp>
        <p:nvSpPr>
          <p:cNvPr id="17" name="橢圓 16"/>
          <p:cNvSpPr/>
          <p:nvPr/>
        </p:nvSpPr>
        <p:spPr bwMode="auto">
          <a:xfrm>
            <a:off x="7471609" y="3501990"/>
            <a:ext cx="390528" cy="594070"/>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8" name="橢圓 17"/>
          <p:cNvSpPr/>
          <p:nvPr/>
        </p:nvSpPr>
        <p:spPr bwMode="auto">
          <a:xfrm>
            <a:off x="7858685" y="3602005"/>
            <a:ext cx="447260" cy="407505"/>
          </a:xfrm>
          <a:prstGeom prst="ellipse">
            <a:avLst/>
          </a:prstGeom>
          <a:no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9" name="文字方塊 18"/>
          <p:cNvSpPr txBox="1"/>
          <p:nvPr/>
        </p:nvSpPr>
        <p:spPr>
          <a:xfrm>
            <a:off x="6675088" y="3282848"/>
            <a:ext cx="966931" cy="369332"/>
          </a:xfrm>
          <a:prstGeom prst="rect">
            <a:avLst/>
          </a:prstGeom>
          <a:noFill/>
        </p:spPr>
        <p:txBody>
          <a:bodyPr wrap="none" rtlCol="0">
            <a:spAutoFit/>
          </a:bodyPr>
          <a:lstStyle/>
          <a:p>
            <a:r>
              <a:rPr lang="en-US" altLang="zh-TW" dirty="0"/>
              <a:t>10.91%</a:t>
            </a:r>
            <a:endParaRPr lang="zh-TW" altLang="en-US" dirty="0"/>
          </a:p>
        </p:txBody>
      </p:sp>
      <p:sp>
        <p:nvSpPr>
          <p:cNvPr id="20" name="文字方塊 19"/>
          <p:cNvSpPr txBox="1"/>
          <p:nvPr/>
        </p:nvSpPr>
        <p:spPr>
          <a:xfrm>
            <a:off x="7739651" y="3284645"/>
            <a:ext cx="838691" cy="369332"/>
          </a:xfrm>
          <a:prstGeom prst="rect">
            <a:avLst/>
          </a:prstGeom>
          <a:noFill/>
        </p:spPr>
        <p:txBody>
          <a:bodyPr wrap="none" rtlCol="0">
            <a:spAutoFit/>
          </a:bodyPr>
          <a:lstStyle/>
          <a:p>
            <a:r>
              <a:rPr lang="en-US" altLang="zh-TW" dirty="0"/>
              <a:t>4.16%</a:t>
            </a:r>
            <a:endParaRPr lang="zh-TW" altLang="en-US" dirty="0"/>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23</a:t>
            </a:fld>
            <a:r>
              <a:rPr lang="en-US" altLang="zh-TW" smtClean="0"/>
              <a:t>/28</a:t>
            </a:r>
            <a:endParaRPr lang="zh-TW" altLang="en-US" dirty="0"/>
          </a:p>
        </p:txBody>
      </p:sp>
    </p:spTree>
    <p:extLst>
      <p:ext uri="{BB962C8B-B14F-4D97-AF65-F5344CB8AC3E}">
        <p14:creationId xmlns:p14="http://schemas.microsoft.com/office/powerpoint/2010/main" val="20037793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1750" y="533400"/>
            <a:ext cx="9175750" cy="854075"/>
          </a:xfrm>
        </p:spPr>
        <p:txBody>
          <a:bodyPr/>
          <a:lstStyle/>
          <a:p>
            <a:r>
              <a:rPr lang="en-US" altLang="zh-TW" dirty="0"/>
              <a:t>Repairing Communication Overhead</a:t>
            </a:r>
            <a:endParaRPr lang="zh-TW" altLang="en-US" dirty="0"/>
          </a:p>
        </p:txBody>
      </p:sp>
      <p:sp>
        <p:nvSpPr>
          <p:cNvPr id="18" name="矩形 17"/>
          <p:cNvSpPr/>
          <p:nvPr/>
        </p:nvSpPr>
        <p:spPr bwMode="auto">
          <a:xfrm>
            <a:off x="577970" y="1811547"/>
            <a:ext cx="8350370" cy="491706"/>
          </a:xfrm>
          <a:prstGeom prst="rect">
            <a:avLst/>
          </a:prstGeom>
          <a:solidFill>
            <a:schemeClr val="bg2"/>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3" name="內容版面配置區 2"/>
          <p:cNvSpPr>
            <a:spLocks noGrp="1"/>
          </p:cNvSpPr>
          <p:nvPr>
            <p:ph idx="1"/>
          </p:nvPr>
        </p:nvSpPr>
        <p:spPr/>
        <p:txBody>
          <a:bodyPr/>
          <a:lstStyle/>
          <a:p>
            <a:r>
              <a:rPr lang="en-US" altLang="zh-TW" dirty="0"/>
              <a:t>43.59% less communication overhead on average</a:t>
            </a:r>
          </a:p>
          <a:p>
            <a:pPr lvl="1"/>
            <a:r>
              <a:rPr lang="en-US" altLang="zh-TW" dirty="0"/>
              <a:t>Use </a:t>
            </a:r>
            <a:r>
              <a:rPr lang="en-US" altLang="zh-TW" dirty="0" smtClean="0"/>
              <a:t>a more </a:t>
            </a:r>
            <a:r>
              <a:rPr lang="en-US" altLang="zh-TW" dirty="0"/>
              <a:t>precise communication cost model</a:t>
            </a:r>
          </a:p>
          <a:p>
            <a:endParaRPr lang="zh-TW" altLang="en-US" dirty="0"/>
          </a:p>
        </p:txBody>
      </p:sp>
      <p:graphicFrame>
        <p:nvGraphicFramePr>
          <p:cNvPr id="13" name="圖表 12"/>
          <p:cNvGraphicFramePr/>
          <p:nvPr>
            <p:extLst>
              <p:ext uri="{D42A27DB-BD31-4B8C-83A1-F6EECF244321}">
                <p14:modId xmlns:p14="http://schemas.microsoft.com/office/powerpoint/2010/main" val="3865754436"/>
              </p:ext>
            </p:extLst>
          </p:nvPr>
        </p:nvGraphicFramePr>
        <p:xfrm>
          <a:off x="776125" y="2340384"/>
          <a:ext cx="7560000" cy="4500000"/>
        </p:xfrm>
        <a:graphic>
          <a:graphicData uri="http://schemas.openxmlformats.org/drawingml/2006/chart">
            <c:chart xmlns:c="http://schemas.openxmlformats.org/drawingml/2006/chart" xmlns:r="http://schemas.openxmlformats.org/officeDocument/2006/relationships" r:id="rId3"/>
          </a:graphicData>
        </a:graphic>
      </p:graphicFrame>
      <p:sp>
        <p:nvSpPr>
          <p:cNvPr id="19" name="向下箭號 18"/>
          <p:cNvSpPr/>
          <p:nvPr/>
        </p:nvSpPr>
        <p:spPr bwMode="auto">
          <a:xfrm>
            <a:off x="7625295" y="3287453"/>
            <a:ext cx="262421" cy="773954"/>
          </a:xfrm>
          <a:prstGeom prst="downArrow">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20" name="文字方塊 19"/>
          <p:cNvSpPr txBox="1"/>
          <p:nvPr/>
        </p:nvSpPr>
        <p:spPr>
          <a:xfrm>
            <a:off x="7782384" y="3444344"/>
            <a:ext cx="966931" cy="369332"/>
          </a:xfrm>
          <a:prstGeom prst="rect">
            <a:avLst/>
          </a:prstGeom>
          <a:noFill/>
        </p:spPr>
        <p:txBody>
          <a:bodyPr wrap="none" rtlCol="0">
            <a:spAutoFit/>
          </a:bodyPr>
          <a:lstStyle/>
          <a:p>
            <a:r>
              <a:rPr lang="en-US" altLang="zh-TW" dirty="0"/>
              <a:t>43.59%</a:t>
            </a:r>
            <a:endParaRPr lang="zh-TW" altLang="en-US" dirty="0"/>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24</a:t>
            </a:fld>
            <a:r>
              <a:rPr lang="en-US" altLang="zh-TW" smtClean="0"/>
              <a:t>/28</a:t>
            </a:r>
            <a:endParaRPr lang="zh-TW" altLang="en-US" dirty="0"/>
          </a:p>
        </p:txBody>
      </p:sp>
    </p:spTree>
    <p:extLst>
      <p:ext uri="{BB962C8B-B14F-4D97-AF65-F5344CB8AC3E}">
        <p14:creationId xmlns:p14="http://schemas.microsoft.com/office/powerpoint/2010/main" val="2549965865"/>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Overall Effect</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3.94% fewer overhead on initial mapping</a:t>
                </a:r>
              </a:p>
              <a:p>
                <a:r>
                  <a:rPr lang="en-US" altLang="zh-TW" dirty="0"/>
                  <a:t>39.08% less </a:t>
                </a:r>
                <a14:m>
                  <m:oMath xmlns:m="http://schemas.openxmlformats.org/officeDocument/2006/math">
                    <m:r>
                      <a:rPr lang="en-US" altLang="zh-TW" i="1" dirty="0" smtClean="0">
                        <a:latin typeface="Cambria Math" panose="02040503050406030204" pitchFamily="18" charset="0"/>
                      </a:rPr>
                      <m:t>𝑐𝑜𝑚𝑚𝑐𝑜𝑠𝑡</m:t>
                    </m:r>
                  </m:oMath>
                </a14:m>
                <a:r>
                  <a:rPr lang="en-US" altLang="zh-TW" dirty="0"/>
                  <a:t> for remapping</a:t>
                </a: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3"/>
                <a:stretch>
                  <a:fillRect l="-1098" t="-866"/>
                </a:stretch>
              </a:blipFill>
            </p:spPr>
            <p:txBody>
              <a:bodyPr/>
              <a:lstStyle/>
              <a:p>
                <a:r>
                  <a:rPr lang="zh-TW" altLang="en-US">
                    <a:noFill/>
                  </a:rPr>
                  <a:t> </a:t>
                </a:r>
              </a:p>
            </p:txBody>
          </p:sp>
        </mc:Fallback>
      </mc:AlternateContent>
      <p:graphicFrame>
        <p:nvGraphicFramePr>
          <p:cNvPr id="26" name="圖表 25"/>
          <p:cNvGraphicFramePr/>
          <p:nvPr>
            <p:extLst>
              <p:ext uri="{D42A27DB-BD31-4B8C-83A1-F6EECF244321}">
                <p14:modId xmlns:p14="http://schemas.microsoft.com/office/powerpoint/2010/main" val="3154255880"/>
              </p:ext>
            </p:extLst>
          </p:nvPr>
        </p:nvGraphicFramePr>
        <p:xfrm>
          <a:off x="776125" y="2358000"/>
          <a:ext cx="7560000" cy="4500000"/>
        </p:xfrm>
        <a:graphic>
          <a:graphicData uri="http://schemas.openxmlformats.org/drawingml/2006/chart">
            <c:chart xmlns:c="http://schemas.openxmlformats.org/drawingml/2006/chart" xmlns:r="http://schemas.openxmlformats.org/officeDocument/2006/relationships" r:id="rId4"/>
          </a:graphicData>
        </a:graphic>
      </p:graphicFrame>
      <p:sp>
        <p:nvSpPr>
          <p:cNvPr id="4" name="矩形 3"/>
          <p:cNvSpPr/>
          <p:nvPr/>
        </p:nvSpPr>
        <p:spPr bwMode="auto">
          <a:xfrm rot="20550602">
            <a:off x="2741744" y="4907055"/>
            <a:ext cx="5497519" cy="432664"/>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 name="矩形 9"/>
          <p:cNvSpPr/>
          <p:nvPr/>
        </p:nvSpPr>
        <p:spPr bwMode="auto">
          <a:xfrm rot="20379106">
            <a:off x="2384296" y="4240989"/>
            <a:ext cx="5497519" cy="432664"/>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27" name="向下箭號 26"/>
          <p:cNvSpPr/>
          <p:nvPr/>
        </p:nvSpPr>
        <p:spPr bwMode="auto">
          <a:xfrm>
            <a:off x="6226236" y="4069556"/>
            <a:ext cx="262421" cy="335757"/>
          </a:xfrm>
          <a:prstGeom prst="downArrow">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28" name="向下箭號 27"/>
          <p:cNvSpPr/>
          <p:nvPr/>
        </p:nvSpPr>
        <p:spPr bwMode="auto">
          <a:xfrm>
            <a:off x="7708498" y="3907631"/>
            <a:ext cx="262421" cy="788194"/>
          </a:xfrm>
          <a:prstGeom prst="downArrow">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29" name="文字方塊 28"/>
          <p:cNvSpPr txBox="1"/>
          <p:nvPr/>
        </p:nvSpPr>
        <p:spPr>
          <a:xfrm>
            <a:off x="6364967" y="3962107"/>
            <a:ext cx="838691" cy="369332"/>
          </a:xfrm>
          <a:prstGeom prst="rect">
            <a:avLst/>
          </a:prstGeom>
          <a:noFill/>
        </p:spPr>
        <p:txBody>
          <a:bodyPr wrap="none" rtlCol="0">
            <a:spAutoFit/>
          </a:bodyPr>
          <a:lstStyle/>
          <a:p>
            <a:r>
              <a:rPr lang="en-US" altLang="zh-TW" dirty="0"/>
              <a:t>3.94%</a:t>
            </a:r>
            <a:endParaRPr lang="zh-TW" altLang="en-US" dirty="0"/>
          </a:p>
        </p:txBody>
      </p:sp>
      <p:sp>
        <p:nvSpPr>
          <p:cNvPr id="30" name="文字方塊 29"/>
          <p:cNvSpPr txBox="1"/>
          <p:nvPr/>
        </p:nvSpPr>
        <p:spPr>
          <a:xfrm>
            <a:off x="7869810" y="4016164"/>
            <a:ext cx="966931" cy="369332"/>
          </a:xfrm>
          <a:prstGeom prst="rect">
            <a:avLst/>
          </a:prstGeom>
          <a:noFill/>
        </p:spPr>
        <p:txBody>
          <a:bodyPr wrap="none" rtlCol="0">
            <a:spAutoFit/>
          </a:bodyPr>
          <a:lstStyle/>
          <a:p>
            <a:r>
              <a:rPr lang="en-US" altLang="zh-TW" dirty="0"/>
              <a:t>39.08%</a:t>
            </a:r>
            <a:endParaRPr lang="zh-TW" altLang="en-US" dirty="0"/>
          </a:p>
        </p:txBody>
      </p:sp>
      <p:sp>
        <p:nvSpPr>
          <p:cNvPr id="6" name="投影片編號版面配置區 5"/>
          <p:cNvSpPr>
            <a:spLocks noGrp="1"/>
          </p:cNvSpPr>
          <p:nvPr>
            <p:ph type="sldNum" sz="quarter" idx="10"/>
          </p:nvPr>
        </p:nvSpPr>
        <p:spPr/>
        <p:txBody>
          <a:bodyPr/>
          <a:lstStyle/>
          <a:p>
            <a:fld id="{98DD11F9-7500-44D7-BD4E-9DA41FE32E0D}" type="slidenum">
              <a:rPr lang="zh-TW" altLang="en-US" smtClean="0"/>
              <a:pPr/>
              <a:t>25</a:t>
            </a:fld>
            <a:r>
              <a:rPr lang="en-US" altLang="zh-TW" smtClean="0"/>
              <a:t>/28</a:t>
            </a:r>
            <a:endParaRPr lang="zh-TW" altLang="en-US" dirty="0"/>
          </a:p>
        </p:txBody>
      </p:sp>
    </p:spTree>
    <p:extLst>
      <p:ext uri="{BB962C8B-B14F-4D97-AF65-F5344CB8AC3E}">
        <p14:creationId xmlns:p14="http://schemas.microsoft.com/office/powerpoint/2010/main" val="13253089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7"/>
                                        </p:tgtEl>
                                      </p:cBhvr>
                                    </p:animEffect>
                                    <p:set>
                                      <p:cBhvr>
                                        <p:cTn id="15" dur="1" fill="hold">
                                          <p:stCondLst>
                                            <p:cond delay="499"/>
                                          </p:stCondLst>
                                        </p:cTn>
                                        <p:tgtEl>
                                          <p:spTgt spid="27"/>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29"/>
                                        </p:tgtEl>
                                      </p:cBhvr>
                                    </p:animEffect>
                                    <p:set>
                                      <p:cBhvr>
                                        <p:cTn id="18" dur="1" fill="hold">
                                          <p:stCondLst>
                                            <p:cond delay="499"/>
                                          </p:stCondLst>
                                        </p:cTn>
                                        <p:tgtEl>
                                          <p:spTgt spid="29"/>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par>
                                <p:cTn id="38" presetID="10" presetClass="entr" presetSubtype="0" fill="hold" grpId="2"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par>
                                <p:cTn id="41" presetID="10" presetClass="entr" presetSubtype="0" fill="hold" grpId="2"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0" grpId="1" animBg="1"/>
      <p:bldP spid="27" grpId="0" animBg="1"/>
      <p:bldP spid="27" grpId="1" animBg="1"/>
      <p:bldP spid="27" grpId="2" animBg="1"/>
      <p:bldP spid="28" grpId="0" animBg="1"/>
      <p:bldP spid="29" grpId="0"/>
      <p:bldP spid="29" grpId="1"/>
      <p:bldP spid="29" grpId="2"/>
      <p:bldP spid="3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Outline</a:t>
            </a:r>
            <a:endParaRPr lang="zh-TW" altLang="en-US" dirty="0"/>
          </a:p>
        </p:txBody>
      </p:sp>
      <p:sp>
        <p:nvSpPr>
          <p:cNvPr id="3" name="內容版面配置區 2"/>
          <p:cNvSpPr>
            <a:spLocks noGrp="1"/>
          </p:cNvSpPr>
          <p:nvPr>
            <p:ph idx="1"/>
          </p:nvPr>
        </p:nvSpPr>
        <p:spPr/>
        <p:txBody>
          <a:bodyPr/>
          <a:lstStyle/>
          <a:p>
            <a:r>
              <a:rPr lang="en-US" altLang="zh-TW" dirty="0"/>
              <a:t>Multi-Processor System-on-Chip (</a:t>
            </a:r>
            <a:r>
              <a:rPr lang="en-US" altLang="zh-TW" dirty="0" err="1"/>
              <a:t>MPSoC</a:t>
            </a:r>
            <a:r>
              <a:rPr lang="en-US" altLang="zh-TW" dirty="0"/>
              <a:t>)</a:t>
            </a:r>
          </a:p>
          <a:p>
            <a:pPr lvl="1"/>
            <a:r>
              <a:rPr lang="en-US" altLang="zh-TW" dirty="0"/>
              <a:t>Task remapping for fault-tolerant</a:t>
            </a:r>
          </a:p>
          <a:p>
            <a:r>
              <a:rPr lang="en-US" altLang="zh-TW" dirty="0"/>
              <a:t>Communication driven remapping method</a:t>
            </a:r>
          </a:p>
          <a:p>
            <a:pPr lvl="1"/>
            <a:r>
              <a:rPr lang="en-US" altLang="zh-TW" dirty="0"/>
              <a:t>Model communication cost on edges</a:t>
            </a:r>
          </a:p>
          <a:p>
            <a:pPr lvl="1"/>
            <a:r>
              <a:rPr lang="en-US" altLang="zh-TW" dirty="0"/>
              <a:t>Allow tasks be moved to non-neighboring PEs</a:t>
            </a:r>
          </a:p>
          <a:p>
            <a:r>
              <a:rPr lang="en-US" altLang="zh-TW" dirty="0"/>
              <a:t>Initial mapping improvement</a:t>
            </a:r>
          </a:p>
          <a:p>
            <a:r>
              <a:rPr lang="en-US" altLang="zh-TW" dirty="0"/>
              <a:t>Experimental results</a:t>
            </a:r>
          </a:p>
          <a:p>
            <a:r>
              <a:rPr lang="en-US" altLang="zh-TW" dirty="0"/>
              <a:t>Conclusions</a:t>
            </a:r>
            <a:endParaRPr lang="zh-TW" altLang="en-US" dirty="0"/>
          </a:p>
        </p:txBody>
      </p:sp>
      <p:sp>
        <p:nvSpPr>
          <p:cNvPr id="7" name="矩形 6"/>
          <p:cNvSpPr/>
          <p:nvPr/>
        </p:nvSpPr>
        <p:spPr bwMode="auto">
          <a:xfrm>
            <a:off x="465512" y="1387475"/>
            <a:ext cx="7714211" cy="3184526"/>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26</a:t>
            </a:fld>
            <a:r>
              <a:rPr lang="en-US" altLang="zh-TW" smtClean="0"/>
              <a:t>/28</a:t>
            </a:r>
            <a:endParaRPr lang="zh-TW" altLang="en-US" dirty="0"/>
          </a:p>
        </p:txBody>
      </p:sp>
    </p:spTree>
    <p:extLst>
      <p:ext uri="{BB962C8B-B14F-4D97-AF65-F5344CB8AC3E}">
        <p14:creationId xmlns:p14="http://schemas.microsoft.com/office/powerpoint/2010/main" val="7211300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Conclusions</a:t>
            </a:r>
            <a:endParaRPr lang="zh-TW" altLang="en-US" dirty="0"/>
          </a:p>
        </p:txBody>
      </p:sp>
      <p:sp>
        <p:nvSpPr>
          <p:cNvPr id="3" name="內容版面配置區 2"/>
          <p:cNvSpPr>
            <a:spLocks noGrp="1"/>
          </p:cNvSpPr>
          <p:nvPr>
            <p:ph idx="1"/>
          </p:nvPr>
        </p:nvSpPr>
        <p:spPr/>
        <p:txBody>
          <a:bodyPr/>
          <a:lstStyle/>
          <a:p>
            <a:r>
              <a:rPr lang="en-US" altLang="zh-TW" dirty="0"/>
              <a:t>A communication driven remapping algorithm</a:t>
            </a:r>
          </a:p>
          <a:p>
            <a:pPr lvl="1"/>
            <a:r>
              <a:rPr lang="en-US" altLang="zh-TW" dirty="0" smtClean="0"/>
              <a:t>Tolerate </a:t>
            </a:r>
            <a:r>
              <a:rPr lang="en-US" altLang="zh-TW" dirty="0"/>
              <a:t>processing element failures</a:t>
            </a:r>
          </a:p>
          <a:p>
            <a:pPr lvl="2"/>
            <a:r>
              <a:rPr lang="en-US" altLang="zh-TW" dirty="0" smtClean="0"/>
              <a:t>Use precise </a:t>
            </a:r>
            <a:r>
              <a:rPr lang="en-US" altLang="zh-TW" dirty="0"/>
              <a:t>communication cost model</a:t>
            </a:r>
          </a:p>
          <a:p>
            <a:pPr lvl="2"/>
            <a:r>
              <a:rPr lang="en-US" altLang="zh-TW" smtClean="0"/>
              <a:t>Allow flexible </a:t>
            </a:r>
            <a:r>
              <a:rPr lang="en-US" altLang="zh-TW" dirty="0"/>
              <a:t>non-neighboring task movement</a:t>
            </a:r>
          </a:p>
          <a:p>
            <a:pPr lvl="1"/>
            <a:r>
              <a:rPr lang="en-US" altLang="zh-TW" dirty="0" smtClean="0"/>
              <a:t>Improve the </a:t>
            </a:r>
            <a:r>
              <a:rPr lang="en-US" altLang="zh-TW" dirty="0"/>
              <a:t>initial </a:t>
            </a:r>
            <a:r>
              <a:rPr lang="en-US" altLang="zh-TW" dirty="0" smtClean="0"/>
              <a:t>mapping</a:t>
            </a:r>
            <a:endParaRPr lang="en-US" altLang="zh-TW" dirty="0"/>
          </a:p>
          <a:p>
            <a:pPr lvl="1"/>
            <a:r>
              <a:rPr lang="en-US" altLang="zh-TW" dirty="0" smtClean="0"/>
              <a:t>Be compared </a:t>
            </a:r>
            <a:r>
              <a:rPr lang="en-US" altLang="zh-TW" dirty="0"/>
              <a:t>with previous work</a:t>
            </a:r>
          </a:p>
          <a:p>
            <a:pPr lvl="2"/>
            <a:r>
              <a:rPr lang="en-US" altLang="zh-TW" dirty="0"/>
              <a:t>Higher repair </a:t>
            </a:r>
            <a:r>
              <a:rPr lang="en-US" altLang="zh-TW" dirty="0" smtClean="0"/>
              <a:t>rate</a:t>
            </a:r>
            <a:endParaRPr lang="en-US" altLang="zh-TW" dirty="0"/>
          </a:p>
          <a:p>
            <a:pPr lvl="2"/>
            <a:r>
              <a:rPr lang="en-US" altLang="zh-TW" dirty="0"/>
              <a:t>Less communication overhead</a:t>
            </a:r>
          </a:p>
          <a:p>
            <a:pPr lvl="3"/>
            <a:r>
              <a:rPr lang="en-US" altLang="zh-TW" dirty="0"/>
              <a:t>Initial mapping (4.16%)</a:t>
            </a:r>
          </a:p>
          <a:p>
            <a:pPr lvl="3"/>
            <a:r>
              <a:rPr lang="en-US" altLang="zh-TW" dirty="0"/>
              <a:t>Remapping (43.59%)</a:t>
            </a: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27</a:t>
            </a:fld>
            <a:r>
              <a:rPr lang="en-US" altLang="zh-TW" smtClean="0"/>
              <a:t>/28</a:t>
            </a:r>
            <a:endParaRPr lang="zh-TW" altLang="en-US" dirty="0"/>
          </a:p>
        </p:txBody>
      </p:sp>
    </p:spTree>
    <p:extLst>
      <p:ext uri="{BB962C8B-B14F-4D97-AF65-F5344CB8AC3E}">
        <p14:creationId xmlns:p14="http://schemas.microsoft.com/office/powerpoint/2010/main" val="2901654513"/>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en-US" altLang="zh-TW" dirty="0"/>
              <a:t>Thank you for listening</a:t>
            </a:r>
            <a:endParaRPr lang="zh-TW" altLang="en-US" dirty="0"/>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937250162"/>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ctrTitle"/>
          </p:nvPr>
        </p:nvSpPr>
        <p:spPr/>
        <p:txBody>
          <a:bodyPr/>
          <a:lstStyle/>
          <a:p>
            <a:r>
              <a:rPr lang="en-US" altLang="zh-TW" dirty="0" smtClean="0"/>
              <a:t>Backup Slides</a:t>
            </a:r>
            <a:endParaRPr lang="zh-TW" altLang="en-US" dirty="0"/>
          </a:p>
        </p:txBody>
      </p:sp>
      <p:sp>
        <p:nvSpPr>
          <p:cNvPr id="6" name="副標題 5"/>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61369081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Multi-Processor System-on-Chip</a:t>
            </a:r>
            <a:endParaRPr lang="zh-TW" altLang="en-US" dirty="0"/>
          </a:p>
        </p:txBody>
      </p:sp>
      <p:sp>
        <p:nvSpPr>
          <p:cNvPr id="3" name="內容版面配置區 2"/>
          <p:cNvSpPr>
            <a:spLocks noGrp="1"/>
          </p:cNvSpPr>
          <p:nvPr>
            <p:ph idx="1"/>
          </p:nvPr>
        </p:nvSpPr>
        <p:spPr/>
        <p:txBody>
          <a:bodyPr/>
          <a:lstStyle/>
          <a:p>
            <a:r>
              <a:rPr lang="en-US" altLang="zh-TW" dirty="0" smtClean="0"/>
              <a:t>Processing </a:t>
            </a:r>
            <a:r>
              <a:rPr lang="en-US" altLang="zh-TW" dirty="0"/>
              <a:t>elements (PEs</a:t>
            </a:r>
            <a:r>
              <a:rPr lang="en-US" altLang="zh-TW" dirty="0" smtClean="0"/>
              <a:t>) integrated on a chip</a:t>
            </a:r>
            <a:endParaRPr lang="en-US" altLang="zh-TW" dirty="0"/>
          </a:p>
          <a:p>
            <a:pPr lvl="1"/>
            <a:r>
              <a:rPr lang="en-US" altLang="zh-TW" dirty="0" smtClean="0"/>
              <a:t>Each PE can execute a task independently</a:t>
            </a:r>
          </a:p>
          <a:p>
            <a:pPr lvl="1"/>
            <a:r>
              <a:rPr lang="en-US" altLang="zh-TW" dirty="0" smtClean="0"/>
              <a:t>Redundant </a:t>
            </a:r>
            <a:r>
              <a:rPr lang="en-US" altLang="zh-TW" dirty="0"/>
              <a:t>PEs are </a:t>
            </a:r>
            <a:r>
              <a:rPr lang="en-US" altLang="zh-TW" dirty="0" smtClean="0"/>
              <a:t>included </a:t>
            </a:r>
            <a:r>
              <a:rPr lang="en-US" altLang="zh-TW" dirty="0"/>
              <a:t>for fault tolerance</a:t>
            </a:r>
          </a:p>
          <a:p>
            <a:endParaRPr lang="en-US" altLang="zh-TW" dirty="0"/>
          </a:p>
        </p:txBody>
      </p:sp>
      <p:sp>
        <p:nvSpPr>
          <p:cNvPr id="4" name="矩形 3"/>
          <p:cNvSpPr/>
          <p:nvPr/>
        </p:nvSpPr>
        <p:spPr bwMode="auto">
          <a:xfrm>
            <a:off x="1535460" y="4710934"/>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 name="文字方塊 4"/>
          <p:cNvSpPr txBox="1"/>
          <p:nvPr/>
        </p:nvSpPr>
        <p:spPr>
          <a:xfrm>
            <a:off x="1532301" y="4660158"/>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9" name="矩形 8"/>
          <p:cNvSpPr/>
          <p:nvPr/>
        </p:nvSpPr>
        <p:spPr bwMode="auto">
          <a:xfrm>
            <a:off x="2422421" y="471093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4" name="文字方塊 13"/>
          <p:cNvSpPr txBox="1"/>
          <p:nvPr/>
        </p:nvSpPr>
        <p:spPr>
          <a:xfrm>
            <a:off x="3312247" y="4660158"/>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8" name="文字方塊 17"/>
          <p:cNvSpPr txBox="1"/>
          <p:nvPr/>
        </p:nvSpPr>
        <p:spPr>
          <a:xfrm>
            <a:off x="2424089" y="4660158"/>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9" name="矩形 18"/>
          <p:cNvSpPr/>
          <p:nvPr/>
        </p:nvSpPr>
        <p:spPr bwMode="auto">
          <a:xfrm>
            <a:off x="1535460" y="5597505"/>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0" name="文字方塊 19"/>
          <p:cNvSpPr txBox="1"/>
          <p:nvPr/>
        </p:nvSpPr>
        <p:spPr>
          <a:xfrm>
            <a:off x="1532301" y="5546729"/>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24" name="矩形 23"/>
          <p:cNvSpPr/>
          <p:nvPr/>
        </p:nvSpPr>
        <p:spPr bwMode="auto">
          <a:xfrm>
            <a:off x="2422421" y="559512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9" name="文字方塊 28"/>
          <p:cNvSpPr txBox="1"/>
          <p:nvPr/>
        </p:nvSpPr>
        <p:spPr>
          <a:xfrm>
            <a:off x="3312247" y="5546729"/>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33" name="文字方塊 32"/>
          <p:cNvSpPr txBox="1"/>
          <p:nvPr/>
        </p:nvSpPr>
        <p:spPr>
          <a:xfrm>
            <a:off x="2424089" y="5546729"/>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5" name="文字方塊 14"/>
          <p:cNvSpPr txBox="1"/>
          <p:nvPr/>
        </p:nvSpPr>
        <p:spPr>
          <a:xfrm>
            <a:off x="1493070" y="4321577"/>
            <a:ext cx="979755" cy="369332"/>
          </a:xfrm>
          <a:prstGeom prst="rect">
            <a:avLst/>
          </a:prstGeom>
          <a:noFill/>
        </p:spPr>
        <p:txBody>
          <a:bodyPr wrap="none" rtlCol="0">
            <a:spAutoFit/>
          </a:bodyPr>
          <a:lstStyle/>
          <a:p>
            <a:r>
              <a:rPr lang="en-US" altLang="zh-TW" dirty="0" err="1"/>
              <a:t>MPSoC</a:t>
            </a:r>
            <a:endParaRPr lang="zh-TW" altLang="en-US" dirty="0"/>
          </a:p>
        </p:txBody>
      </p:sp>
      <p:grpSp>
        <p:nvGrpSpPr>
          <p:cNvPr id="95" name="群組 94"/>
          <p:cNvGrpSpPr/>
          <p:nvPr/>
        </p:nvGrpSpPr>
        <p:grpSpPr>
          <a:xfrm>
            <a:off x="489448" y="5134194"/>
            <a:ext cx="1270982" cy="369332"/>
            <a:chOff x="489448" y="4768130"/>
            <a:chExt cx="1270982" cy="369332"/>
          </a:xfrm>
        </p:grpSpPr>
        <p:cxnSp>
          <p:nvCxnSpPr>
            <p:cNvPr id="17" name="直線單箭頭接點 16"/>
            <p:cNvCxnSpPr>
              <a:endCxn id="30" idx="3"/>
            </p:cNvCxnSpPr>
            <p:nvPr/>
          </p:nvCxnSpPr>
          <p:spPr bwMode="auto">
            <a:xfrm flipH="1" flipV="1">
              <a:off x="981891" y="4952796"/>
              <a:ext cx="778539" cy="20800"/>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30" name="文字方塊 29"/>
            <p:cNvSpPr txBox="1"/>
            <p:nvPr/>
          </p:nvSpPr>
          <p:spPr>
            <a:xfrm>
              <a:off x="489448" y="4768130"/>
              <a:ext cx="492443" cy="369332"/>
            </a:xfrm>
            <a:prstGeom prst="rect">
              <a:avLst/>
            </a:prstGeom>
            <a:noFill/>
          </p:spPr>
          <p:txBody>
            <a:bodyPr wrap="none" rtlCol="0">
              <a:spAutoFit/>
            </a:bodyPr>
            <a:lstStyle/>
            <a:p>
              <a:r>
                <a:rPr lang="en-US" altLang="zh-TW" dirty="0">
                  <a:solidFill>
                    <a:schemeClr val="accent1"/>
                  </a:solidFill>
                </a:rPr>
                <a:t>PE</a:t>
              </a:r>
              <a:endParaRPr lang="zh-TW" altLang="en-US" dirty="0">
                <a:solidFill>
                  <a:schemeClr val="accent1"/>
                </a:solidFill>
              </a:endParaRPr>
            </a:p>
          </p:txBody>
        </p:sp>
      </p:grpSp>
      <p:sp>
        <p:nvSpPr>
          <p:cNvPr id="54" name="矩形 53"/>
          <p:cNvSpPr/>
          <p:nvPr/>
        </p:nvSpPr>
        <p:spPr bwMode="auto">
          <a:xfrm>
            <a:off x="3312541" y="471093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5" name="文字方塊 54"/>
          <p:cNvSpPr txBox="1"/>
          <p:nvPr/>
        </p:nvSpPr>
        <p:spPr>
          <a:xfrm>
            <a:off x="3312247" y="4660157"/>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56" name="矩形 55"/>
          <p:cNvSpPr/>
          <p:nvPr/>
        </p:nvSpPr>
        <p:spPr bwMode="auto">
          <a:xfrm>
            <a:off x="3312541" y="559512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7" name="文字方塊 56"/>
          <p:cNvSpPr txBox="1"/>
          <p:nvPr/>
        </p:nvSpPr>
        <p:spPr>
          <a:xfrm>
            <a:off x="3312247" y="5546728"/>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grpSp>
        <p:nvGrpSpPr>
          <p:cNvPr id="58" name="群組 57"/>
          <p:cNvGrpSpPr/>
          <p:nvPr/>
        </p:nvGrpSpPr>
        <p:grpSpPr>
          <a:xfrm>
            <a:off x="3836323" y="6062788"/>
            <a:ext cx="2215520" cy="533871"/>
            <a:chOff x="3173931" y="5656953"/>
            <a:chExt cx="2215520" cy="533871"/>
          </a:xfrm>
        </p:grpSpPr>
        <p:sp>
          <p:nvSpPr>
            <p:cNvPr id="59" name="文字方塊 58"/>
            <p:cNvSpPr txBox="1"/>
            <p:nvPr/>
          </p:nvSpPr>
          <p:spPr>
            <a:xfrm>
              <a:off x="3704374" y="5821492"/>
              <a:ext cx="1685077" cy="369332"/>
            </a:xfrm>
            <a:prstGeom prst="rect">
              <a:avLst/>
            </a:prstGeom>
            <a:noFill/>
          </p:spPr>
          <p:txBody>
            <a:bodyPr wrap="none" rtlCol="0">
              <a:spAutoFit/>
            </a:bodyPr>
            <a:lstStyle/>
            <a:p>
              <a:r>
                <a:rPr lang="en-US" altLang="zh-TW" dirty="0">
                  <a:solidFill>
                    <a:schemeClr val="accent1"/>
                  </a:solidFill>
                </a:rPr>
                <a:t>Redundant PE</a:t>
              </a:r>
              <a:endParaRPr lang="zh-TW" altLang="en-US" dirty="0">
                <a:solidFill>
                  <a:schemeClr val="accent1"/>
                </a:solidFill>
              </a:endParaRPr>
            </a:p>
          </p:txBody>
        </p:sp>
        <p:cxnSp>
          <p:nvCxnSpPr>
            <p:cNvPr id="60" name="直線單箭頭接點 59"/>
            <p:cNvCxnSpPr/>
            <p:nvPr/>
          </p:nvCxnSpPr>
          <p:spPr bwMode="auto">
            <a:xfrm>
              <a:off x="3173931" y="5656953"/>
              <a:ext cx="575390" cy="214296"/>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grpSp>
      <p:sp>
        <p:nvSpPr>
          <p:cNvPr id="7" name="投影片編號版面配置區 6"/>
          <p:cNvSpPr>
            <a:spLocks noGrp="1"/>
          </p:cNvSpPr>
          <p:nvPr>
            <p:ph type="sldNum" sz="quarter" idx="10"/>
          </p:nvPr>
        </p:nvSpPr>
        <p:spPr/>
        <p:txBody>
          <a:bodyPr/>
          <a:lstStyle/>
          <a:p>
            <a:fld id="{98DD11F9-7500-44D7-BD4E-9DA41FE32E0D}" type="slidenum">
              <a:rPr lang="zh-TW" altLang="en-US" smtClean="0"/>
              <a:pPr/>
              <a:t>3</a:t>
            </a:fld>
            <a:r>
              <a:rPr lang="en-US" altLang="zh-TW" smtClean="0"/>
              <a:t>/28</a:t>
            </a:r>
            <a:endParaRPr lang="zh-TW" altLang="en-US" dirty="0"/>
          </a:p>
        </p:txBody>
      </p:sp>
    </p:spTree>
    <p:extLst>
      <p:ext uri="{BB962C8B-B14F-4D97-AF65-F5344CB8AC3E}">
        <p14:creationId xmlns:p14="http://schemas.microsoft.com/office/powerpoint/2010/main" val="4937313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500"/>
                                        <p:tgtEl>
                                          <p:spTgt spid="5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500"/>
                                        <p:tgtEl>
                                          <p:spTgt spid="5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500"/>
                                        <p:tgtEl>
                                          <p:spTgt spid="5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par>
                                <p:cTn id="28" presetID="10"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9" grpId="0"/>
      <p:bldP spid="54" grpId="0" animBg="1"/>
      <p:bldP spid="55" grpId="0"/>
      <p:bldP spid="56" grpId="0" animBg="1"/>
      <p:bldP spid="5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Lemma of Topology Graph</a:t>
            </a:r>
            <a:endParaRPr lang="zh-TW" altLang="en-US" dirty="0"/>
          </a:p>
        </p:txBody>
      </p:sp>
      <p:sp>
        <p:nvSpPr>
          <p:cNvPr id="3" name="內容版面配置區 2"/>
          <p:cNvSpPr>
            <a:spLocks noGrp="1"/>
          </p:cNvSpPr>
          <p:nvPr>
            <p:ph idx="1"/>
          </p:nvPr>
        </p:nvSpPr>
        <p:spPr/>
        <p:txBody>
          <a:bodyPr/>
          <a:lstStyle/>
          <a:p>
            <a:endParaRPr lang="en-US" altLang="zh-TW" dirty="0" smtClean="0"/>
          </a:p>
          <a:p>
            <a:endParaRPr lang="zh-TW" altLang="en-US" dirty="0"/>
          </a:p>
        </p:txBody>
      </p:sp>
      <mc:AlternateContent xmlns:mc="http://schemas.openxmlformats.org/markup-compatibility/2006" xmlns:a14="http://schemas.microsoft.com/office/drawing/2010/main">
        <mc:Choice Requires="a14">
          <p:sp>
            <p:nvSpPr>
              <p:cNvPr id="6" name="文字方塊 5"/>
              <p:cNvSpPr txBox="1"/>
              <p:nvPr/>
            </p:nvSpPr>
            <p:spPr>
              <a:xfrm>
                <a:off x="967138" y="3434306"/>
                <a:ext cx="6984348" cy="1981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solidFill>
                            <a:schemeClr val="accent1"/>
                          </a:solidFill>
                          <a:latin typeface="Cambria Math" panose="02040503050406030204" pitchFamily="18" charset="0"/>
                        </a:rPr>
                        <m:t>Δ</m:t>
                      </m:r>
                      <m:sSub>
                        <m:sSubPr>
                          <m:ctrlPr>
                            <a:rPr lang="en-US" altLang="zh-TW" b="0" i="1" smtClean="0">
                              <a:solidFill>
                                <a:schemeClr val="accent1"/>
                              </a:solidFill>
                              <a:latin typeface="Cambria Math" panose="02040503050406030204" pitchFamily="18" charset="0"/>
                            </a:rPr>
                          </m:ctrlPr>
                        </m:sSubPr>
                        <m:e>
                          <m:r>
                            <a:rPr lang="en-US" altLang="zh-TW" b="0" i="1" smtClean="0">
                              <a:solidFill>
                                <a:schemeClr val="accent1"/>
                              </a:solidFill>
                              <a:latin typeface="Cambria Math" panose="02040503050406030204" pitchFamily="18" charset="0"/>
                            </a:rPr>
                            <m:t>𝑐𝑜𝑚𝑚𝑐𝑜𝑠𝑡</m:t>
                          </m:r>
                        </m:e>
                        <m:sub>
                          <m:r>
                            <a:rPr lang="en-US" altLang="zh-TW" b="0" i="1" smtClean="0">
                              <a:solidFill>
                                <a:schemeClr val="accent1"/>
                              </a:solidFill>
                              <a:latin typeface="Cambria Math" panose="02040503050406030204" pitchFamily="18" charset="0"/>
                            </a:rPr>
                            <m:t>𝐴</m:t>
                          </m:r>
                          <m:r>
                            <a:rPr lang="en-US" altLang="zh-TW" b="0" i="1" smtClean="0">
                              <a:solidFill>
                                <a:schemeClr val="accent1"/>
                              </a:solidFill>
                              <a:latin typeface="Cambria Math" panose="02040503050406030204" pitchFamily="18" charset="0"/>
                            </a:rPr>
                            <m:t>,</m:t>
                          </m:r>
                          <m:r>
                            <a:rPr lang="en-US" altLang="zh-TW" b="0" i="1" smtClean="0">
                              <a:solidFill>
                                <a:schemeClr val="accent1"/>
                              </a:solidFill>
                              <a:latin typeface="Cambria Math" panose="02040503050406030204" pitchFamily="18" charset="0"/>
                            </a:rPr>
                            <m:t>𝐵</m:t>
                          </m:r>
                        </m:sub>
                      </m:sSub>
                      <m:r>
                        <a:rPr lang="en-US" altLang="zh-TW" b="0" i="1" smtClean="0">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𝑑𝑖𝑠𝑡𝑎𝑛𝑐𝑒</m:t>
                          </m:r>
                          <m:d>
                            <m:dPr>
                              <m:ctrlPr>
                                <a:rPr lang="en-US" altLang="zh-TW" b="0" i="1" smtClean="0">
                                  <a:latin typeface="Cambria Math" panose="02040503050406030204" pitchFamily="18" charset="0"/>
                                </a:rPr>
                              </m:ctrlPr>
                            </m:dPr>
                            <m:e>
                              <m:sSub>
                                <m:sSubPr>
                                  <m:ctrlPr>
                                    <a:rPr lang="en-US" altLang="zh-TW" b="1" i="1" dirty="0">
                                      <a:latin typeface="Cambria Math" panose="02040503050406030204" pitchFamily="18" charset="0"/>
                                    </a:rPr>
                                  </m:ctrlPr>
                                </m:sSubPr>
                                <m:e>
                                  <m:r>
                                    <a:rPr lang="en-US" altLang="zh-TW" b="1" i="1" dirty="0">
                                      <a:latin typeface="Cambria Math" panose="02040503050406030204" pitchFamily="18" charset="0"/>
                                    </a:rPr>
                                    <m:t>𝑹</m:t>
                                  </m:r>
                                </m:e>
                                <m:sub>
                                  <m:r>
                                    <a:rPr lang="en-US" altLang="zh-TW" b="1" i="1" dirty="0">
                                      <a:latin typeface="Cambria Math" panose="02040503050406030204" pitchFamily="18" charset="0"/>
                                    </a:rPr>
                                    <m:t>𝒊</m:t>
                                  </m:r>
                                  <m:r>
                                    <a:rPr lang="en-US" altLang="zh-TW" b="1" i="1" dirty="0">
                                      <a:latin typeface="Cambria Math" panose="02040503050406030204" pitchFamily="18" charset="0"/>
                                    </a:rPr>
                                    <m:t>+</m:t>
                                  </m:r>
                                  <m:r>
                                    <a:rPr lang="en-US" altLang="zh-TW" b="1" i="1" dirty="0">
                                      <a:latin typeface="Cambria Math" panose="02040503050406030204" pitchFamily="18" charset="0"/>
                                    </a:rPr>
                                    <m:t>𝟏</m:t>
                                  </m:r>
                                </m:sub>
                              </m:sSub>
                              <m:r>
                                <a:rPr lang="en-US" altLang="zh-TW" b="0" i="1" smtClean="0">
                                  <a:latin typeface="Cambria Math" panose="02040503050406030204" pitchFamily="18" charset="0"/>
                                </a:rPr>
                                <m:t>,</m:t>
                              </m:r>
                              <m:sSub>
                                <m:sSubPr>
                                  <m:ctrlPr>
                                    <a:rPr lang="en-US" altLang="zh-TW" b="1" i="1" dirty="0">
                                      <a:latin typeface="Cambria Math" panose="02040503050406030204" pitchFamily="18" charset="0"/>
                                    </a:rPr>
                                  </m:ctrlPr>
                                </m:sSubPr>
                                <m:e>
                                  <m:r>
                                    <a:rPr lang="en-US" altLang="zh-TW" b="1" i="1" dirty="0">
                                      <a:latin typeface="Cambria Math" panose="02040503050406030204" pitchFamily="18" charset="0"/>
                                    </a:rPr>
                                    <m:t>𝑹</m:t>
                                  </m:r>
                                </m:e>
                                <m:sub>
                                  <m:r>
                                    <a:rPr lang="en-US" altLang="zh-TW" b="1" i="1" dirty="0">
                                      <a:latin typeface="Cambria Math" panose="02040503050406030204" pitchFamily="18" charset="0"/>
                                    </a:rPr>
                                    <m:t>𝒋</m:t>
                                  </m:r>
                                  <m:r>
                                    <a:rPr lang="en-US" altLang="zh-TW" b="1" i="1" dirty="0">
                                      <a:latin typeface="Cambria Math" panose="02040503050406030204" pitchFamily="18" charset="0"/>
                                    </a:rPr>
                                    <m:t>+</m:t>
                                  </m:r>
                                  <m:r>
                                    <a:rPr lang="en-US" altLang="zh-TW" b="1" i="1" dirty="0">
                                      <a:latin typeface="Cambria Math" panose="02040503050406030204" pitchFamily="18" charset="0"/>
                                    </a:rPr>
                                    <m:t>𝟏</m:t>
                                  </m:r>
                                </m:sub>
                              </m:sSub>
                            </m:e>
                          </m:d>
                          <m:r>
                            <a:rPr lang="en-US" altLang="zh-TW" b="0" i="1" smtClean="0">
                              <a:latin typeface="Cambria Math" panose="02040503050406030204" pitchFamily="18" charset="0"/>
                            </a:rPr>
                            <m:t>−</m:t>
                          </m:r>
                          <m:r>
                            <a:rPr lang="en-US" altLang="zh-TW" i="1">
                              <a:latin typeface="Cambria Math" panose="02040503050406030204" pitchFamily="18" charset="0"/>
                            </a:rPr>
                            <m:t>𝑑𝑖𝑠𝑡𝑎𝑛𝑐𝑒</m:t>
                          </m:r>
                          <m:d>
                            <m:dPr>
                              <m:ctrlPr>
                                <a:rPr lang="en-US" altLang="zh-TW" i="1">
                                  <a:latin typeface="Cambria Math" panose="02040503050406030204" pitchFamily="18" charset="0"/>
                                </a:rPr>
                              </m:ctrlPr>
                            </m:dPr>
                            <m:e>
                              <m:sSub>
                                <m:sSubPr>
                                  <m:ctrlPr>
                                    <a:rPr lang="en-US" altLang="zh-TW" b="1" i="1">
                                      <a:latin typeface="Cambria Math" panose="02040503050406030204" pitchFamily="18" charset="0"/>
                                    </a:rPr>
                                  </m:ctrlPr>
                                </m:sSubPr>
                                <m:e>
                                  <m:r>
                                    <a:rPr lang="en-US" altLang="zh-TW" b="1" i="1">
                                      <a:latin typeface="Cambria Math" panose="02040503050406030204" pitchFamily="18" charset="0"/>
                                    </a:rPr>
                                    <m:t>𝑹</m:t>
                                  </m:r>
                                </m:e>
                                <m:sub>
                                  <m:r>
                                    <a:rPr lang="en-US" altLang="zh-TW" b="1" i="1">
                                      <a:latin typeface="Cambria Math" panose="02040503050406030204" pitchFamily="18" charset="0"/>
                                    </a:rPr>
                                    <m:t>𝒊</m:t>
                                  </m:r>
                                </m:sub>
                              </m:sSub>
                              <m:r>
                                <a:rPr lang="en-US" altLang="zh-TW" i="1">
                                  <a:latin typeface="Cambria Math" panose="02040503050406030204" pitchFamily="18" charset="0"/>
                                </a:rPr>
                                <m:t>,</m:t>
                              </m:r>
                              <m:sSub>
                                <m:sSubPr>
                                  <m:ctrlPr>
                                    <a:rPr lang="en-US" altLang="zh-TW" b="1" i="1">
                                      <a:latin typeface="Cambria Math" panose="02040503050406030204" pitchFamily="18" charset="0"/>
                                    </a:rPr>
                                  </m:ctrlPr>
                                </m:sSubPr>
                                <m:e>
                                  <m:r>
                                    <a:rPr lang="en-US" altLang="zh-TW" b="1" i="1">
                                      <a:latin typeface="Cambria Math" panose="02040503050406030204" pitchFamily="18" charset="0"/>
                                    </a:rPr>
                                    <m:t>𝑹</m:t>
                                  </m:r>
                                </m:e>
                                <m:sub>
                                  <m:r>
                                    <a:rPr lang="en-US" altLang="zh-TW" b="1" i="1">
                                      <a:latin typeface="Cambria Math" panose="02040503050406030204" pitchFamily="18" charset="0"/>
                                    </a:rPr>
                                    <m:t>𝒋</m:t>
                                  </m:r>
                                </m:sub>
                              </m:sSub>
                            </m:e>
                          </m:d>
                        </m:e>
                      </m:d>
                    </m:oMath>
                    <m:oMath xmlns:m="http://schemas.openxmlformats.org/officeDocument/2006/math">
                      <m:r>
                        <a:rPr lang="en-US" altLang="zh-TW" b="0" i="1" smtClean="0">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d>
                            <m:dPr>
                              <m:ctrlPr>
                                <a:rPr lang="en-US" altLang="zh-TW" b="0" i="1" smtClean="0">
                                  <a:latin typeface="Cambria Math" panose="02040503050406030204" pitchFamily="18" charset="0"/>
                                </a:rPr>
                              </m:ctrlPr>
                            </m:dPr>
                            <m:e>
                              <m:d>
                                <m:dPr>
                                  <m:begChr m:val="|"/>
                                  <m:endChr m:val="|"/>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𝑥</m:t>
                                      </m:r>
                                    </m:e>
                                    <m:sub>
                                      <m:r>
                                        <a:rPr lang="en-US" altLang="zh-TW" b="0" i="1" smtClean="0">
                                          <a:latin typeface="Cambria Math" panose="02040503050406030204" pitchFamily="18" charset="0"/>
                                        </a:rPr>
                                        <m:t>𝑗</m:t>
                                      </m:r>
                                      <m:r>
                                        <a:rPr lang="en-US" altLang="zh-TW" b="0" i="1" smtClean="0">
                                          <a:latin typeface="Cambria Math" panose="02040503050406030204" pitchFamily="18" charset="0"/>
                                        </a:rPr>
                                        <m:t>+1</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𝑥</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+1</m:t>
                                      </m:r>
                                    </m:sub>
                                  </m:sSub>
                                </m:e>
                              </m:d>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𝑗</m:t>
                                      </m:r>
                                      <m:r>
                                        <a:rPr lang="en-US" altLang="zh-TW" b="0" i="1" smtClean="0">
                                          <a:latin typeface="Cambria Math" panose="02040503050406030204" pitchFamily="18" charset="0"/>
                                        </a:rPr>
                                        <m:t>+1</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+1</m:t>
                                      </m:r>
                                    </m:sub>
                                  </m:sSub>
                                </m:e>
                              </m:d>
                            </m:e>
                          </m:d>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d>
                                <m:dPr>
                                  <m:begChr m:val="|"/>
                                  <m:endChr m:val="|"/>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𝑥</m:t>
                                      </m:r>
                                    </m:e>
                                    <m:sub>
                                      <m:r>
                                        <a:rPr lang="en-US" altLang="zh-TW" b="0" i="1" smtClean="0">
                                          <a:latin typeface="Cambria Math" panose="02040503050406030204" pitchFamily="18" charset="0"/>
                                        </a:rPr>
                                        <m:t>𝑗</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𝑥</m:t>
                                      </m:r>
                                    </m:e>
                                    <m:sub>
                                      <m:r>
                                        <a:rPr lang="en-US" altLang="zh-TW" b="0" i="1" smtClean="0">
                                          <a:latin typeface="Cambria Math" panose="02040503050406030204" pitchFamily="18" charset="0"/>
                                        </a:rPr>
                                        <m:t>𝑖</m:t>
                                      </m:r>
                                    </m:sub>
                                  </m:sSub>
                                </m:e>
                              </m:d>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𝑗</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𝑦</m:t>
                                      </m:r>
                                    </m:e>
                                    <m:sub>
                                      <m:r>
                                        <a:rPr lang="en-US" altLang="zh-TW" b="0" i="1" smtClean="0">
                                          <a:latin typeface="Cambria Math" panose="02040503050406030204" pitchFamily="18" charset="0"/>
                                        </a:rPr>
                                        <m:t>𝑖</m:t>
                                      </m:r>
                                    </m:sub>
                                  </m:sSub>
                                </m:e>
                              </m:d>
                            </m:e>
                          </m:d>
                        </m:e>
                      </m:d>
                    </m:oMath>
                    <m:oMath xmlns:m="http://schemas.openxmlformats.org/officeDocument/2006/math">
                      <m:r>
                        <a:rPr lang="en-US" altLang="zh-TW" b="0" i="1" smtClean="0">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d>
                            <m:dPr>
                              <m:ctrlPr>
                                <a:rPr lang="en-US" altLang="zh-TW" b="0" i="1" smtClean="0">
                                  <a:latin typeface="Cambria Math" panose="02040503050406030204" pitchFamily="18" charset="0"/>
                                </a:rPr>
                              </m:ctrlPr>
                            </m:dPr>
                            <m:e>
                              <m:d>
                                <m:dPr>
                                  <m:begChr m:val="|"/>
                                  <m:endChr m:val="|"/>
                                  <m:ctrlPr>
                                    <a:rPr lang="en-US" altLang="zh-TW" b="0" i="1" smtClean="0">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𝑗</m:t>
                                      </m:r>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𝑗</m:t>
                                      </m:r>
                                    </m:sub>
                                  </m:sSub>
                                </m:e>
                              </m:d>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a:rPr lang="en-US" altLang="zh-TW" i="1">
                                          <a:latin typeface="Cambria Math" panose="02040503050406030204" pitchFamily="18" charset="0"/>
                                        </a:rPr>
                                        <m:t>𝑗</m:t>
                                      </m:r>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a:rPr lang="en-US" altLang="zh-TW" i="1">
                                          <a:latin typeface="Cambria Math" panose="02040503050406030204" pitchFamily="18" charset="0"/>
                                        </a:rPr>
                                        <m:t>𝑗</m:t>
                                      </m:r>
                                    </m:sub>
                                  </m:sSub>
                                </m:e>
                              </m:d>
                            </m:e>
                          </m:d>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d>
                                <m:dPr>
                                  <m:begChr m:val="|"/>
                                  <m:endChr m:val="|"/>
                                  <m:ctrlPr>
                                    <a:rPr lang="en-US" altLang="zh-TW" b="0" i="1" smtClean="0">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𝑖</m:t>
                                      </m:r>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𝑖</m:t>
                                      </m:r>
                                    </m:sub>
                                  </m:sSub>
                                </m:e>
                              </m:d>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a:rPr lang="en-US" altLang="zh-TW" b="0" i="1" smtClean="0">
                                          <a:latin typeface="Cambria Math" panose="02040503050406030204" pitchFamily="18" charset="0"/>
                                        </a:rPr>
                                        <m:t>𝑖</m:t>
                                      </m:r>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a:rPr lang="en-US" altLang="zh-TW" b="0" i="1" smtClean="0">
                                          <a:latin typeface="Cambria Math" panose="02040503050406030204" pitchFamily="18" charset="0"/>
                                        </a:rPr>
                                        <m:t>𝑖</m:t>
                                      </m:r>
                                    </m:sub>
                                  </m:sSub>
                                </m:e>
                              </m:d>
                            </m:e>
                          </m:d>
                        </m:e>
                      </m:d>
                    </m:oMath>
                    <m:oMath xmlns:m="http://schemas.openxmlformats.org/officeDocument/2006/math">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r>
                        <a:rPr lang="en-US" altLang="zh-TW" i="1">
                          <a:latin typeface="Cambria Math" panose="02040503050406030204" pitchFamily="18" charset="0"/>
                        </a:rPr>
                        <m:t>×</m:t>
                      </m:r>
                      <m:d>
                        <m:dPr>
                          <m:ctrlPr>
                            <a:rPr lang="en-US" altLang="zh-TW" i="1">
                              <a:latin typeface="Cambria Math" panose="02040503050406030204" pitchFamily="18" charset="0"/>
                            </a:rPr>
                          </m:ctrlPr>
                        </m:dPr>
                        <m:e>
                          <m:r>
                            <a:rPr lang="en-US" altLang="zh-TW" i="1">
                              <a:latin typeface="Cambria Math" panose="02040503050406030204" pitchFamily="18" charset="0"/>
                            </a:rPr>
                            <m:t>𝑑𝑖𝑠𝑡𝑎𝑛𝑐𝑒</m:t>
                          </m:r>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b="1" i="1">
                                      <a:latin typeface="Cambria Math" panose="02040503050406030204" pitchFamily="18" charset="0"/>
                                    </a:rPr>
                                    <m:t>𝒋</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b="1" i="1">
                                      <a:latin typeface="Cambria Math" panose="02040503050406030204" pitchFamily="18" charset="0"/>
                                    </a:rPr>
                                    <m:t>𝒋</m:t>
                                  </m:r>
                                  <m:r>
                                    <a:rPr lang="en-US" altLang="zh-TW" i="1">
                                      <a:latin typeface="Cambria Math" panose="02040503050406030204" pitchFamily="18" charset="0"/>
                                    </a:rPr>
                                    <m:t>+</m:t>
                                  </m:r>
                                  <m:r>
                                    <a:rPr lang="en-US" altLang="zh-TW" i="1">
                                      <a:latin typeface="Cambria Math" panose="02040503050406030204" pitchFamily="18" charset="0"/>
                                    </a:rPr>
                                    <m:t>𝟏</m:t>
                                  </m:r>
                                </m:sub>
                              </m:sSub>
                            </m:e>
                          </m:d>
                          <m:r>
                            <a:rPr lang="en-US" altLang="zh-TW" i="1">
                              <a:latin typeface="Cambria Math" panose="02040503050406030204" pitchFamily="18" charset="0"/>
                            </a:rPr>
                            <m:t>−</m:t>
                          </m:r>
                          <m:r>
                            <a:rPr lang="en-US" altLang="zh-TW" i="1">
                              <a:latin typeface="Cambria Math" panose="02040503050406030204" pitchFamily="18" charset="0"/>
                            </a:rPr>
                            <m:t>𝑑𝑖𝑠𝑡𝑎𝑛𝑐𝑒</m:t>
                          </m:r>
                          <m:d>
                            <m:dPr>
                              <m:ctrlPr>
                                <a:rPr lang="en-US" altLang="zh-TW" i="1">
                                  <a:latin typeface="Cambria Math" panose="02040503050406030204" pitchFamily="18" charset="0"/>
                                </a:rPr>
                              </m:ctrlPr>
                            </m:dPr>
                            <m:e>
                              <m:sSub>
                                <m:sSubPr>
                                  <m:ctrlPr>
                                    <a:rPr lang="en-US" altLang="zh-TW" b="1" i="1">
                                      <a:latin typeface="Cambria Math" panose="02040503050406030204" pitchFamily="18" charset="0"/>
                                    </a:rPr>
                                  </m:ctrlPr>
                                </m:sSubPr>
                                <m:e>
                                  <m:r>
                                    <a:rPr lang="en-US" altLang="zh-TW" b="1" i="1">
                                      <a:latin typeface="Cambria Math" panose="02040503050406030204" pitchFamily="18" charset="0"/>
                                    </a:rPr>
                                    <m:t>𝑹</m:t>
                                  </m:r>
                                </m:e>
                                <m:sub>
                                  <m:r>
                                    <a:rPr lang="en-US" altLang="zh-TW" b="1" i="1">
                                      <a:latin typeface="Cambria Math" panose="02040503050406030204" pitchFamily="18" charset="0"/>
                                    </a:rPr>
                                    <m:t>𝒊</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𝑹</m:t>
                                  </m:r>
                                </m:e>
                                <m:sub>
                                  <m:r>
                                    <a:rPr lang="en-US" altLang="zh-TW" i="1">
                                      <a:latin typeface="Cambria Math" panose="02040503050406030204" pitchFamily="18" charset="0"/>
                                    </a:rPr>
                                    <m:t>𝒊</m:t>
                                  </m:r>
                                  <m:r>
                                    <a:rPr lang="en-US" altLang="zh-TW" i="1">
                                      <a:latin typeface="Cambria Math" panose="02040503050406030204" pitchFamily="18" charset="0"/>
                                    </a:rPr>
                                    <m:t>+</m:t>
                                  </m:r>
                                  <m:r>
                                    <a:rPr lang="en-US" altLang="zh-TW" i="1">
                                      <a:latin typeface="Cambria Math" panose="02040503050406030204" pitchFamily="18" charset="0"/>
                                    </a:rPr>
                                    <m:t>𝟏</m:t>
                                  </m:r>
                                </m:sub>
                              </m:sSub>
                            </m:e>
                          </m:d>
                        </m:e>
                      </m:d>
                    </m:oMath>
                    <m:oMath xmlns:m="http://schemas.openxmlformats.org/officeDocument/2006/math">
                      <m:r>
                        <a:rPr lang="en-US" altLang="zh-TW" i="1" smtClean="0">
                          <a:solidFill>
                            <a:schemeClr val="accent1"/>
                          </a:solidFill>
                          <a:latin typeface="Cambria Math" panose="02040503050406030204" pitchFamily="18" charset="0"/>
                        </a:rPr>
                        <m:t>=</m:t>
                      </m:r>
                      <m:sSub>
                        <m:sSubPr>
                          <m:ctrlPr>
                            <a:rPr lang="en-US" altLang="zh-TW" i="1">
                              <a:solidFill>
                                <a:schemeClr val="accent1"/>
                              </a:solidFill>
                              <a:latin typeface="Cambria Math" panose="02040503050406030204" pitchFamily="18" charset="0"/>
                            </a:rPr>
                          </m:ctrlPr>
                        </m:sSubPr>
                        <m:e>
                          <m:r>
                            <a:rPr lang="en-US" altLang="zh-TW" i="1">
                              <a:solidFill>
                                <a:schemeClr val="accent1"/>
                              </a:solidFill>
                              <a:latin typeface="Cambria Math" panose="02040503050406030204" pitchFamily="18" charset="0"/>
                            </a:rPr>
                            <m:t>𝑠𝑖𝑧𝑒</m:t>
                          </m:r>
                        </m:e>
                        <m:sub>
                          <m:r>
                            <a:rPr lang="en-US" altLang="zh-TW" i="1">
                              <a:solidFill>
                                <a:schemeClr val="accent1"/>
                              </a:solidFill>
                              <a:latin typeface="Cambria Math" panose="02040503050406030204" pitchFamily="18" charset="0"/>
                            </a:rPr>
                            <m:t>𝐴</m:t>
                          </m:r>
                          <m:r>
                            <a:rPr lang="en-US" altLang="zh-TW" i="1">
                              <a:solidFill>
                                <a:schemeClr val="accent1"/>
                              </a:solidFill>
                              <a:latin typeface="Cambria Math" panose="02040503050406030204" pitchFamily="18" charset="0"/>
                            </a:rPr>
                            <m:t>,</m:t>
                          </m:r>
                          <m:r>
                            <a:rPr lang="en-US" altLang="zh-TW" i="1">
                              <a:solidFill>
                                <a:schemeClr val="accent1"/>
                              </a:solidFill>
                              <a:latin typeface="Cambria Math" panose="02040503050406030204" pitchFamily="18" charset="0"/>
                            </a:rPr>
                            <m:t>𝐵</m:t>
                          </m:r>
                        </m:sub>
                      </m:sSub>
                      <m:r>
                        <a:rPr lang="en-US" altLang="zh-TW" i="1">
                          <a:solidFill>
                            <a:schemeClr val="accent1"/>
                          </a:solidFill>
                          <a:latin typeface="Cambria Math" panose="02040503050406030204" pitchFamily="18" charset="0"/>
                        </a:rPr>
                        <m:t>×</m:t>
                      </m:r>
                      <m:r>
                        <m:rPr>
                          <m:sty m:val="p"/>
                        </m:rPr>
                        <a:rPr lang="en-US" altLang="zh-TW" b="0" i="0" smtClean="0">
                          <a:solidFill>
                            <a:schemeClr val="accent1"/>
                          </a:solidFill>
                          <a:latin typeface="Cambria Math" panose="02040503050406030204" pitchFamily="18" charset="0"/>
                        </a:rPr>
                        <m:t>Δ</m:t>
                      </m:r>
                      <m:r>
                        <a:rPr lang="en-US" altLang="zh-TW" i="1" smtClean="0">
                          <a:solidFill>
                            <a:schemeClr val="accent1"/>
                          </a:solidFill>
                          <a:latin typeface="Cambria Math" panose="02040503050406030204" pitchFamily="18" charset="0"/>
                        </a:rPr>
                        <m:t>𝑑𝑖𝑠𝑡𝑎𝑛𝑐𝑒</m:t>
                      </m:r>
                      <m:d>
                        <m:dPr>
                          <m:ctrlPr>
                            <a:rPr lang="en-US" altLang="zh-TW" i="1">
                              <a:solidFill>
                                <a:schemeClr val="accent1"/>
                              </a:solidFill>
                              <a:latin typeface="Cambria Math" panose="02040503050406030204" pitchFamily="18" charset="0"/>
                            </a:rPr>
                          </m:ctrlPr>
                        </m:dPr>
                        <m:e>
                          <m:r>
                            <a:rPr lang="en-US" altLang="zh-TW" b="1" i="1" smtClean="0">
                              <a:solidFill>
                                <a:schemeClr val="accent1"/>
                              </a:solidFill>
                              <a:latin typeface="Cambria Math" panose="02040503050406030204" pitchFamily="18" charset="0"/>
                            </a:rPr>
                            <m:t>𝑩</m:t>
                          </m:r>
                        </m:e>
                      </m:d>
                      <m:r>
                        <a:rPr lang="en-US" altLang="zh-TW" i="1">
                          <a:solidFill>
                            <a:schemeClr val="accent1"/>
                          </a:solidFill>
                          <a:latin typeface="Cambria Math" panose="02040503050406030204" pitchFamily="18" charset="0"/>
                        </a:rPr>
                        <m:t>−</m:t>
                      </m:r>
                      <m:sSub>
                        <m:sSubPr>
                          <m:ctrlPr>
                            <a:rPr lang="en-US" altLang="zh-TW" i="1">
                              <a:solidFill>
                                <a:schemeClr val="accent1"/>
                              </a:solidFill>
                              <a:latin typeface="Cambria Math" panose="02040503050406030204" pitchFamily="18" charset="0"/>
                            </a:rPr>
                          </m:ctrlPr>
                        </m:sSubPr>
                        <m:e>
                          <m:r>
                            <a:rPr lang="en-US" altLang="zh-TW" i="1">
                              <a:solidFill>
                                <a:schemeClr val="accent1"/>
                              </a:solidFill>
                              <a:latin typeface="Cambria Math" panose="02040503050406030204" pitchFamily="18" charset="0"/>
                            </a:rPr>
                            <m:t>𝑠𝑖𝑧𝑒</m:t>
                          </m:r>
                        </m:e>
                        <m:sub>
                          <m:r>
                            <a:rPr lang="en-US" altLang="zh-TW" i="1">
                              <a:solidFill>
                                <a:schemeClr val="accent1"/>
                              </a:solidFill>
                              <a:latin typeface="Cambria Math" panose="02040503050406030204" pitchFamily="18" charset="0"/>
                            </a:rPr>
                            <m:t>𝐴</m:t>
                          </m:r>
                          <m:r>
                            <a:rPr lang="en-US" altLang="zh-TW" i="1">
                              <a:solidFill>
                                <a:schemeClr val="accent1"/>
                              </a:solidFill>
                              <a:latin typeface="Cambria Math" panose="02040503050406030204" pitchFamily="18" charset="0"/>
                            </a:rPr>
                            <m:t>,</m:t>
                          </m:r>
                          <m:r>
                            <a:rPr lang="en-US" altLang="zh-TW" i="1">
                              <a:solidFill>
                                <a:schemeClr val="accent1"/>
                              </a:solidFill>
                              <a:latin typeface="Cambria Math" panose="02040503050406030204" pitchFamily="18" charset="0"/>
                            </a:rPr>
                            <m:t>𝐵</m:t>
                          </m:r>
                        </m:sub>
                      </m:sSub>
                      <m:r>
                        <a:rPr lang="en-US" altLang="zh-TW" i="1">
                          <a:solidFill>
                            <a:schemeClr val="accent1"/>
                          </a:solidFill>
                          <a:latin typeface="Cambria Math" panose="02040503050406030204" pitchFamily="18" charset="0"/>
                        </a:rPr>
                        <m:t>×</m:t>
                      </m:r>
                      <m:r>
                        <m:rPr>
                          <m:sty m:val="p"/>
                        </m:rPr>
                        <a:rPr lang="en-US" altLang="zh-TW" b="0" i="0" smtClean="0">
                          <a:solidFill>
                            <a:schemeClr val="accent1"/>
                          </a:solidFill>
                          <a:latin typeface="Cambria Math" panose="02040503050406030204" pitchFamily="18" charset="0"/>
                        </a:rPr>
                        <m:t>Δ</m:t>
                      </m:r>
                      <m:r>
                        <a:rPr lang="en-US" altLang="zh-TW" i="1">
                          <a:solidFill>
                            <a:schemeClr val="accent1"/>
                          </a:solidFill>
                          <a:latin typeface="Cambria Math" panose="02040503050406030204" pitchFamily="18" charset="0"/>
                        </a:rPr>
                        <m:t>𝑑𝑖𝑠𝑡𝑎𝑛𝑐𝑒</m:t>
                      </m:r>
                      <m:d>
                        <m:dPr>
                          <m:ctrlPr>
                            <a:rPr lang="en-US" altLang="zh-TW" i="1">
                              <a:solidFill>
                                <a:schemeClr val="accent1"/>
                              </a:solidFill>
                              <a:latin typeface="Cambria Math" panose="02040503050406030204" pitchFamily="18" charset="0"/>
                            </a:rPr>
                          </m:ctrlPr>
                        </m:dPr>
                        <m:e>
                          <m:r>
                            <a:rPr lang="en-US" altLang="zh-TW" b="1" i="1" smtClean="0">
                              <a:solidFill>
                                <a:schemeClr val="accent1"/>
                              </a:solidFill>
                              <a:latin typeface="Cambria Math" panose="02040503050406030204" pitchFamily="18" charset="0"/>
                            </a:rPr>
                            <m:t>𝑨</m:t>
                          </m:r>
                        </m:e>
                      </m:d>
                    </m:oMath>
                  </m:oMathPara>
                </a14:m>
                <a:endParaRPr lang="zh-TW" altLang="en-US" dirty="0"/>
              </a:p>
            </p:txBody>
          </p:sp>
        </mc:Choice>
        <mc:Fallback xmlns="">
          <p:sp>
            <p:nvSpPr>
              <p:cNvPr id="6" name="文字方塊 5"/>
              <p:cNvSpPr txBox="1">
                <a:spLocks noRot="1" noChangeAspect="1" noMove="1" noResize="1" noEditPoints="1" noAdjustHandles="1" noChangeArrowheads="1" noChangeShapeType="1" noTextEdit="1"/>
              </p:cNvSpPr>
              <p:nvPr/>
            </p:nvSpPr>
            <p:spPr>
              <a:xfrm>
                <a:off x="967138" y="3434306"/>
                <a:ext cx="6984348" cy="1981183"/>
              </a:xfrm>
              <a:prstGeom prst="rect">
                <a:avLst/>
              </a:prstGeom>
              <a:blipFill>
                <a:blip r:embed="rId2"/>
                <a:stretch>
                  <a:fillRect l="-349"/>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967138" y="2592134"/>
                <a:ext cx="7475187" cy="7101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latin typeface="Cambria Math" panose="02040503050406030204" pitchFamily="18" charset="0"/>
                        </a:rPr>
                        <m:t>Suppose</m:t>
                      </m:r>
                      <m:r>
                        <a:rPr lang="en-US" altLang="zh-TW" b="0" i="1" smtClean="0">
                          <a:latin typeface="Cambria Math" panose="02040503050406030204" pitchFamily="18" charset="0"/>
                        </a:rPr>
                        <m:t> </m:t>
                      </m:r>
                      <m:r>
                        <m:rPr>
                          <m:sty m:val="p"/>
                        </m:rPr>
                        <a:rPr lang="en-US" altLang="zh-TW" b="0" i="0" smtClean="0">
                          <a:latin typeface="Cambria Math" panose="02040503050406030204" pitchFamily="18" charset="0"/>
                        </a:rPr>
                        <m:t>conditions</m:t>
                      </m:r>
                      <m:r>
                        <a:rPr lang="en-US" altLang="zh-TW" b="0" i="1" smtClean="0">
                          <a:latin typeface="Cambria Math" panose="02040503050406030204" pitchFamily="18" charset="0"/>
                        </a:rPr>
                        <m:t> </m:t>
                      </m:r>
                      <m:d>
                        <m:dPr>
                          <m:begChr m:val="{"/>
                          <m:endChr m:val=""/>
                          <m:ctrlPr>
                            <a:rPr lang="en-US" altLang="zh-TW" i="1">
                              <a:latin typeface="Cambria Math" panose="02040503050406030204" pitchFamily="18" charset="0"/>
                            </a:rPr>
                          </m:ctrlPr>
                        </m:dPr>
                        <m:e>
                          <m:m>
                            <m:mPr>
                              <m:mcs>
                                <m:mc>
                                  <m:mcPr>
                                    <m:count m:val="1"/>
                                    <m:mcJc m:val="center"/>
                                  </m:mcPr>
                                </m:mc>
                              </m:mcs>
                              <m:ctrlPr>
                                <a:rPr lang="en-US" altLang="zh-TW" i="1">
                                  <a:latin typeface="Cambria Math" panose="02040503050406030204" pitchFamily="18" charset="0"/>
                                </a:rPr>
                              </m:ctrlPr>
                            </m:mPr>
                            <m:mr>
                              <m:e>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0</m:t>
                                    </m:r>
                                  </m:sub>
                                </m:sSub>
                                <m:r>
                                  <m:rPr>
                                    <m:brk m:alnAt="7"/>
                                  </m:rP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1</m:t>
                                    </m:r>
                                  </m:sub>
                                </m:sSub>
                                <m:r>
                                  <m:rPr>
                                    <m:brk m:alnAt="7"/>
                                  </m:rPr>
                                  <a:rPr lang="en-US" altLang="zh-TW" i="1">
                                    <a:latin typeface="Cambria Math" panose="02040503050406030204" pitchFamily="18" charset="0"/>
                                  </a:rPr>
                                  <m:t>≤</m:t>
                                </m:r>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𝑛</m:t>
                                    </m:r>
                                  </m:sub>
                                </m:sSub>
                                <m:r>
                                  <m:rPr>
                                    <m:brk m:alnAt="7"/>
                                  </m:rPr>
                                  <a:rPr lang="en-US" altLang="zh-TW" i="1">
                                    <a:latin typeface="Cambria Math" panose="02040503050406030204" pitchFamily="18" charset="0"/>
                                  </a:rPr>
                                  <m:t> </m:t>
                                </m:r>
                                <m:r>
                                  <m:rPr>
                                    <m:sty m:val="p"/>
                                    <m:brk m:alnAt="7"/>
                                  </m:rPr>
                                  <a:rPr lang="en-US" altLang="zh-TW">
                                    <a:latin typeface="Cambria Math" panose="02040503050406030204" pitchFamily="18" charset="0"/>
                                  </a:rPr>
                                  <m:t>o</m:t>
                                </m:r>
                                <m:r>
                                  <m:rPr>
                                    <m:sty m:val="p"/>
                                  </m:rPr>
                                  <a:rPr lang="en-US" altLang="zh-TW">
                                    <a:latin typeface="Cambria Math" panose="02040503050406030204" pitchFamily="18" charset="0"/>
                                  </a:rPr>
                                  <m:t>r</m:t>
                                </m:r>
                                <m:r>
                                  <a:rPr lang="en-US" altLang="zh-TW">
                                    <a:latin typeface="Cambria Math" panose="02040503050406030204" pitchFamily="18" charset="0"/>
                                  </a:rPr>
                                  <m:t> </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m:rPr>
                                        <m:brk m:alnAt="7"/>
                                      </m:rPr>
                                      <a:rPr lang="en-US" altLang="zh-TW" i="1">
                                        <a:latin typeface="Cambria Math" panose="02040503050406030204" pitchFamily="18" charset="0"/>
                                      </a:rPr>
                                      <m:t>0</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m:rPr>
                                        <m:brk m:alnAt="7"/>
                                      </m:rP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m:rPr>
                                        <m:brk m:alnAt="7"/>
                                      </m:rPr>
                                      <a:rPr lang="en-US" altLang="zh-TW" i="1">
                                        <a:latin typeface="Cambria Math" panose="02040503050406030204" pitchFamily="18" charset="0"/>
                                      </a:rPr>
                                      <m:t>𝑥</m:t>
                                    </m:r>
                                  </m:e>
                                  <m:sub>
                                    <m:r>
                                      <m:rPr>
                                        <m:brk m:alnAt="7"/>
                                      </m:rPr>
                                      <a:rPr lang="en-US" altLang="zh-TW" i="1">
                                        <a:latin typeface="Cambria Math" panose="02040503050406030204" pitchFamily="18" charset="0"/>
                                      </a:rPr>
                                      <m:t>𝑛</m:t>
                                    </m:r>
                                  </m:sub>
                                </m:sSub>
                              </m:e>
                            </m:mr>
                            <m:mr>
                              <m:e>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0</m:t>
                                    </m:r>
                                  </m:sub>
                                </m:sSub>
                                <m:r>
                                  <m:rPr>
                                    <m:brk m:alnAt="7"/>
                                  </m:rP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1</m:t>
                                    </m:r>
                                  </m:sub>
                                </m:sSub>
                                <m:r>
                                  <m:rPr>
                                    <m:brk m:alnAt="7"/>
                                  </m:rPr>
                                  <a:rPr lang="en-US" altLang="zh-TW" i="1">
                                    <a:latin typeface="Cambria Math" panose="02040503050406030204" pitchFamily="18" charset="0"/>
                                  </a:rPr>
                                  <m:t>≤</m:t>
                                </m:r>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𝑛</m:t>
                                    </m:r>
                                  </m:sub>
                                </m:sSub>
                                <m:r>
                                  <m:rPr>
                                    <m:brk m:alnAt="7"/>
                                  </m:rPr>
                                  <a:rPr lang="en-US" altLang="zh-TW" i="1">
                                    <a:latin typeface="Cambria Math" panose="02040503050406030204" pitchFamily="18" charset="0"/>
                                  </a:rPr>
                                  <m:t> </m:t>
                                </m:r>
                                <m:r>
                                  <m:rPr>
                                    <m:sty m:val="p"/>
                                    <m:brk m:alnAt="7"/>
                                  </m:rPr>
                                  <a:rPr lang="en-US" altLang="zh-TW">
                                    <a:latin typeface="Cambria Math" panose="02040503050406030204" pitchFamily="18" charset="0"/>
                                  </a:rPr>
                                  <m:t>o</m:t>
                                </m:r>
                                <m:r>
                                  <m:rPr>
                                    <m:sty m:val="p"/>
                                  </m:rPr>
                                  <a:rPr lang="en-US" altLang="zh-TW">
                                    <a:latin typeface="Cambria Math" panose="02040503050406030204" pitchFamily="18" charset="0"/>
                                  </a:rPr>
                                  <m:t>r</m:t>
                                </m:r>
                                <m:r>
                                  <a:rPr lang="en-US" altLang="zh-TW">
                                    <a:latin typeface="Cambria Math" panose="02040503050406030204" pitchFamily="18" charset="0"/>
                                  </a:rPr>
                                  <m:t> </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0</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𝑦</m:t>
                                    </m:r>
                                  </m:e>
                                  <m:sub>
                                    <m:r>
                                      <m:rPr>
                                        <m:brk m:alnAt="7"/>
                                      </m:rPr>
                                      <a:rPr lang="en-US" altLang="zh-TW" i="1">
                                        <a:latin typeface="Cambria Math" panose="02040503050406030204" pitchFamily="18" charset="0"/>
                                      </a:rPr>
                                      <m:t>𝑛</m:t>
                                    </m:r>
                                  </m:sub>
                                </m:sSub>
                              </m:e>
                            </m:mr>
                          </m:m>
                        </m:e>
                      </m:d>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are</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satified</m:t>
                      </m:r>
                    </m:oMath>
                  </m:oMathPara>
                </a14:m>
                <a:endParaRPr lang="zh-TW" altLang="en-US" dirty="0"/>
              </a:p>
            </p:txBody>
          </p:sp>
        </mc:Choice>
        <mc:Fallback xmlns="">
          <p:sp>
            <p:nvSpPr>
              <p:cNvPr id="11" name="矩形 10"/>
              <p:cNvSpPr>
                <a:spLocks noRot="1" noChangeAspect="1" noMove="1" noResize="1" noEditPoints="1" noAdjustHandles="1" noChangeArrowheads="1" noChangeShapeType="1" noTextEdit="1"/>
              </p:cNvSpPr>
              <p:nvPr/>
            </p:nvSpPr>
            <p:spPr>
              <a:xfrm>
                <a:off x="967138" y="2592134"/>
                <a:ext cx="7475187" cy="710194"/>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文字方塊 11"/>
              <p:cNvSpPr txBox="1"/>
              <p:nvPr/>
            </p:nvSpPr>
            <p:spPr>
              <a:xfrm>
                <a:off x="967138" y="1463729"/>
                <a:ext cx="6282874" cy="9964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latin typeface="Cambria Math" panose="02040503050406030204" pitchFamily="18" charset="0"/>
                        </a:rPr>
                        <m:t>Let</m:t>
                      </m:r>
                      <m:r>
                        <a:rPr lang="en-US" altLang="zh-TW" b="0" i="0" smtClean="0">
                          <a:latin typeface="Cambria Math" panose="02040503050406030204" pitchFamily="18" charset="0"/>
                        </a:rPr>
                        <m:t> </m:t>
                      </m:r>
                      <m:d>
                        <m:dPr>
                          <m:begChr m:val="{"/>
                          <m:endChr m:val=""/>
                          <m:ctrlPr>
                            <a:rPr lang="en-US" altLang="zh-TW" b="0" i="1" smtClean="0">
                              <a:latin typeface="Cambria Math" panose="02040503050406030204" pitchFamily="18" charset="0"/>
                            </a:rPr>
                          </m:ctrlPr>
                        </m:dPr>
                        <m:e>
                          <m:eqArr>
                            <m:eqArrPr>
                              <m:ctrlPr>
                                <a:rPr lang="en-US" altLang="zh-TW" b="0" i="1" smtClean="0">
                                  <a:latin typeface="Cambria Math" panose="02040503050406030204" pitchFamily="18" charset="0"/>
                                </a:rPr>
                              </m:ctrlPr>
                            </m:eqArrPr>
                            <m:e>
                              <m:r>
                                <m:rPr>
                                  <m:sty m:val="p"/>
                                </m:rPr>
                                <a:rPr lang="en-US" altLang="zh-TW">
                                  <a:latin typeface="Cambria Math" panose="02040503050406030204" pitchFamily="18" charset="0"/>
                                </a:rPr>
                                <m:t>task</m:t>
                              </m:r>
                              <m:r>
                                <a:rPr lang="en-US" altLang="zh-TW">
                                  <a:latin typeface="Cambria Math" panose="02040503050406030204" pitchFamily="18" charset="0"/>
                                </a:rPr>
                                <m:t> </m:t>
                              </m:r>
                              <m:r>
                                <a:rPr lang="en-US" altLang="zh-TW" i="1">
                                  <a:latin typeface="Cambria Math" panose="02040503050406030204" pitchFamily="18" charset="0"/>
                                </a:rPr>
                                <m:t>𝐴</m:t>
                              </m:r>
                              <m:r>
                                <a:rPr lang="en-US" altLang="zh-TW">
                                  <a:latin typeface="Cambria Math" panose="02040503050406030204" pitchFamily="18" charset="0"/>
                                </a:rPr>
                                <m:t> </m:t>
                              </m:r>
                              <m:r>
                                <m:rPr>
                                  <m:sty m:val="p"/>
                                </m:rPr>
                                <a:rPr lang="en-US" altLang="zh-TW">
                                  <a:latin typeface="Cambria Math" panose="02040503050406030204" pitchFamily="18" charset="0"/>
                                </a:rPr>
                                <m:t>is</m:t>
                              </m:r>
                              <m:r>
                                <a:rPr lang="en-US" altLang="zh-TW">
                                  <a:latin typeface="Cambria Math" panose="02040503050406030204" pitchFamily="18" charset="0"/>
                                </a:rPr>
                                <m:t> </m:t>
                              </m:r>
                              <m:r>
                                <m:rPr>
                                  <m:sty m:val="p"/>
                                </m:rPr>
                                <a:rPr lang="en-US" altLang="zh-TW">
                                  <a:latin typeface="Cambria Math" panose="02040503050406030204" pitchFamily="18" charset="0"/>
                                </a:rPr>
                                <m:t>moved</m:t>
                              </m:r>
                              <m:r>
                                <a:rPr lang="en-US" altLang="zh-TW">
                                  <a:latin typeface="Cambria Math" panose="02040503050406030204" pitchFamily="18" charset="0"/>
                                </a:rPr>
                                <m:t> </m:t>
                              </m:r>
                              <m:r>
                                <m:rPr>
                                  <m:sty m:val="p"/>
                                </m:rPr>
                                <a:rPr lang="en-US" altLang="zh-TW">
                                  <a:latin typeface="Cambria Math" panose="02040503050406030204" pitchFamily="18" charset="0"/>
                                </a:rPr>
                                <m:t>from</m:t>
                              </m:r>
                              <m:r>
                                <a:rPr lang="en-US" altLang="zh-TW" b="1" i="1">
                                  <a:latin typeface="Cambria Math" panose="02040503050406030204" pitchFamily="18" charset="0"/>
                                </a:rPr>
                                <m:t> </m:t>
                              </m:r>
                              <m:sSub>
                                <m:sSubPr>
                                  <m:ctrlPr>
                                    <a:rPr lang="en-US" altLang="zh-TW" b="1" i="1" smtClean="0">
                                      <a:latin typeface="Cambria Math" panose="02040503050406030204" pitchFamily="18" charset="0"/>
                                    </a:rPr>
                                  </m:ctrlPr>
                                </m:sSubPr>
                                <m:e>
                                  <m:r>
                                    <a:rPr lang="en-US" altLang="zh-TW" b="1" i="1">
                                      <a:latin typeface="Cambria Math" panose="02040503050406030204" pitchFamily="18" charset="0"/>
                                    </a:rPr>
                                    <m:t>𝑹</m:t>
                                  </m:r>
                                </m:e>
                                <m:sub>
                                  <m:r>
                                    <a:rPr lang="en-US" altLang="zh-TW" b="1" i="1" smtClean="0">
                                      <a:latin typeface="Cambria Math" panose="02040503050406030204" pitchFamily="18" charset="0"/>
                                    </a:rPr>
                                    <m:t>𝒊</m:t>
                                  </m:r>
                                </m:sub>
                              </m:sSub>
                              <m:r>
                                <a:rPr lang="en-US" altLang="zh-TW" b="1">
                                  <a:latin typeface="Cambria Math" panose="02040503050406030204" pitchFamily="18" charset="0"/>
                                </a:rPr>
                                <m:t>=</m:t>
                              </m:r>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𝒙</m:t>
                                      </m:r>
                                    </m:e>
                                    <m:sub>
                                      <m:r>
                                        <a:rPr lang="en-US" altLang="zh-TW" i="1">
                                          <a:latin typeface="Cambria Math" panose="02040503050406030204" pitchFamily="18" charset="0"/>
                                        </a:rPr>
                                        <m:t>𝒊</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𝒚</m:t>
                                      </m:r>
                                    </m:e>
                                    <m:sub>
                                      <m:r>
                                        <a:rPr lang="en-US" altLang="zh-TW" i="1">
                                          <a:latin typeface="Cambria Math" panose="02040503050406030204" pitchFamily="18" charset="0"/>
                                        </a:rPr>
                                        <m:t>𝒊</m:t>
                                      </m:r>
                                    </m:sub>
                                  </m:sSub>
                                </m:e>
                              </m:d>
                              <m:r>
                                <m:rPr>
                                  <m:nor/>
                                </m:rPr>
                                <a:rPr lang="en-US" altLang="zh-TW" dirty="0"/>
                                <m:t> </m:t>
                              </m:r>
                              <m:r>
                                <m:rPr>
                                  <m:nor/>
                                </m:rPr>
                                <a:rPr lang="en-US" altLang="zh-TW" dirty="0"/>
                                <m:t>to</m:t>
                              </m:r>
                              <m:r>
                                <m:rPr>
                                  <m:nor/>
                                </m:rPr>
                                <a:rPr lang="en-US" altLang="zh-TW" dirty="0"/>
                                <m:t> </m:t>
                              </m:r>
                              <m:sSub>
                                <m:sSubPr>
                                  <m:ctrlPr>
                                    <a:rPr lang="en-US" altLang="zh-TW" b="1" i="1" dirty="0" smtClean="0">
                                      <a:latin typeface="Cambria Math" panose="02040503050406030204" pitchFamily="18" charset="0"/>
                                    </a:rPr>
                                  </m:ctrlPr>
                                </m:sSubPr>
                                <m:e>
                                  <m:r>
                                    <a:rPr lang="en-US" altLang="zh-TW" b="1" i="1" dirty="0" smtClean="0">
                                      <a:latin typeface="Cambria Math" panose="02040503050406030204" pitchFamily="18" charset="0"/>
                                    </a:rPr>
                                    <m:t>𝑹</m:t>
                                  </m:r>
                                </m:e>
                                <m:sub>
                                  <m:r>
                                    <a:rPr lang="en-US" altLang="zh-TW" b="1" i="1" dirty="0" smtClean="0">
                                      <a:latin typeface="Cambria Math" panose="02040503050406030204" pitchFamily="18" charset="0"/>
                                    </a:rPr>
                                    <m:t>𝒊</m:t>
                                  </m:r>
                                  <m:r>
                                    <a:rPr lang="en-US" altLang="zh-TW" b="1" i="1" dirty="0" smtClean="0">
                                      <a:latin typeface="Cambria Math" panose="02040503050406030204" pitchFamily="18" charset="0"/>
                                    </a:rPr>
                                    <m:t>+</m:t>
                                  </m:r>
                                  <m:r>
                                    <a:rPr lang="en-US" altLang="zh-TW" b="1" i="1" dirty="0" smtClean="0">
                                      <a:latin typeface="Cambria Math" panose="02040503050406030204" pitchFamily="18" charset="0"/>
                                    </a:rPr>
                                    <m:t>𝟏</m:t>
                                  </m:r>
                                </m:sub>
                              </m:sSub>
                              <m:r>
                                <a:rPr lang="en-US" altLang="zh-TW" b="1" i="1">
                                  <a:latin typeface="Cambria Math" panose="02040503050406030204" pitchFamily="18" charset="0"/>
                                </a:rPr>
                                <m:t>=</m:t>
                              </m:r>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𝒙</m:t>
                                      </m:r>
                                    </m:e>
                                    <m:sub>
                                      <m:r>
                                        <a:rPr lang="en-US" altLang="zh-TW" i="1">
                                          <a:latin typeface="Cambria Math" panose="02040503050406030204" pitchFamily="18" charset="0"/>
                                        </a:rPr>
                                        <m:t>𝒊</m:t>
                                      </m:r>
                                      <m:r>
                                        <a:rPr lang="en-US" altLang="zh-TW" i="1">
                                          <a:latin typeface="Cambria Math" panose="02040503050406030204" pitchFamily="18" charset="0"/>
                                        </a:rPr>
                                        <m:t>+</m:t>
                                      </m:r>
                                      <m:r>
                                        <a:rPr lang="en-US" altLang="zh-TW" i="1">
                                          <a:latin typeface="Cambria Math" panose="02040503050406030204" pitchFamily="18" charset="0"/>
                                        </a:rPr>
                                        <m:t>𝟏</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𝒚</m:t>
                                      </m:r>
                                    </m:e>
                                    <m:sub>
                                      <m:r>
                                        <a:rPr lang="en-US" altLang="zh-TW" i="1">
                                          <a:latin typeface="Cambria Math" panose="02040503050406030204" pitchFamily="18" charset="0"/>
                                        </a:rPr>
                                        <m:t>𝒊</m:t>
                                      </m:r>
                                      <m:r>
                                        <a:rPr lang="en-US" altLang="zh-TW" i="1">
                                          <a:latin typeface="Cambria Math" panose="02040503050406030204" pitchFamily="18" charset="0"/>
                                        </a:rPr>
                                        <m:t>+</m:t>
                                      </m:r>
                                      <m:r>
                                        <a:rPr lang="en-US" altLang="zh-TW" i="1">
                                          <a:latin typeface="Cambria Math" panose="02040503050406030204" pitchFamily="18" charset="0"/>
                                        </a:rPr>
                                        <m:t>𝟏</m:t>
                                      </m:r>
                                    </m:sub>
                                  </m:sSub>
                                </m:e>
                              </m:d>
                            </m:e>
                            <m:e>
                              <m:r>
                                <m:rPr>
                                  <m:sty m:val="p"/>
                                </m:rPr>
                                <a:rPr lang="en-US" altLang="zh-TW">
                                  <a:latin typeface="Cambria Math" panose="02040503050406030204" pitchFamily="18" charset="0"/>
                                </a:rPr>
                                <m:t>task</m:t>
                              </m:r>
                              <m:r>
                                <a:rPr lang="en-US" altLang="zh-TW">
                                  <a:latin typeface="Cambria Math" panose="02040503050406030204" pitchFamily="18" charset="0"/>
                                </a:rPr>
                                <m:t> </m:t>
                              </m:r>
                              <m:r>
                                <a:rPr lang="en-US" altLang="zh-TW" i="1">
                                  <a:latin typeface="Cambria Math" panose="02040503050406030204" pitchFamily="18" charset="0"/>
                                </a:rPr>
                                <m:t>𝐵</m:t>
                              </m:r>
                              <m:r>
                                <a:rPr lang="en-US" altLang="zh-TW">
                                  <a:latin typeface="Cambria Math" panose="02040503050406030204" pitchFamily="18" charset="0"/>
                                </a:rPr>
                                <m:t> </m:t>
                              </m:r>
                              <m:r>
                                <m:rPr>
                                  <m:sty m:val="p"/>
                                </m:rPr>
                                <a:rPr lang="en-US" altLang="zh-TW">
                                  <a:latin typeface="Cambria Math" panose="02040503050406030204" pitchFamily="18" charset="0"/>
                                </a:rPr>
                                <m:t>is</m:t>
                              </m:r>
                              <m:r>
                                <a:rPr lang="en-US" altLang="zh-TW">
                                  <a:latin typeface="Cambria Math" panose="02040503050406030204" pitchFamily="18" charset="0"/>
                                </a:rPr>
                                <m:t> </m:t>
                              </m:r>
                              <m:r>
                                <m:rPr>
                                  <m:sty m:val="p"/>
                                </m:rPr>
                                <a:rPr lang="en-US" altLang="zh-TW">
                                  <a:latin typeface="Cambria Math" panose="02040503050406030204" pitchFamily="18" charset="0"/>
                                </a:rPr>
                                <m:t>moved</m:t>
                              </m:r>
                              <m:r>
                                <a:rPr lang="en-US" altLang="zh-TW">
                                  <a:latin typeface="Cambria Math" panose="02040503050406030204" pitchFamily="18" charset="0"/>
                                </a:rPr>
                                <m:t> </m:t>
                              </m:r>
                              <m:r>
                                <m:rPr>
                                  <m:sty m:val="p"/>
                                </m:rPr>
                                <a:rPr lang="en-US" altLang="zh-TW">
                                  <a:latin typeface="Cambria Math" panose="02040503050406030204" pitchFamily="18" charset="0"/>
                                </a:rPr>
                                <m:t>from</m:t>
                              </m:r>
                              <m:r>
                                <a:rPr lang="en-US" altLang="zh-TW" b="1" i="1">
                                  <a:latin typeface="Cambria Math" panose="02040503050406030204" pitchFamily="18" charset="0"/>
                                </a:rPr>
                                <m:t> </m:t>
                              </m:r>
                              <m:sSub>
                                <m:sSubPr>
                                  <m:ctrlPr>
                                    <a:rPr lang="en-US" altLang="zh-TW" b="1" i="1" smtClean="0">
                                      <a:latin typeface="Cambria Math" panose="02040503050406030204" pitchFamily="18" charset="0"/>
                                    </a:rPr>
                                  </m:ctrlPr>
                                </m:sSubPr>
                                <m:e>
                                  <m:r>
                                    <a:rPr lang="en-US" altLang="zh-TW" b="1" i="1">
                                      <a:latin typeface="Cambria Math" panose="02040503050406030204" pitchFamily="18" charset="0"/>
                                    </a:rPr>
                                    <m:t>𝑹</m:t>
                                  </m:r>
                                </m:e>
                                <m:sub>
                                  <m:r>
                                    <a:rPr lang="en-US" altLang="zh-TW" b="1" i="1" smtClean="0">
                                      <a:latin typeface="Cambria Math" panose="02040503050406030204" pitchFamily="18" charset="0"/>
                                    </a:rPr>
                                    <m:t>𝒋</m:t>
                                  </m:r>
                                </m:sub>
                              </m:sSub>
                              <m:r>
                                <a:rPr lang="en-US" altLang="zh-TW" b="1" i="1">
                                  <a:latin typeface="Cambria Math" panose="02040503050406030204" pitchFamily="18" charset="0"/>
                                </a:rPr>
                                <m:t>=</m:t>
                              </m:r>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𝒙</m:t>
                                      </m:r>
                                    </m:e>
                                    <m:sub>
                                      <m:r>
                                        <a:rPr lang="en-US" altLang="zh-TW" i="1">
                                          <a:latin typeface="Cambria Math" panose="02040503050406030204" pitchFamily="18" charset="0"/>
                                        </a:rPr>
                                        <m:t>𝒋</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𝒚</m:t>
                                      </m:r>
                                    </m:e>
                                    <m:sub>
                                      <m:r>
                                        <a:rPr lang="en-US" altLang="zh-TW" i="1">
                                          <a:latin typeface="Cambria Math" panose="02040503050406030204" pitchFamily="18" charset="0"/>
                                        </a:rPr>
                                        <m:t>𝒋</m:t>
                                      </m:r>
                                    </m:sub>
                                  </m:sSub>
                                </m:e>
                              </m:d>
                              <m:r>
                                <m:rPr>
                                  <m:nor/>
                                </m:rPr>
                                <a:rPr lang="en-US" altLang="zh-TW" dirty="0"/>
                                <m:t> </m:t>
                              </m:r>
                              <m:r>
                                <m:rPr>
                                  <m:nor/>
                                </m:rPr>
                                <a:rPr lang="en-US" altLang="zh-TW" dirty="0"/>
                                <m:t>to</m:t>
                              </m:r>
                              <m:r>
                                <m:rPr>
                                  <m:nor/>
                                </m:rPr>
                                <a:rPr lang="en-US" altLang="zh-TW" dirty="0"/>
                                <m:t> </m:t>
                              </m:r>
                              <m:sSub>
                                <m:sSubPr>
                                  <m:ctrlPr>
                                    <a:rPr lang="en-US" altLang="zh-TW" b="1" i="1" dirty="0" smtClean="0">
                                      <a:latin typeface="Cambria Math" panose="02040503050406030204" pitchFamily="18" charset="0"/>
                                    </a:rPr>
                                  </m:ctrlPr>
                                </m:sSubPr>
                                <m:e>
                                  <m:r>
                                    <a:rPr lang="en-US" altLang="zh-TW" b="1" i="1" dirty="0" smtClean="0">
                                      <a:latin typeface="Cambria Math" panose="02040503050406030204" pitchFamily="18" charset="0"/>
                                    </a:rPr>
                                    <m:t>𝑹</m:t>
                                  </m:r>
                                </m:e>
                                <m:sub>
                                  <m:r>
                                    <a:rPr lang="en-US" altLang="zh-TW" b="1" i="1" dirty="0" smtClean="0">
                                      <a:latin typeface="Cambria Math" panose="02040503050406030204" pitchFamily="18" charset="0"/>
                                    </a:rPr>
                                    <m:t>𝒋</m:t>
                                  </m:r>
                                  <m:r>
                                    <a:rPr lang="en-US" altLang="zh-TW" b="1" i="1" dirty="0" smtClean="0">
                                      <a:latin typeface="Cambria Math" panose="02040503050406030204" pitchFamily="18" charset="0"/>
                                    </a:rPr>
                                    <m:t>+</m:t>
                                  </m:r>
                                  <m:r>
                                    <a:rPr lang="en-US" altLang="zh-TW" b="1" i="1" dirty="0" smtClean="0">
                                      <a:latin typeface="Cambria Math" panose="02040503050406030204" pitchFamily="18" charset="0"/>
                                    </a:rPr>
                                    <m:t>𝟏</m:t>
                                  </m:r>
                                </m:sub>
                              </m:sSub>
                              <m:r>
                                <a:rPr lang="en-US" altLang="zh-TW" b="1" i="1">
                                  <a:latin typeface="Cambria Math" panose="02040503050406030204" pitchFamily="18" charset="0"/>
                                </a:rPr>
                                <m:t>=</m:t>
                              </m:r>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𝒙</m:t>
                                      </m:r>
                                    </m:e>
                                    <m:sub>
                                      <m:r>
                                        <a:rPr lang="en-US" altLang="zh-TW" i="1">
                                          <a:latin typeface="Cambria Math" panose="02040503050406030204" pitchFamily="18" charset="0"/>
                                        </a:rPr>
                                        <m:t>𝒋</m:t>
                                      </m:r>
                                      <m:r>
                                        <a:rPr lang="en-US" altLang="zh-TW" i="1">
                                          <a:latin typeface="Cambria Math" panose="02040503050406030204" pitchFamily="18" charset="0"/>
                                        </a:rPr>
                                        <m:t>+</m:t>
                                      </m:r>
                                      <m:r>
                                        <a:rPr lang="en-US" altLang="zh-TW" i="1">
                                          <a:latin typeface="Cambria Math" panose="02040503050406030204" pitchFamily="18" charset="0"/>
                                        </a:rPr>
                                        <m:t>𝟏</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𝒚</m:t>
                                      </m:r>
                                    </m:e>
                                    <m:sub>
                                      <m:r>
                                        <a:rPr lang="en-US" altLang="zh-TW" i="1">
                                          <a:latin typeface="Cambria Math" panose="02040503050406030204" pitchFamily="18" charset="0"/>
                                        </a:rPr>
                                        <m:t>𝒋</m:t>
                                      </m:r>
                                      <m:r>
                                        <a:rPr lang="en-US" altLang="zh-TW" i="1">
                                          <a:latin typeface="Cambria Math" panose="02040503050406030204" pitchFamily="18" charset="0"/>
                                        </a:rPr>
                                        <m:t>+</m:t>
                                      </m:r>
                                      <m:r>
                                        <a:rPr lang="en-US" altLang="zh-TW" i="1">
                                          <a:latin typeface="Cambria Math" panose="02040503050406030204" pitchFamily="18" charset="0"/>
                                        </a:rPr>
                                        <m:t>𝟏</m:t>
                                      </m:r>
                                    </m:sub>
                                  </m:sSub>
                                </m:e>
                              </m:d>
                            </m:e>
                          </m:eqArr>
                        </m:e>
                      </m:d>
                      <m:r>
                        <a:rPr lang="en-US" altLang="zh-TW" b="0" i="1" smtClean="0">
                          <a:latin typeface="Cambria Math" panose="02040503050406030204" pitchFamily="18" charset="0"/>
                        </a:rPr>
                        <m:t>,</m:t>
                      </m:r>
                    </m:oMath>
                    <m:oMath xmlns:m="http://schemas.openxmlformats.org/officeDocument/2006/math">
                      <m:r>
                        <m:rPr>
                          <m:sty m:val="p"/>
                        </m:rPr>
                        <a:rPr lang="en-US" altLang="zh-TW" b="0" i="0" smtClean="0">
                          <a:latin typeface="Cambria Math" panose="02040503050406030204" pitchFamily="18" charset="0"/>
                        </a:rPr>
                        <m:t>where</m:t>
                      </m:r>
                      <m:r>
                        <a:rPr lang="en-US" altLang="zh-TW" b="0" i="0" smtClean="0">
                          <a:latin typeface="Cambria Math" panose="02040503050406030204" pitchFamily="18" charset="0"/>
                        </a:rPr>
                        <m:t> </m:t>
                      </m:r>
                      <m:r>
                        <a:rPr lang="en-US" altLang="zh-TW" b="0" i="1" smtClean="0">
                          <a:solidFill>
                            <a:schemeClr val="accent1"/>
                          </a:solidFill>
                          <a:latin typeface="Cambria Math" panose="02040503050406030204" pitchFamily="18" charset="0"/>
                        </a:rPr>
                        <m:t>𝑖</m:t>
                      </m:r>
                      <m:r>
                        <a:rPr lang="en-US" altLang="zh-TW" b="0" i="1" smtClean="0">
                          <a:solidFill>
                            <a:schemeClr val="accent1"/>
                          </a:solidFill>
                          <a:latin typeface="Cambria Math" panose="02040503050406030204" pitchFamily="18" charset="0"/>
                        </a:rPr>
                        <m:t>&lt;</m:t>
                      </m:r>
                      <m:r>
                        <a:rPr lang="en-US" altLang="zh-TW" b="0" i="1" smtClean="0">
                          <a:solidFill>
                            <a:schemeClr val="accent1"/>
                          </a:solidFill>
                          <a:latin typeface="Cambria Math" panose="02040503050406030204" pitchFamily="18" charset="0"/>
                        </a:rPr>
                        <m:t>𝑗</m:t>
                      </m:r>
                      <m:r>
                        <a:rPr lang="en-US" altLang="zh-TW" b="0" i="1" smtClean="0">
                          <a:solidFill>
                            <a:schemeClr val="accent1"/>
                          </a:solidFill>
                          <a:latin typeface="Cambria Math" panose="02040503050406030204" pitchFamily="18" charset="0"/>
                        </a:rPr>
                        <m:t> </m:t>
                      </m:r>
                      <m:r>
                        <m:rPr>
                          <m:sty m:val="p"/>
                        </m:rPr>
                        <a:rPr lang="en-US" altLang="zh-TW" b="0" i="0" smtClean="0">
                          <a:latin typeface="Cambria Math" panose="02040503050406030204" pitchFamily="18" charset="0"/>
                        </a:rPr>
                        <m:t>and</m:t>
                      </m:r>
                      <m:r>
                        <a:rPr lang="en-US" altLang="zh-TW" b="0" i="0" smtClean="0">
                          <a:latin typeface="Cambria Math" panose="02040503050406030204" pitchFamily="18" charset="0"/>
                        </a:rPr>
                        <m:t> </m:t>
                      </m:r>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0,1,…,</m:t>
                          </m:r>
                          <m:r>
                            <a:rPr lang="en-US" altLang="zh-TW" b="0" i="1" smtClean="0">
                              <a:latin typeface="Cambria Math" panose="02040503050406030204" pitchFamily="18" charset="0"/>
                            </a:rPr>
                            <m:t>𝑛</m:t>
                          </m:r>
                        </m:e>
                      </m:d>
                    </m:oMath>
                  </m:oMathPara>
                </a14:m>
                <a:endParaRPr lang="zh-TW" altLang="en-US" dirty="0"/>
              </a:p>
            </p:txBody>
          </p:sp>
        </mc:Choice>
        <mc:Fallback xmlns="">
          <p:sp>
            <p:nvSpPr>
              <p:cNvPr id="12" name="文字方塊 11"/>
              <p:cNvSpPr txBox="1">
                <a:spLocks noRot="1" noChangeAspect="1" noMove="1" noResize="1" noEditPoints="1" noAdjustHandles="1" noChangeArrowheads="1" noChangeShapeType="1" noTextEdit="1"/>
              </p:cNvSpPr>
              <p:nvPr/>
            </p:nvSpPr>
            <p:spPr>
              <a:xfrm>
                <a:off x="967138" y="1463729"/>
                <a:ext cx="6282874" cy="996427"/>
              </a:xfrm>
              <a:prstGeom prst="rect">
                <a:avLst/>
              </a:prstGeom>
              <a:blipFill>
                <a:blip r:embed="rId4"/>
                <a:stretch>
                  <a:fillRect l="-388" b="-9146"/>
                </a:stretch>
              </a:blipFill>
            </p:spPr>
            <p:txBody>
              <a:bodyPr/>
              <a:lstStyle/>
              <a:p>
                <a:r>
                  <a:rPr lang="zh-TW" altLang="en-US">
                    <a:noFill/>
                  </a:rPr>
                  <a:t> </a:t>
                </a:r>
              </a:p>
            </p:txBody>
          </p:sp>
        </mc:Fallback>
      </mc:AlternateContent>
      <p:sp>
        <p:nvSpPr>
          <p:cNvPr id="13" name="矩形 12"/>
          <p:cNvSpPr/>
          <p:nvPr/>
        </p:nvSpPr>
        <p:spPr bwMode="auto">
          <a:xfrm>
            <a:off x="1259530" y="5729049"/>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4" name="文字方塊 13"/>
              <p:cNvSpPr txBox="1"/>
              <p:nvPr/>
            </p:nvSpPr>
            <p:spPr>
              <a:xfrm>
                <a:off x="1256371" y="5678273"/>
                <a:ext cx="46692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sub>
                      </m:sSub>
                    </m:oMath>
                  </m:oMathPara>
                </a14:m>
                <a:endParaRPr lang="zh-TW" altLang="en-US" dirty="0">
                  <a:solidFill>
                    <a:schemeClr val="bg2"/>
                  </a:solidFill>
                </a:endParaRPr>
              </a:p>
            </p:txBody>
          </p:sp>
        </mc:Choice>
        <mc:Fallback xmlns="">
          <p:sp>
            <p:nvSpPr>
              <p:cNvPr id="14" name="文字方塊 13"/>
              <p:cNvSpPr txBox="1">
                <a:spLocks noRot="1" noChangeAspect="1" noMove="1" noResize="1" noEditPoints="1" noAdjustHandles="1" noChangeArrowheads="1" noChangeShapeType="1" noTextEdit="1"/>
              </p:cNvSpPr>
              <p:nvPr/>
            </p:nvSpPr>
            <p:spPr>
              <a:xfrm>
                <a:off x="1256371" y="5678273"/>
                <a:ext cx="466923" cy="369332"/>
              </a:xfrm>
              <a:prstGeom prst="rect">
                <a:avLst/>
              </a:prstGeom>
              <a:blipFill>
                <a:blip r:embed="rId5"/>
                <a:stretch>
                  <a:fillRect b="-1639"/>
                </a:stretch>
              </a:blipFill>
            </p:spPr>
            <p:txBody>
              <a:bodyPr/>
              <a:lstStyle/>
              <a:p>
                <a:r>
                  <a:rPr lang="zh-TW" altLang="en-US">
                    <a:noFill/>
                  </a:rPr>
                  <a:t> </a:t>
                </a:r>
              </a:p>
            </p:txBody>
          </p:sp>
        </mc:Fallback>
      </mc:AlternateContent>
      <p:sp>
        <p:nvSpPr>
          <p:cNvPr id="15" name="矩形 14"/>
          <p:cNvSpPr/>
          <p:nvPr/>
        </p:nvSpPr>
        <p:spPr bwMode="auto">
          <a:xfrm>
            <a:off x="2388950" y="572905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7" name="文字方塊 16"/>
              <p:cNvSpPr txBox="1"/>
              <p:nvPr/>
            </p:nvSpPr>
            <p:spPr>
              <a:xfrm>
                <a:off x="2390618" y="5678273"/>
                <a:ext cx="68653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17" name="文字方塊 16"/>
              <p:cNvSpPr txBox="1">
                <a:spLocks noRot="1" noChangeAspect="1" noMove="1" noResize="1" noEditPoints="1" noAdjustHandles="1" noChangeArrowheads="1" noChangeShapeType="1" noTextEdit="1"/>
              </p:cNvSpPr>
              <p:nvPr/>
            </p:nvSpPr>
            <p:spPr>
              <a:xfrm>
                <a:off x="2390618" y="5678273"/>
                <a:ext cx="686534" cy="369332"/>
              </a:xfrm>
              <a:prstGeom prst="rect">
                <a:avLst/>
              </a:prstGeom>
              <a:blipFill>
                <a:blip r:embed="rId6"/>
                <a:stretch>
                  <a:fillRect b="-1639"/>
                </a:stretch>
              </a:blipFill>
            </p:spPr>
            <p:txBody>
              <a:bodyPr/>
              <a:lstStyle/>
              <a:p>
                <a:r>
                  <a:rPr lang="zh-TW" altLang="en-US">
                    <a:noFill/>
                  </a:rPr>
                  <a:t> </a:t>
                </a:r>
              </a:p>
            </p:txBody>
          </p:sp>
        </mc:Fallback>
      </mc:AlternateContent>
      <p:sp>
        <p:nvSpPr>
          <p:cNvPr id="18" name="矩形 17"/>
          <p:cNvSpPr/>
          <p:nvPr/>
        </p:nvSpPr>
        <p:spPr bwMode="auto">
          <a:xfrm>
            <a:off x="4039314" y="5729049"/>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9" name="文字方塊 18"/>
              <p:cNvSpPr txBox="1"/>
              <p:nvPr/>
            </p:nvSpPr>
            <p:spPr>
              <a:xfrm>
                <a:off x="4036155" y="5678273"/>
                <a:ext cx="465640"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𝑗</m:t>
                          </m:r>
                        </m:sub>
                      </m:sSub>
                    </m:oMath>
                  </m:oMathPara>
                </a14:m>
                <a:endParaRPr lang="zh-TW" altLang="en-US" dirty="0">
                  <a:solidFill>
                    <a:schemeClr val="bg2"/>
                  </a:solidFill>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4036155" y="5678273"/>
                <a:ext cx="465640" cy="391646"/>
              </a:xfrm>
              <a:prstGeom prst="rect">
                <a:avLst/>
              </a:prstGeom>
              <a:blipFill>
                <a:blip r:embed="rId7"/>
                <a:stretch>
                  <a:fillRect b="-7692"/>
                </a:stretch>
              </a:blipFill>
            </p:spPr>
            <p:txBody>
              <a:bodyPr/>
              <a:lstStyle/>
              <a:p>
                <a:r>
                  <a:rPr lang="zh-TW" altLang="en-US">
                    <a:noFill/>
                  </a:rPr>
                  <a:t> </a:t>
                </a:r>
              </a:p>
            </p:txBody>
          </p:sp>
        </mc:Fallback>
      </mc:AlternateContent>
      <p:cxnSp>
        <p:nvCxnSpPr>
          <p:cNvPr id="49" name="直線接點 48"/>
          <p:cNvCxnSpPr>
            <a:stCxn id="68" idx="6"/>
            <a:endCxn id="84" idx="2"/>
          </p:cNvCxnSpPr>
          <p:nvPr/>
        </p:nvCxnSpPr>
        <p:spPr bwMode="auto">
          <a:xfrm>
            <a:off x="2085555" y="6400002"/>
            <a:ext cx="2454649"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grpSp>
        <p:nvGrpSpPr>
          <p:cNvPr id="58" name="群組 57"/>
          <p:cNvGrpSpPr/>
          <p:nvPr/>
        </p:nvGrpSpPr>
        <p:grpSpPr>
          <a:xfrm>
            <a:off x="1710381" y="6209631"/>
            <a:ext cx="396904" cy="369332"/>
            <a:chOff x="2250297" y="2895729"/>
            <a:chExt cx="396904" cy="369332"/>
          </a:xfrm>
        </p:grpSpPr>
        <p:sp>
          <p:nvSpPr>
            <p:cNvPr id="68" name="橢圓 6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69" name="文字方塊 68"/>
                <p:cNvSpPr txBox="1"/>
                <p:nvPr/>
              </p:nvSpPr>
              <p:spPr>
                <a:xfrm>
                  <a:off x="2250297" y="2895729"/>
                  <a:ext cx="3969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i="1" dirty="0" smtClean="0">
                            <a:solidFill>
                              <a:schemeClr val="bg2"/>
                            </a:solidFill>
                            <a:latin typeface="Cambria Math" panose="02040503050406030204" pitchFamily="18" charset="0"/>
                          </a:rPr>
                          <m:t>𝐴</m:t>
                        </m:r>
                      </m:oMath>
                    </m:oMathPara>
                  </a14:m>
                  <a:endParaRPr lang="zh-TW" altLang="en-US" dirty="0">
                    <a:solidFill>
                      <a:schemeClr val="bg2"/>
                    </a:solidFill>
                  </a:endParaRPr>
                </a:p>
              </p:txBody>
            </p:sp>
          </mc:Choice>
          <mc:Fallback xmlns="">
            <p:sp>
              <p:nvSpPr>
                <p:cNvPr id="69" name="文字方塊 68"/>
                <p:cNvSpPr txBox="1">
                  <a:spLocks noRot="1" noChangeAspect="1" noMove="1" noResize="1" noEditPoints="1" noAdjustHandles="1" noChangeArrowheads="1" noChangeShapeType="1" noTextEdit="1"/>
                </p:cNvSpPr>
                <p:nvPr/>
              </p:nvSpPr>
              <p:spPr>
                <a:xfrm>
                  <a:off x="2250297" y="2895729"/>
                  <a:ext cx="396904" cy="369332"/>
                </a:xfrm>
                <a:prstGeom prst="rect">
                  <a:avLst/>
                </a:prstGeom>
                <a:blipFill>
                  <a:blip r:embed="rId8"/>
                  <a:stretch>
                    <a:fillRect/>
                  </a:stretch>
                </a:blipFill>
              </p:spPr>
              <p:txBody>
                <a:bodyPr/>
                <a:lstStyle/>
                <a:p>
                  <a:r>
                    <a:rPr lang="zh-TW" altLang="en-US">
                      <a:noFill/>
                    </a:rPr>
                    <a:t> </a:t>
                  </a:r>
                </a:p>
              </p:txBody>
            </p:sp>
          </mc:Fallback>
        </mc:AlternateContent>
      </p:grpSp>
      <p:grpSp>
        <p:nvGrpSpPr>
          <p:cNvPr id="75" name="群組 74"/>
          <p:cNvGrpSpPr/>
          <p:nvPr/>
        </p:nvGrpSpPr>
        <p:grpSpPr>
          <a:xfrm>
            <a:off x="4540396" y="6214264"/>
            <a:ext cx="341597" cy="369332"/>
            <a:chOff x="2289041" y="2899083"/>
            <a:chExt cx="341597" cy="369332"/>
          </a:xfrm>
        </p:grpSpPr>
        <p:sp>
          <p:nvSpPr>
            <p:cNvPr id="76" name="橢圓 7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7" name="文字方塊 76"/>
            <p:cNvSpPr txBox="1"/>
            <p:nvPr/>
          </p:nvSpPr>
          <p:spPr>
            <a:xfrm>
              <a:off x="2292084"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83" name="群組 82"/>
          <p:cNvGrpSpPr/>
          <p:nvPr/>
        </p:nvGrpSpPr>
        <p:grpSpPr>
          <a:xfrm>
            <a:off x="4511098" y="6214420"/>
            <a:ext cx="407291" cy="369332"/>
            <a:chOff x="2259935" y="2899083"/>
            <a:chExt cx="407291" cy="369332"/>
          </a:xfrm>
        </p:grpSpPr>
        <p:sp>
          <p:nvSpPr>
            <p:cNvPr id="84" name="橢圓 83"/>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85" name="文字方塊 84"/>
                <p:cNvSpPr txBox="1"/>
                <p:nvPr/>
              </p:nvSpPr>
              <p:spPr>
                <a:xfrm>
                  <a:off x="2259935" y="2899083"/>
                  <a:ext cx="4072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i="1" dirty="0" smtClean="0">
                            <a:solidFill>
                              <a:schemeClr val="bg2"/>
                            </a:solidFill>
                            <a:latin typeface="Cambria Math" panose="02040503050406030204" pitchFamily="18" charset="0"/>
                          </a:rPr>
                          <m:t>𝐵</m:t>
                        </m:r>
                      </m:oMath>
                    </m:oMathPara>
                  </a14:m>
                  <a:endParaRPr lang="zh-TW" altLang="en-US" dirty="0">
                    <a:solidFill>
                      <a:schemeClr val="bg2"/>
                    </a:solidFill>
                  </a:endParaRPr>
                </a:p>
              </p:txBody>
            </p:sp>
          </mc:Choice>
          <mc:Fallback xmlns="">
            <p:sp>
              <p:nvSpPr>
                <p:cNvPr id="85" name="文字方塊 84"/>
                <p:cNvSpPr txBox="1">
                  <a:spLocks noRot="1" noChangeAspect="1" noMove="1" noResize="1" noEditPoints="1" noAdjustHandles="1" noChangeArrowheads="1" noChangeShapeType="1" noTextEdit="1"/>
                </p:cNvSpPr>
                <p:nvPr/>
              </p:nvSpPr>
              <p:spPr>
                <a:xfrm>
                  <a:off x="2259935" y="2899083"/>
                  <a:ext cx="407291" cy="369332"/>
                </a:xfrm>
                <a:prstGeom prst="rect">
                  <a:avLst/>
                </a:prstGeom>
                <a:blipFill>
                  <a:blip r:embed="rId9"/>
                  <a:stretch>
                    <a:fillRect/>
                  </a:stretch>
                </a:blipFill>
              </p:spPr>
              <p:txBody>
                <a:bodyPr/>
                <a:lstStyle/>
                <a:p>
                  <a:r>
                    <a:rPr lang="zh-TW" altLang="en-US">
                      <a:noFill/>
                    </a:rPr>
                    <a:t> </a:t>
                  </a:r>
                </a:p>
              </p:txBody>
            </p:sp>
          </mc:Fallback>
        </mc:AlternateContent>
      </p:grpSp>
      <p:sp>
        <p:nvSpPr>
          <p:cNvPr id="90" name="文字方塊 89"/>
          <p:cNvSpPr txBox="1"/>
          <p:nvPr/>
        </p:nvSpPr>
        <p:spPr>
          <a:xfrm>
            <a:off x="3220397" y="6332890"/>
            <a:ext cx="877163" cy="369332"/>
          </a:xfrm>
          <a:prstGeom prst="rect">
            <a:avLst/>
          </a:prstGeom>
          <a:noFill/>
        </p:spPr>
        <p:txBody>
          <a:bodyPr wrap="none" rtlCol="0">
            <a:spAutoFit/>
          </a:bodyPr>
          <a:lstStyle/>
          <a:p>
            <a:r>
              <a:rPr lang="en-US" altLang="zh-TW" dirty="0" smtClean="0"/>
              <a:t>………</a:t>
            </a:r>
            <a:endParaRPr lang="zh-TW" altLang="en-US" dirty="0"/>
          </a:p>
        </p:txBody>
      </p:sp>
      <p:cxnSp>
        <p:nvCxnSpPr>
          <p:cNvPr id="91" name="直線單箭頭接點 90"/>
          <p:cNvCxnSpPr/>
          <p:nvPr/>
        </p:nvCxnSpPr>
        <p:spPr bwMode="auto">
          <a:xfrm>
            <a:off x="1990188" y="6301702"/>
            <a:ext cx="770600" cy="0"/>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98" name="文字方塊 97"/>
          <p:cNvSpPr txBox="1"/>
          <p:nvPr/>
        </p:nvSpPr>
        <p:spPr>
          <a:xfrm>
            <a:off x="2061178" y="6332890"/>
            <a:ext cx="415498" cy="369332"/>
          </a:xfrm>
          <a:prstGeom prst="rect">
            <a:avLst/>
          </a:prstGeom>
          <a:noFill/>
        </p:spPr>
        <p:txBody>
          <a:bodyPr wrap="none" rtlCol="0">
            <a:spAutoFit/>
          </a:bodyPr>
          <a:lstStyle/>
          <a:p>
            <a:r>
              <a:rPr lang="en-US" altLang="zh-TW" dirty="0" smtClean="0"/>
              <a:t>…</a:t>
            </a:r>
            <a:endParaRPr lang="zh-TW" altLang="en-US" dirty="0"/>
          </a:p>
        </p:txBody>
      </p:sp>
      <p:sp>
        <p:nvSpPr>
          <p:cNvPr id="100" name="矩形 99"/>
          <p:cNvSpPr/>
          <p:nvPr/>
        </p:nvSpPr>
        <p:spPr bwMode="auto">
          <a:xfrm>
            <a:off x="5169205" y="572905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01" name="文字方塊 100"/>
              <p:cNvSpPr txBox="1"/>
              <p:nvPr/>
            </p:nvSpPr>
            <p:spPr>
              <a:xfrm>
                <a:off x="5170873" y="5678273"/>
                <a:ext cx="68653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101" name="文字方塊 100"/>
              <p:cNvSpPr txBox="1">
                <a:spLocks noRot="1" noChangeAspect="1" noMove="1" noResize="1" noEditPoints="1" noAdjustHandles="1" noChangeArrowheads="1" noChangeShapeType="1" noTextEdit="1"/>
              </p:cNvSpPr>
              <p:nvPr/>
            </p:nvSpPr>
            <p:spPr>
              <a:xfrm>
                <a:off x="5170873" y="5678273"/>
                <a:ext cx="686534" cy="369332"/>
              </a:xfrm>
              <a:prstGeom prst="rect">
                <a:avLst/>
              </a:prstGeom>
              <a:blipFill>
                <a:blip r:embed="rId10"/>
                <a:stretch>
                  <a:fillRect b="-1639"/>
                </a:stretch>
              </a:blipFill>
            </p:spPr>
            <p:txBody>
              <a:bodyPr/>
              <a:lstStyle/>
              <a:p>
                <a:r>
                  <a:rPr lang="zh-TW" altLang="en-US">
                    <a:noFill/>
                  </a:rPr>
                  <a:t> </a:t>
                </a:r>
              </a:p>
            </p:txBody>
          </p:sp>
        </mc:Fallback>
      </mc:AlternateContent>
      <p:sp>
        <p:nvSpPr>
          <p:cNvPr id="102" name="文字方塊 101"/>
          <p:cNvSpPr txBox="1"/>
          <p:nvPr/>
        </p:nvSpPr>
        <p:spPr>
          <a:xfrm>
            <a:off x="4841433" y="6332890"/>
            <a:ext cx="415498" cy="369332"/>
          </a:xfrm>
          <a:prstGeom prst="rect">
            <a:avLst/>
          </a:prstGeom>
          <a:noFill/>
        </p:spPr>
        <p:txBody>
          <a:bodyPr wrap="none" rtlCol="0">
            <a:spAutoFit/>
          </a:bodyPr>
          <a:lstStyle/>
          <a:p>
            <a:r>
              <a:rPr lang="en-US" altLang="zh-TW" dirty="0" smtClean="0"/>
              <a:t>…</a:t>
            </a:r>
            <a:endParaRPr lang="zh-TW" altLang="en-US" dirty="0"/>
          </a:p>
        </p:txBody>
      </p:sp>
      <p:sp>
        <p:nvSpPr>
          <p:cNvPr id="103" name="矩形 102"/>
          <p:cNvSpPr/>
          <p:nvPr/>
        </p:nvSpPr>
        <p:spPr bwMode="auto">
          <a:xfrm>
            <a:off x="5167537" y="5726669"/>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04" name="文字方塊 103"/>
              <p:cNvSpPr txBox="1"/>
              <p:nvPr/>
            </p:nvSpPr>
            <p:spPr>
              <a:xfrm>
                <a:off x="5169205" y="5678273"/>
                <a:ext cx="685252"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𝑗</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104" name="文字方塊 103"/>
              <p:cNvSpPr txBox="1">
                <a:spLocks noRot="1" noChangeAspect="1" noMove="1" noResize="1" noEditPoints="1" noAdjustHandles="1" noChangeArrowheads="1" noChangeShapeType="1" noTextEdit="1"/>
              </p:cNvSpPr>
              <p:nvPr/>
            </p:nvSpPr>
            <p:spPr>
              <a:xfrm>
                <a:off x="5169205" y="5678273"/>
                <a:ext cx="685252" cy="391646"/>
              </a:xfrm>
              <a:prstGeom prst="rect">
                <a:avLst/>
              </a:prstGeom>
              <a:blipFill>
                <a:blip r:embed="rId11"/>
                <a:stretch>
                  <a:fillRect b="-7692"/>
                </a:stretch>
              </a:blipFill>
            </p:spPr>
            <p:txBody>
              <a:bodyPr/>
              <a:lstStyle/>
              <a:p>
                <a:r>
                  <a:rPr lang="zh-TW" altLang="en-US">
                    <a:noFill/>
                  </a:rPr>
                  <a:t> </a:t>
                </a:r>
              </a:p>
            </p:txBody>
          </p:sp>
        </mc:Fallback>
      </mc:AlternateContent>
      <p:sp>
        <p:nvSpPr>
          <p:cNvPr id="105" name="矩形 104"/>
          <p:cNvSpPr/>
          <p:nvPr/>
        </p:nvSpPr>
        <p:spPr bwMode="auto">
          <a:xfrm>
            <a:off x="6808952" y="5729049"/>
            <a:ext cx="888923" cy="888923"/>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06" name="文字方塊 105"/>
              <p:cNvSpPr txBox="1"/>
              <p:nvPr/>
            </p:nvSpPr>
            <p:spPr>
              <a:xfrm>
                <a:off x="6805793" y="5678273"/>
                <a:ext cx="50937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𝑘</m:t>
                          </m:r>
                        </m:sub>
                      </m:sSub>
                    </m:oMath>
                  </m:oMathPara>
                </a14:m>
                <a:endParaRPr lang="zh-TW" altLang="en-US" dirty="0">
                  <a:solidFill>
                    <a:schemeClr val="bg2"/>
                  </a:solidFill>
                </a:endParaRPr>
              </a:p>
            </p:txBody>
          </p:sp>
        </mc:Choice>
        <mc:Fallback xmlns="">
          <p:sp>
            <p:nvSpPr>
              <p:cNvPr id="106" name="文字方塊 105"/>
              <p:cNvSpPr txBox="1">
                <a:spLocks noRot="1" noChangeAspect="1" noMove="1" noResize="1" noEditPoints="1" noAdjustHandles="1" noChangeArrowheads="1" noChangeShapeType="1" noTextEdit="1"/>
              </p:cNvSpPr>
              <p:nvPr/>
            </p:nvSpPr>
            <p:spPr>
              <a:xfrm>
                <a:off x="6805793" y="5678273"/>
                <a:ext cx="509370" cy="369332"/>
              </a:xfrm>
              <a:prstGeom prst="rect">
                <a:avLst/>
              </a:prstGeom>
              <a:blipFill>
                <a:blip r:embed="rId12"/>
                <a:stretch>
                  <a:fillRect b="-1639"/>
                </a:stretch>
              </a:blipFill>
            </p:spPr>
            <p:txBody>
              <a:bodyPr/>
              <a:lstStyle/>
              <a:p>
                <a:r>
                  <a:rPr lang="zh-TW" altLang="en-US">
                    <a:noFill/>
                  </a:rPr>
                  <a:t> </a:t>
                </a:r>
              </a:p>
            </p:txBody>
          </p:sp>
        </mc:Fallback>
      </mc:AlternateContent>
      <p:sp>
        <p:nvSpPr>
          <p:cNvPr id="107" name="文字方塊 106"/>
          <p:cNvSpPr txBox="1"/>
          <p:nvPr/>
        </p:nvSpPr>
        <p:spPr>
          <a:xfrm>
            <a:off x="5990035" y="6332890"/>
            <a:ext cx="877163" cy="369332"/>
          </a:xfrm>
          <a:prstGeom prst="rect">
            <a:avLst/>
          </a:prstGeom>
          <a:noFill/>
        </p:spPr>
        <p:txBody>
          <a:bodyPr wrap="none" rtlCol="0">
            <a:spAutoFit/>
          </a:bodyPr>
          <a:lstStyle/>
          <a:p>
            <a:r>
              <a:rPr lang="en-US" altLang="zh-TW" dirty="0" smtClean="0"/>
              <a:t>………</a:t>
            </a:r>
            <a:endParaRPr lang="zh-TW" altLang="en-US" dirty="0"/>
          </a:p>
        </p:txBody>
      </p:sp>
      <p:cxnSp>
        <p:nvCxnSpPr>
          <p:cNvPr id="92" name="直線單箭頭接點 91"/>
          <p:cNvCxnSpPr/>
          <p:nvPr/>
        </p:nvCxnSpPr>
        <p:spPr bwMode="auto">
          <a:xfrm>
            <a:off x="4792705" y="6327295"/>
            <a:ext cx="755733" cy="0"/>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115" name="矩形 114"/>
          <p:cNvSpPr/>
          <p:nvPr/>
        </p:nvSpPr>
        <p:spPr bwMode="auto">
          <a:xfrm>
            <a:off x="3574472" y="5053209"/>
            <a:ext cx="3006597" cy="347008"/>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16" name="矩形 115"/>
          <p:cNvSpPr/>
          <p:nvPr/>
        </p:nvSpPr>
        <p:spPr bwMode="auto">
          <a:xfrm>
            <a:off x="1223119" y="5060909"/>
            <a:ext cx="2351354" cy="347008"/>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17" name="矩形 116"/>
          <p:cNvSpPr/>
          <p:nvPr/>
        </p:nvSpPr>
        <p:spPr bwMode="auto">
          <a:xfrm>
            <a:off x="6385429" y="5619762"/>
            <a:ext cx="1650246"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18" name="矩形 117"/>
          <p:cNvSpPr/>
          <p:nvPr/>
        </p:nvSpPr>
        <p:spPr bwMode="auto">
          <a:xfrm>
            <a:off x="967138" y="5619762"/>
            <a:ext cx="2677236"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19" name="矩形 118"/>
          <p:cNvSpPr/>
          <p:nvPr/>
        </p:nvSpPr>
        <p:spPr bwMode="auto">
          <a:xfrm>
            <a:off x="3644373" y="5619762"/>
            <a:ext cx="2741055"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5" name="投影片編號版面配置區 4"/>
          <p:cNvSpPr>
            <a:spLocks noGrp="1"/>
          </p:cNvSpPr>
          <p:nvPr>
            <p:ph type="sldNum" sz="quarter" idx="10"/>
          </p:nvPr>
        </p:nvSpPr>
        <p:spPr/>
        <p:txBody>
          <a:bodyPr/>
          <a:lstStyle/>
          <a:p>
            <a:fld id="{98DD11F9-7500-44D7-BD4E-9DA41FE32E0D}" type="slidenum">
              <a:rPr lang="zh-TW" altLang="en-US" smtClean="0"/>
              <a:pPr/>
              <a:t>30</a:t>
            </a:fld>
            <a:r>
              <a:rPr lang="en-US" altLang="zh-TW" smtClean="0"/>
              <a:t>/28</a:t>
            </a:r>
            <a:endParaRPr lang="zh-TW" altLang="en-US" dirty="0"/>
          </a:p>
        </p:txBody>
      </p:sp>
    </p:spTree>
    <p:extLst>
      <p:ext uri="{BB962C8B-B14F-4D97-AF65-F5344CB8AC3E}">
        <p14:creationId xmlns:p14="http://schemas.microsoft.com/office/powerpoint/2010/main" val="28654560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par>
                                <p:cTn id="8" presetID="10" presetClass="entr" presetSubtype="0" fill="hold"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fade">
                                      <p:cBhvr>
                                        <p:cTn id="10" dur="500"/>
                                        <p:tgtEl>
                                          <p:spTgt spid="58"/>
                                        </p:tgtEl>
                                      </p:cBhvr>
                                    </p:animEffect>
                                  </p:childTnLst>
                                </p:cTn>
                              </p:par>
                              <p:par>
                                <p:cTn id="11" presetID="10" presetClass="entr" presetSubtype="0" fill="hold"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fade">
                                      <p:cBhvr>
                                        <p:cTn id="13" dur="500"/>
                                        <p:tgtEl>
                                          <p:spTgt spid="75"/>
                                        </p:tgtEl>
                                      </p:cBhvr>
                                    </p:animEffect>
                                  </p:childTnLst>
                                </p:cTn>
                              </p:par>
                              <p:par>
                                <p:cTn id="14" presetID="10" presetClass="entr" presetSubtype="0" fill="hold" nodeType="withEffect">
                                  <p:stCondLst>
                                    <p:cond delay="0"/>
                                  </p:stCondLst>
                                  <p:childTnLst>
                                    <p:set>
                                      <p:cBhvr>
                                        <p:cTn id="15" dur="1" fill="hold">
                                          <p:stCondLst>
                                            <p:cond delay="0"/>
                                          </p:stCondLst>
                                        </p:cTn>
                                        <p:tgtEl>
                                          <p:spTgt spid="83"/>
                                        </p:tgtEl>
                                        <p:attrNameLst>
                                          <p:attrName>style.visibility</p:attrName>
                                        </p:attrNameLst>
                                      </p:cBhvr>
                                      <p:to>
                                        <p:strVal val="visible"/>
                                      </p:to>
                                    </p:set>
                                    <p:animEffect transition="in" filter="fade">
                                      <p:cBhvr>
                                        <p:cTn id="16" dur="500"/>
                                        <p:tgtEl>
                                          <p:spTgt spid="8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2"/>
                                        </p:tgtEl>
                                        <p:attrNameLst>
                                          <p:attrName>style.visibility</p:attrName>
                                        </p:attrNameLst>
                                      </p:cBhvr>
                                      <p:to>
                                        <p:strVal val="visible"/>
                                      </p:to>
                                    </p:set>
                                    <p:animEffect transition="in" filter="fade">
                                      <p:cBhvr>
                                        <p:cTn id="21" dur="500"/>
                                        <p:tgtEl>
                                          <p:spTgt spid="92"/>
                                        </p:tgtEl>
                                      </p:cBhvr>
                                    </p:animEffect>
                                  </p:childTnLst>
                                </p:cTn>
                              </p:par>
                              <p:par>
                                <p:cTn id="22" presetID="10" presetClass="entr" presetSubtype="0" fill="hold" nodeType="withEffect">
                                  <p:stCondLst>
                                    <p:cond delay="0"/>
                                  </p:stCondLst>
                                  <p:childTnLst>
                                    <p:set>
                                      <p:cBhvr>
                                        <p:cTn id="23" dur="1" fill="hold">
                                          <p:stCondLst>
                                            <p:cond delay="0"/>
                                          </p:stCondLst>
                                        </p:cTn>
                                        <p:tgtEl>
                                          <p:spTgt spid="91"/>
                                        </p:tgtEl>
                                        <p:attrNameLst>
                                          <p:attrName>style.visibility</p:attrName>
                                        </p:attrNameLst>
                                      </p:cBhvr>
                                      <p:to>
                                        <p:strVal val="visible"/>
                                      </p:to>
                                    </p:set>
                                    <p:animEffect transition="in" filter="fade">
                                      <p:cBhvr>
                                        <p:cTn id="24" dur="500"/>
                                        <p:tgtEl>
                                          <p:spTgt spid="9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5"/>
                                        </p:tgtEl>
                                        <p:attrNameLst>
                                          <p:attrName>style.visibility</p:attrName>
                                        </p:attrNameLst>
                                      </p:cBhvr>
                                      <p:to>
                                        <p:strVal val="visible"/>
                                      </p:to>
                                    </p:set>
                                    <p:animEffect transition="in" filter="fade">
                                      <p:cBhvr>
                                        <p:cTn id="39" dur="500"/>
                                        <p:tgtEl>
                                          <p:spTgt spid="1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7"/>
                                        </p:tgtEl>
                                        <p:attrNameLst>
                                          <p:attrName>style.visibility</p:attrName>
                                        </p:attrNameLst>
                                      </p:cBhvr>
                                      <p:to>
                                        <p:strVal val="visible"/>
                                      </p:to>
                                    </p:set>
                                    <p:animEffect transition="in" filter="fade">
                                      <p:cBhvr>
                                        <p:cTn id="42" dur="500"/>
                                        <p:tgtEl>
                                          <p:spTgt spid="1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500"/>
                                        <p:tgtEl>
                                          <p:spTgt spid="11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16"/>
                                        </p:tgtEl>
                                        <p:attrNameLst>
                                          <p:attrName>style.visibility</p:attrName>
                                        </p:attrNameLst>
                                      </p:cBhvr>
                                      <p:to>
                                        <p:strVal val="visible"/>
                                      </p:to>
                                    </p:set>
                                    <p:animEffect transition="in" filter="fade">
                                      <p:cBhvr>
                                        <p:cTn id="50" dur="500"/>
                                        <p:tgtEl>
                                          <p:spTgt spid="116"/>
                                        </p:tgtEl>
                                      </p:cBhvr>
                                    </p:animEffect>
                                  </p:childTnLst>
                                </p:cTn>
                              </p:par>
                              <p:par>
                                <p:cTn id="51" presetID="10" presetClass="exit" presetSubtype="0" fill="hold" grpId="1" nodeType="withEffect">
                                  <p:stCondLst>
                                    <p:cond delay="0"/>
                                  </p:stCondLst>
                                  <p:childTnLst>
                                    <p:animEffect transition="out" filter="fade">
                                      <p:cBhvr>
                                        <p:cTn id="52" dur="500"/>
                                        <p:tgtEl>
                                          <p:spTgt spid="115"/>
                                        </p:tgtEl>
                                      </p:cBhvr>
                                    </p:animEffect>
                                    <p:set>
                                      <p:cBhvr>
                                        <p:cTn id="53" dur="1" fill="hold">
                                          <p:stCondLst>
                                            <p:cond delay="499"/>
                                          </p:stCondLst>
                                        </p:cTn>
                                        <p:tgtEl>
                                          <p:spTgt spid="115"/>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118"/>
                                        </p:tgtEl>
                                      </p:cBhvr>
                                    </p:animEffect>
                                    <p:set>
                                      <p:cBhvr>
                                        <p:cTn id="56" dur="1" fill="hold">
                                          <p:stCondLst>
                                            <p:cond delay="499"/>
                                          </p:stCondLst>
                                        </p:cTn>
                                        <p:tgtEl>
                                          <p:spTgt spid="118"/>
                                        </p:tgtEl>
                                        <p:attrNameLst>
                                          <p:attrName>style.visibility</p:attrName>
                                        </p:attrNameLst>
                                      </p:cBhvr>
                                      <p:to>
                                        <p:strVal val="hidden"/>
                                      </p:to>
                                    </p:set>
                                  </p:childTnLst>
                                </p:cTn>
                              </p:par>
                              <p:par>
                                <p:cTn id="57" presetID="10" presetClass="entr" presetSubtype="0" fill="hold" grpId="0" nodeType="withEffect">
                                  <p:stCondLst>
                                    <p:cond delay="0"/>
                                  </p:stCondLst>
                                  <p:childTnLst>
                                    <p:set>
                                      <p:cBhvr>
                                        <p:cTn id="58" dur="1" fill="hold">
                                          <p:stCondLst>
                                            <p:cond delay="0"/>
                                          </p:stCondLst>
                                        </p:cTn>
                                        <p:tgtEl>
                                          <p:spTgt spid="119"/>
                                        </p:tgtEl>
                                        <p:attrNameLst>
                                          <p:attrName>style.visibility</p:attrName>
                                        </p:attrNameLst>
                                      </p:cBhvr>
                                      <p:to>
                                        <p:strVal val="visible"/>
                                      </p:to>
                                    </p:set>
                                    <p:animEffect transition="in" filter="fade">
                                      <p:cBhvr>
                                        <p:cTn id="59" dur="500"/>
                                        <p:tgtEl>
                                          <p:spTgt spid="119"/>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117"/>
                                        </p:tgtEl>
                                      </p:cBhvr>
                                    </p:animEffect>
                                    <p:set>
                                      <p:cBhvr>
                                        <p:cTn id="64" dur="1" fill="hold">
                                          <p:stCondLst>
                                            <p:cond delay="499"/>
                                          </p:stCondLst>
                                        </p:cTn>
                                        <p:tgtEl>
                                          <p:spTgt spid="117"/>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500"/>
                                        <p:tgtEl>
                                          <p:spTgt spid="116"/>
                                        </p:tgtEl>
                                      </p:cBhvr>
                                    </p:animEffect>
                                    <p:set>
                                      <p:cBhvr>
                                        <p:cTn id="67" dur="1" fill="hold">
                                          <p:stCondLst>
                                            <p:cond delay="499"/>
                                          </p:stCondLst>
                                        </p:cTn>
                                        <p:tgtEl>
                                          <p:spTgt spid="116"/>
                                        </p:tgtEl>
                                        <p:attrNameLst>
                                          <p:attrName>style.visibility</p:attrName>
                                        </p:attrNameLst>
                                      </p:cBhvr>
                                      <p:to>
                                        <p:strVal val="hidden"/>
                                      </p:to>
                                    </p:set>
                                  </p:childTnLst>
                                </p:cTn>
                              </p:par>
                              <p:par>
                                <p:cTn id="68" presetID="10" presetClass="exit" presetSubtype="0" fill="hold" grpId="1" nodeType="withEffect">
                                  <p:stCondLst>
                                    <p:cond delay="0"/>
                                  </p:stCondLst>
                                  <p:childTnLst>
                                    <p:animEffect transition="out" filter="fade">
                                      <p:cBhvr>
                                        <p:cTn id="69" dur="500"/>
                                        <p:tgtEl>
                                          <p:spTgt spid="119"/>
                                        </p:tgtEl>
                                      </p:cBhvr>
                                    </p:animEffect>
                                    <p:set>
                                      <p:cBhvr>
                                        <p:cTn id="70" dur="1" fill="hold">
                                          <p:stCondLst>
                                            <p:cond delay="499"/>
                                          </p:stCondLst>
                                        </p:cTn>
                                        <p:tgtEl>
                                          <p:spTgt spid="1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標題 1"/>
              <p:cNvSpPr>
                <a:spLocks noGrp="1"/>
              </p:cNvSpPr>
              <p:nvPr>
                <p:ph type="title"/>
              </p:nvPr>
            </p:nvSpPr>
            <p:spPr>
              <a:xfrm>
                <a:off x="22225" y="533400"/>
                <a:ext cx="9067800" cy="854075"/>
              </a:xfrm>
            </p:spPr>
            <p:txBody>
              <a:bodyPr/>
              <a:lstStyle/>
              <a:p>
                <a:r>
                  <a:rPr lang="en-US" altLang="zh-TW" b="1" dirty="0" smtClean="0"/>
                  <a:t>C</a:t>
                </a:r>
                <a:r>
                  <a:rPr lang="en-US" altLang="zh-TW" dirty="0" smtClean="0"/>
                  <a:t>ost of MCF Algorithm (</a:t>
                </a:r>
                <a14:m>
                  <m:oMath xmlns:m="http://schemas.openxmlformats.org/officeDocument/2006/math">
                    <m:r>
                      <a:rPr lang="en-US" altLang="zh-TW">
                        <a:latin typeface="Cambria Math" panose="02040503050406030204" pitchFamily="18" charset="0"/>
                      </a:rPr>
                      <m:t>𝚫</m:t>
                    </m:r>
                    <m:r>
                      <a:rPr lang="en-US" altLang="zh-TW" i="1">
                        <a:latin typeface="Cambria Math" panose="02040503050406030204" pitchFamily="18" charset="0"/>
                      </a:rPr>
                      <m:t>𝒄𝒐𝒎𝒎𝒄𝒐𝒔𝒕</m:t>
                    </m:r>
                  </m:oMath>
                </a14:m>
                <a:r>
                  <a:rPr lang="en-US" altLang="zh-TW" dirty="0" smtClean="0"/>
                  <a:t>)</a:t>
                </a:r>
                <a:endParaRPr lang="zh-TW" altLang="en-US" dirty="0"/>
              </a:p>
            </p:txBody>
          </p:sp>
        </mc:Choice>
        <mc:Fallback xmlns="">
          <p:sp>
            <p:nvSpPr>
              <p:cNvPr id="2" name="標題 1"/>
              <p:cNvSpPr>
                <a:spLocks noGrp="1" noRot="1" noChangeAspect="1" noMove="1" noResize="1" noEditPoints="1" noAdjustHandles="1" noChangeArrowheads="1" noChangeShapeType="1" noTextEdit="1"/>
              </p:cNvSpPr>
              <p:nvPr>
                <p:ph type="title"/>
              </p:nvPr>
            </p:nvSpPr>
            <p:spPr>
              <a:xfrm>
                <a:off x="22225" y="533400"/>
                <a:ext cx="9067800" cy="854075"/>
              </a:xfrm>
              <a:blipFill>
                <a:blip r:embed="rId2"/>
                <a:stretch>
                  <a:fillRect b="-14286"/>
                </a:stretch>
              </a:blipFill>
            </p:spPr>
            <p:txBody>
              <a:bodyPr/>
              <a:lstStyle/>
              <a:p>
                <a:r>
                  <a:rPr lang="zh-TW" altLang="en-US">
                    <a:noFill/>
                  </a:rPr>
                  <a:t> </a:t>
                </a:r>
              </a:p>
            </p:txBody>
          </p:sp>
        </mc:Fallback>
      </mc:AlternateContent>
      <p:sp>
        <p:nvSpPr>
          <p:cNvPr id="3" name="內容版面配置區 2"/>
          <p:cNvSpPr>
            <a:spLocks noGrp="1"/>
          </p:cNvSpPr>
          <p:nvPr>
            <p:ph idx="1"/>
          </p:nvPr>
        </p:nvSpPr>
        <p:spPr/>
        <p:txBody>
          <a:bodyPr/>
          <a:lstStyle/>
          <a:p>
            <a:endParaRPr lang="en-US" altLang="zh-TW" dirty="0" smtClean="0"/>
          </a:p>
          <a:p>
            <a:endParaRPr lang="zh-TW" altLang="en-US" dirty="0"/>
          </a:p>
        </p:txBody>
      </p:sp>
      <mc:AlternateContent xmlns:mc="http://schemas.openxmlformats.org/markup-compatibility/2006" xmlns:a14="http://schemas.microsoft.com/office/drawing/2010/main">
        <mc:Choice Requires="a14">
          <p:sp>
            <p:nvSpPr>
              <p:cNvPr id="8" name="文字方塊 7"/>
              <p:cNvSpPr txBox="1"/>
              <p:nvPr/>
            </p:nvSpPr>
            <p:spPr>
              <a:xfrm>
                <a:off x="484442" y="1493838"/>
                <a:ext cx="7714933" cy="28401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altLang="zh-TW" b="0" i="0" smtClean="0">
                          <a:solidFill>
                            <a:schemeClr val="accent1"/>
                          </a:solidFill>
                          <a:latin typeface="Cambria Math" panose="02040503050406030204" pitchFamily="18" charset="0"/>
                        </a:rPr>
                        <m:t>Δ</m:t>
                      </m:r>
                      <m:r>
                        <a:rPr lang="en-US" altLang="zh-TW" b="0" i="1" smtClean="0">
                          <a:solidFill>
                            <a:schemeClr val="accent1"/>
                          </a:solidFill>
                          <a:latin typeface="Cambria Math" panose="02040503050406030204" pitchFamily="18" charset="0"/>
                        </a:rPr>
                        <m:t>𝑐𝑜𝑚𝑚𝑐𝑜𝑠𝑡</m:t>
                      </m:r>
                      <m:r>
                        <a:rPr lang="en-US" altLang="zh-TW" b="0" i="1" smtClean="0">
                          <a:latin typeface="Cambria Math" panose="02040503050406030204" pitchFamily="18" charset="0"/>
                        </a:rPr>
                        <m:t>=</m:t>
                      </m:r>
                      <m:nary>
                        <m:naryPr>
                          <m:chr m:val="∑"/>
                          <m:supHide m:val="on"/>
                          <m:ctrlPr>
                            <a:rPr lang="en-US" altLang="zh-TW" b="0" i="1" smtClean="0">
                              <a:latin typeface="Cambria Math" panose="02040503050406030204" pitchFamily="18" charset="0"/>
                            </a:rPr>
                          </m:ctrlPr>
                        </m:naryPr>
                        <m:sub>
                          <m:r>
                            <m:rPr>
                              <m:sty m:val="p"/>
                            </m:rPr>
                            <a:rPr lang="en-US" altLang="zh-TW" b="0" i="0" smtClean="0">
                              <a:latin typeface="Cambria Math" panose="02040503050406030204" pitchFamily="18" charset="0"/>
                            </a:rPr>
                            <m:t>Task</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graph</m:t>
                          </m:r>
                          <m:r>
                            <a:rPr lang="en-US" altLang="zh-TW">
                              <a:latin typeface="Cambria Math" panose="02040503050406030204" pitchFamily="18" charset="0"/>
                            </a:rPr>
                            <m:t> </m:t>
                          </m:r>
                          <m:r>
                            <m:rPr>
                              <m:sty m:val="p"/>
                            </m:rPr>
                            <a:rPr lang="en-US" altLang="zh-TW">
                              <a:latin typeface="Cambria Math" panose="02040503050406030204" pitchFamily="18" charset="0"/>
                            </a:rPr>
                            <m:t>edge</m:t>
                          </m:r>
                          <m:r>
                            <a:rPr lang="en-US" altLang="zh-TW">
                              <a:latin typeface="Cambria Math" panose="02040503050406030204" pitchFamily="18" charset="0"/>
                            </a:rPr>
                            <m:t> </m:t>
                          </m:r>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up/>
                        <m:e>
                          <m:r>
                            <m:rPr>
                              <m:sty m:val="p"/>
                            </m:rPr>
                            <a:rPr lang="en-US" altLang="zh-TW" b="0" i="0" smtClean="0">
                              <a:latin typeface="Cambria Math" panose="02040503050406030204" pitchFamily="18" charset="0"/>
                            </a:rPr>
                            <m:t>Δ</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𝑐𝑜𝑚𝑚𝑐𝑜𝑠𝑡</m:t>
                              </m:r>
                            </m:e>
                            <m:sub>
                              <m:r>
                                <a:rPr lang="en-US" altLang="zh-TW" b="0" i="1" smtClean="0">
                                  <a:latin typeface="Cambria Math" panose="02040503050406030204" pitchFamily="18" charset="0"/>
                                </a:rPr>
                                <m:t>𝐴</m:t>
                              </m:r>
                              <m:r>
                                <a:rPr lang="en-US" altLang="zh-TW" b="0" i="1" smtClean="0">
                                  <a:latin typeface="Cambria Math" panose="02040503050406030204" pitchFamily="18" charset="0"/>
                                </a:rPr>
                                <m:t>,</m:t>
                              </m:r>
                              <m:r>
                                <a:rPr lang="en-US" altLang="zh-TW" b="0" i="1" smtClean="0">
                                  <a:latin typeface="Cambria Math" panose="02040503050406030204" pitchFamily="18" charset="0"/>
                                </a:rPr>
                                <m:t>𝐵</m:t>
                              </m:r>
                            </m:sub>
                          </m:sSub>
                        </m:e>
                      </m:nary>
                    </m:oMath>
                    <m:oMath xmlns:m="http://schemas.openxmlformats.org/officeDocument/2006/math">
                      <m:r>
                        <a:rPr lang="en-US" altLang="zh-TW" b="0" i="1" smtClean="0">
                          <a:latin typeface="Cambria Math" panose="02040503050406030204" pitchFamily="18" charset="0"/>
                        </a:rPr>
                        <m:t>=</m:t>
                      </m:r>
                      <m:nary>
                        <m:naryPr>
                          <m:chr m:val="∑"/>
                          <m:supHide m:val="on"/>
                          <m:ctrlPr>
                            <a:rPr lang="en-US" altLang="zh-TW" b="0" i="1" smtClean="0">
                              <a:solidFill>
                                <a:schemeClr val="tx1"/>
                              </a:solidFill>
                              <a:latin typeface="Cambria Math" panose="02040503050406030204" pitchFamily="18" charset="0"/>
                            </a:rPr>
                          </m:ctrlPr>
                        </m:naryPr>
                        <m:sub>
                          <m:r>
                            <m:rPr>
                              <m:sty m:val="p"/>
                            </m:rPr>
                            <a:rPr lang="en-US" altLang="zh-TW" b="0" i="0" smtClean="0">
                              <a:solidFill>
                                <a:schemeClr val="tx1"/>
                              </a:solidFill>
                              <a:latin typeface="Cambria Math" panose="02040503050406030204" pitchFamily="18" charset="0"/>
                            </a:rPr>
                            <m:t>Task</m:t>
                          </m:r>
                          <m:r>
                            <a:rPr lang="en-US" altLang="zh-TW" b="0" i="0" smtClean="0">
                              <a:solidFill>
                                <a:schemeClr val="tx1"/>
                              </a:solidFill>
                              <a:latin typeface="Cambria Math" panose="02040503050406030204" pitchFamily="18" charset="0"/>
                            </a:rPr>
                            <m:t> </m:t>
                          </m:r>
                          <m:r>
                            <m:rPr>
                              <m:sty m:val="p"/>
                            </m:rPr>
                            <a:rPr lang="en-US" altLang="zh-TW" b="0" i="0" smtClean="0">
                              <a:solidFill>
                                <a:schemeClr val="tx1"/>
                              </a:solidFill>
                              <a:latin typeface="Cambria Math" panose="02040503050406030204" pitchFamily="18" charset="0"/>
                            </a:rPr>
                            <m:t>graph</m:t>
                          </m:r>
                          <m:r>
                            <a:rPr lang="en-US" altLang="zh-TW" b="0" i="0" smtClean="0">
                              <a:solidFill>
                                <a:schemeClr val="tx1"/>
                              </a:solidFill>
                              <a:latin typeface="Cambria Math" panose="02040503050406030204" pitchFamily="18" charset="0"/>
                            </a:rPr>
                            <m:t> </m:t>
                          </m:r>
                          <m:r>
                            <m:rPr>
                              <m:sty m:val="p"/>
                            </m:rPr>
                            <a:rPr lang="en-US" altLang="zh-TW" b="0" i="0" smtClean="0">
                              <a:solidFill>
                                <a:schemeClr val="tx1"/>
                              </a:solidFill>
                              <a:latin typeface="Cambria Math" panose="02040503050406030204" pitchFamily="18" charset="0"/>
                            </a:rPr>
                            <m:t>edge</m:t>
                          </m:r>
                          <m:r>
                            <a:rPr lang="en-US" altLang="zh-TW" b="0" i="0" smtClean="0">
                              <a:solidFill>
                                <a:schemeClr val="tx1"/>
                              </a:solidFill>
                              <a:latin typeface="Cambria Math" panose="02040503050406030204" pitchFamily="18" charset="0"/>
                            </a:rPr>
                            <m:t> </m:t>
                          </m:r>
                          <m:r>
                            <a:rPr lang="en-US" altLang="zh-TW" b="0" i="1" smtClean="0">
                              <a:solidFill>
                                <a:schemeClr val="tx1"/>
                              </a:solidFill>
                              <a:latin typeface="Cambria Math" panose="02040503050406030204" pitchFamily="18" charset="0"/>
                            </a:rPr>
                            <m:t>𝐴</m:t>
                          </m:r>
                          <m:r>
                            <a:rPr lang="en-US" altLang="zh-TW" b="0" i="1" smtClean="0">
                              <a:solidFill>
                                <a:schemeClr val="tx1"/>
                              </a:solidFill>
                              <a:latin typeface="Cambria Math" panose="02040503050406030204" pitchFamily="18" charset="0"/>
                            </a:rPr>
                            <m:t>,</m:t>
                          </m:r>
                          <m:r>
                            <a:rPr lang="en-US" altLang="zh-TW" b="0" i="1" smtClean="0">
                              <a:solidFill>
                                <a:schemeClr val="tx1"/>
                              </a:solidFill>
                              <a:latin typeface="Cambria Math" panose="02040503050406030204" pitchFamily="18" charset="0"/>
                            </a:rPr>
                            <m:t>𝐵</m:t>
                          </m:r>
                        </m:sub>
                        <m:sup/>
                        <m:e>
                          <m:sSub>
                            <m:sSubPr>
                              <m:ctrlPr>
                                <a:rPr lang="en-US" altLang="zh-TW" i="1" smtClean="0">
                                  <a:solidFill>
                                    <a:schemeClr val="tx1"/>
                                  </a:solidFill>
                                  <a:latin typeface="Cambria Math" panose="02040503050406030204" pitchFamily="18" charset="0"/>
                                </a:rPr>
                              </m:ctrlPr>
                            </m:sSubPr>
                            <m:e>
                              <m:r>
                                <a:rPr lang="en-US" altLang="zh-TW" i="1">
                                  <a:solidFill>
                                    <a:schemeClr val="tx1"/>
                                  </a:solidFill>
                                  <a:latin typeface="Cambria Math" panose="02040503050406030204" pitchFamily="18" charset="0"/>
                                </a:rPr>
                                <m:t>𝑠𝑖𝑧𝑒</m:t>
                              </m:r>
                            </m:e>
                            <m:sub>
                              <m:r>
                                <a:rPr lang="en-US" altLang="zh-TW" i="1">
                                  <a:solidFill>
                                    <a:schemeClr val="tx1"/>
                                  </a:solidFill>
                                  <a:latin typeface="Cambria Math" panose="02040503050406030204" pitchFamily="18" charset="0"/>
                                </a:rPr>
                                <m:t>𝐴</m:t>
                              </m:r>
                              <m:r>
                                <a:rPr lang="en-US" altLang="zh-TW" i="1">
                                  <a:solidFill>
                                    <a:schemeClr val="tx1"/>
                                  </a:solidFill>
                                  <a:latin typeface="Cambria Math" panose="02040503050406030204" pitchFamily="18" charset="0"/>
                                </a:rPr>
                                <m:t>,</m:t>
                              </m:r>
                              <m:r>
                                <a:rPr lang="en-US" altLang="zh-TW" i="1">
                                  <a:solidFill>
                                    <a:schemeClr val="tx1"/>
                                  </a:solidFill>
                                  <a:latin typeface="Cambria Math" panose="02040503050406030204" pitchFamily="18" charset="0"/>
                                </a:rPr>
                                <m:t>𝐵</m:t>
                              </m:r>
                            </m:sub>
                          </m:sSub>
                          <m:r>
                            <a:rPr lang="en-US" altLang="zh-TW" i="1">
                              <a:solidFill>
                                <a:schemeClr val="tx1"/>
                              </a:solidFill>
                              <a:latin typeface="Cambria Math" panose="02040503050406030204" pitchFamily="18" charset="0"/>
                            </a:rPr>
                            <m:t>×</m:t>
                          </m:r>
                          <m:r>
                            <m:rPr>
                              <m:sty m:val="p"/>
                            </m:rPr>
                            <a:rPr lang="en-US" altLang="zh-TW" b="0" i="0" smtClean="0">
                              <a:solidFill>
                                <a:schemeClr val="tx1"/>
                              </a:solidFill>
                              <a:latin typeface="Cambria Math" panose="02040503050406030204" pitchFamily="18" charset="0"/>
                            </a:rPr>
                            <m:t>Δ</m:t>
                          </m:r>
                          <m:r>
                            <a:rPr lang="en-US" altLang="zh-TW" i="1">
                              <a:solidFill>
                                <a:schemeClr val="tx1"/>
                              </a:solidFill>
                              <a:latin typeface="Cambria Math" panose="02040503050406030204" pitchFamily="18" charset="0"/>
                            </a:rPr>
                            <m:t>𝑑𝑖𝑠𝑡𝑎𝑛𝑐𝑒</m:t>
                          </m:r>
                          <m:d>
                            <m:dPr>
                              <m:ctrlPr>
                                <a:rPr lang="en-US" altLang="zh-TW" i="1">
                                  <a:solidFill>
                                    <a:schemeClr val="tx1"/>
                                  </a:solidFill>
                                  <a:latin typeface="Cambria Math" panose="02040503050406030204" pitchFamily="18" charset="0"/>
                                </a:rPr>
                              </m:ctrlPr>
                            </m:dPr>
                            <m:e>
                              <m:r>
                                <a:rPr lang="en-US" altLang="zh-TW" b="1" i="1" smtClean="0">
                                  <a:solidFill>
                                    <a:schemeClr val="tx1"/>
                                  </a:solidFill>
                                  <a:latin typeface="Cambria Math" panose="02040503050406030204" pitchFamily="18" charset="0"/>
                                </a:rPr>
                                <m:t>𝑨</m:t>
                              </m:r>
                            </m:e>
                          </m:d>
                          <m:r>
                            <a:rPr lang="en-US" altLang="zh-TW" i="1">
                              <a:solidFill>
                                <a:schemeClr val="tx1"/>
                              </a:solidFill>
                              <a:latin typeface="Cambria Math" panose="02040503050406030204" pitchFamily="18" charset="0"/>
                            </a:rPr>
                            <m:t>−</m:t>
                          </m:r>
                          <m:sSub>
                            <m:sSubPr>
                              <m:ctrlPr>
                                <a:rPr lang="en-US" altLang="zh-TW" i="1">
                                  <a:solidFill>
                                    <a:schemeClr val="tx1"/>
                                  </a:solidFill>
                                  <a:latin typeface="Cambria Math" panose="02040503050406030204" pitchFamily="18" charset="0"/>
                                </a:rPr>
                              </m:ctrlPr>
                            </m:sSubPr>
                            <m:e>
                              <m:r>
                                <a:rPr lang="en-US" altLang="zh-TW" i="1">
                                  <a:solidFill>
                                    <a:schemeClr val="tx1"/>
                                  </a:solidFill>
                                  <a:latin typeface="Cambria Math" panose="02040503050406030204" pitchFamily="18" charset="0"/>
                                </a:rPr>
                                <m:t>𝑠𝑖𝑧𝑒</m:t>
                              </m:r>
                            </m:e>
                            <m:sub>
                              <m:r>
                                <a:rPr lang="en-US" altLang="zh-TW" i="1">
                                  <a:solidFill>
                                    <a:schemeClr val="tx1"/>
                                  </a:solidFill>
                                  <a:latin typeface="Cambria Math" panose="02040503050406030204" pitchFamily="18" charset="0"/>
                                </a:rPr>
                                <m:t>𝐴</m:t>
                              </m:r>
                              <m:r>
                                <a:rPr lang="en-US" altLang="zh-TW" i="1">
                                  <a:solidFill>
                                    <a:schemeClr val="tx1"/>
                                  </a:solidFill>
                                  <a:latin typeface="Cambria Math" panose="02040503050406030204" pitchFamily="18" charset="0"/>
                                </a:rPr>
                                <m:t>,</m:t>
                              </m:r>
                              <m:r>
                                <a:rPr lang="en-US" altLang="zh-TW" i="1">
                                  <a:solidFill>
                                    <a:schemeClr val="tx1"/>
                                  </a:solidFill>
                                  <a:latin typeface="Cambria Math" panose="02040503050406030204" pitchFamily="18" charset="0"/>
                                </a:rPr>
                                <m:t>𝐵</m:t>
                              </m:r>
                            </m:sub>
                          </m:sSub>
                          <m:r>
                            <a:rPr lang="en-US" altLang="zh-TW" i="1">
                              <a:solidFill>
                                <a:schemeClr val="tx1"/>
                              </a:solidFill>
                              <a:latin typeface="Cambria Math" panose="02040503050406030204" pitchFamily="18" charset="0"/>
                            </a:rPr>
                            <m:t>×</m:t>
                          </m:r>
                          <m:r>
                            <m:rPr>
                              <m:sty m:val="p"/>
                            </m:rPr>
                            <a:rPr lang="en-US" altLang="zh-TW" b="0" i="0" smtClean="0">
                              <a:solidFill>
                                <a:schemeClr val="tx1"/>
                              </a:solidFill>
                              <a:latin typeface="Cambria Math" panose="02040503050406030204" pitchFamily="18" charset="0"/>
                            </a:rPr>
                            <m:t>Δ</m:t>
                          </m:r>
                          <m:r>
                            <a:rPr lang="en-US" altLang="zh-TW" i="1">
                              <a:solidFill>
                                <a:schemeClr val="tx1"/>
                              </a:solidFill>
                              <a:latin typeface="Cambria Math" panose="02040503050406030204" pitchFamily="18" charset="0"/>
                            </a:rPr>
                            <m:t>𝑑𝑖𝑠𝑡𝑎𝑛𝑐𝑒</m:t>
                          </m:r>
                          <m:d>
                            <m:dPr>
                              <m:ctrlPr>
                                <a:rPr lang="en-US" altLang="zh-TW" i="1">
                                  <a:solidFill>
                                    <a:schemeClr val="tx1"/>
                                  </a:solidFill>
                                  <a:latin typeface="Cambria Math" panose="02040503050406030204" pitchFamily="18" charset="0"/>
                                </a:rPr>
                              </m:ctrlPr>
                            </m:dPr>
                            <m:e>
                              <m:r>
                                <a:rPr lang="en-US" altLang="zh-TW" b="1" i="1" smtClean="0">
                                  <a:solidFill>
                                    <a:schemeClr val="tx1"/>
                                  </a:solidFill>
                                  <a:latin typeface="Cambria Math" panose="02040503050406030204" pitchFamily="18" charset="0"/>
                                </a:rPr>
                                <m:t>𝑩</m:t>
                              </m:r>
                            </m:e>
                          </m:d>
                        </m:e>
                      </m:nary>
                    </m:oMath>
                    <m:oMath xmlns:m="http://schemas.openxmlformats.org/officeDocument/2006/math">
                      <m:r>
                        <a:rPr lang="en-US" altLang="zh-TW" b="0" i="1" smtClean="0">
                          <a:latin typeface="Cambria Math" panose="02040503050406030204" pitchFamily="18" charset="0"/>
                        </a:rPr>
                        <m:t>=</m:t>
                      </m:r>
                      <m:nary>
                        <m:naryPr>
                          <m:chr m:val="∑"/>
                          <m:supHide m:val="on"/>
                          <m:ctrlPr>
                            <a:rPr lang="en-US" altLang="zh-TW" b="0" i="1" smtClean="0">
                              <a:latin typeface="Cambria Math" panose="02040503050406030204" pitchFamily="18" charset="0"/>
                            </a:rPr>
                          </m:ctrlPr>
                        </m:naryPr>
                        <m:sub>
                          <m:r>
                            <m:rPr>
                              <m:sty m:val="p"/>
                            </m:rPr>
                            <a:rPr lang="en-US" altLang="zh-TW" b="0" i="0" smtClean="0">
                              <a:latin typeface="Cambria Math" panose="02040503050406030204" pitchFamily="18" charset="0"/>
                            </a:rPr>
                            <m:t>Moved</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task</m:t>
                          </m:r>
                          <m:r>
                            <a:rPr lang="en-US" altLang="zh-TW" b="0" i="0" smtClean="0">
                              <a:latin typeface="Cambria Math" panose="02040503050406030204" pitchFamily="18" charset="0"/>
                            </a:rPr>
                            <m:t> </m:t>
                          </m:r>
                          <m:r>
                            <a:rPr lang="en-US" altLang="zh-TW" b="0" i="1" smtClean="0">
                              <a:latin typeface="Cambria Math" panose="02040503050406030204" pitchFamily="18" charset="0"/>
                            </a:rPr>
                            <m:t>𝐴</m:t>
                          </m:r>
                        </m:sub>
                        <m:sup/>
                        <m:e>
                          <m:d>
                            <m:dPr>
                              <m:ctrlPr>
                                <a:rPr lang="en-US" altLang="zh-TW" b="0" i="1" smtClean="0">
                                  <a:latin typeface="Cambria Math" panose="02040503050406030204" pitchFamily="18" charset="0"/>
                                </a:rPr>
                              </m:ctrlPr>
                            </m:dPr>
                            <m:e>
                              <m:nary>
                                <m:naryPr>
                                  <m:chr m:val="∑"/>
                                  <m:supHide m:val="on"/>
                                  <m:ctrlPr>
                                    <a:rPr lang="en-US" altLang="zh-TW" i="1">
                                      <a:latin typeface="Cambria Math" panose="02040503050406030204" pitchFamily="18" charset="0"/>
                                    </a:rPr>
                                  </m:ctrlPr>
                                </m:naryPr>
                                <m:sub>
                                  <m:r>
                                    <m:rPr>
                                      <m:sty m:val="p"/>
                                    </m:rPr>
                                    <a:rPr lang="en-US" altLang="zh-TW" b="0" i="0" smtClean="0">
                                      <a:latin typeface="Cambria Math" panose="02040503050406030204" pitchFamily="18" charset="0"/>
                                    </a:rPr>
                                    <m:t>shorten</m:t>
                                  </m:r>
                                  <m:r>
                                    <a:rPr lang="en-US" altLang="zh-TW" b="0" i="1" smtClean="0">
                                      <a:latin typeface="Cambria Math" panose="02040503050406030204" pitchFamily="18" charset="0"/>
                                    </a:rPr>
                                    <m:t> </m:t>
                                  </m:r>
                                  <m:r>
                                    <m:rPr>
                                      <m:sty m:val="p"/>
                                    </m:rPr>
                                    <a:rPr lang="en-US" altLang="zh-TW" b="0" i="0" smtClean="0">
                                      <a:latin typeface="Cambria Math" panose="02040503050406030204" pitchFamily="18" charset="0"/>
                                    </a:rPr>
                                    <m:t>edge</m:t>
                                  </m:r>
                                  <m:r>
                                    <a:rPr lang="en-US" altLang="zh-TW" b="0" i="0" smtClean="0">
                                      <a:latin typeface="Cambria Math" panose="02040503050406030204" pitchFamily="18" charset="0"/>
                                    </a:rPr>
                                    <m:t> </m:t>
                                  </m:r>
                                  <m:r>
                                    <a:rPr lang="en-US" altLang="zh-TW" b="0" i="1" smtClean="0">
                                      <a:latin typeface="Cambria Math" panose="02040503050406030204" pitchFamily="18" charset="0"/>
                                    </a:rPr>
                                    <m:t>𝐴</m:t>
                                  </m:r>
                                  <m:r>
                                    <a:rPr lang="en-US" altLang="zh-TW" b="0" i="1" smtClean="0">
                                      <a:latin typeface="Cambria Math" panose="02040503050406030204" pitchFamily="18" charset="0"/>
                                    </a:rPr>
                                    <m:t>,</m:t>
                                  </m:r>
                                  <m:r>
                                    <a:rPr lang="en-US" altLang="zh-TW" b="0" i="1" smtClean="0">
                                      <a:latin typeface="Cambria Math" panose="02040503050406030204" pitchFamily="18" charset="0"/>
                                    </a:rPr>
                                    <m:t>𝐵</m:t>
                                  </m:r>
                                </m:sub>
                                <m:sup/>
                                <m:e>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e>
                              </m:nary>
                              <m:r>
                                <a:rPr lang="en-US" altLang="zh-TW" i="1">
                                  <a:latin typeface="Cambria Math" panose="02040503050406030204" pitchFamily="18" charset="0"/>
                                </a:rPr>
                                <m:t>−</m:t>
                              </m:r>
                              <m:nary>
                                <m:naryPr>
                                  <m:chr m:val="∑"/>
                                  <m:supHide m:val="on"/>
                                  <m:ctrlPr>
                                    <a:rPr lang="en-US" altLang="zh-TW" i="1">
                                      <a:latin typeface="Cambria Math" panose="02040503050406030204" pitchFamily="18" charset="0"/>
                                    </a:rPr>
                                  </m:ctrlPr>
                                </m:naryPr>
                                <m:sub>
                                  <m:r>
                                    <m:rPr>
                                      <m:sty m:val="p"/>
                                    </m:rPr>
                                    <a:rPr lang="en-US" altLang="zh-TW" b="0" i="0" smtClean="0">
                                      <a:latin typeface="Cambria Math" panose="02040503050406030204" pitchFamily="18" charset="0"/>
                                    </a:rPr>
                                    <m:t>lenthen</m:t>
                                  </m:r>
                                  <m:r>
                                    <a:rPr lang="en-US" altLang="zh-TW" b="0" i="0" smtClean="0">
                                      <a:latin typeface="Cambria Math" panose="02040503050406030204" pitchFamily="18" charset="0"/>
                                    </a:rPr>
                                    <m:t> </m:t>
                                  </m:r>
                                  <m:r>
                                    <m:rPr>
                                      <m:sty m:val="p"/>
                                    </m:rPr>
                                    <a:rPr lang="en-US" altLang="zh-TW" b="0" i="0" smtClean="0">
                                      <a:latin typeface="Cambria Math" panose="02040503050406030204" pitchFamily="18" charset="0"/>
                                    </a:rPr>
                                    <m:t>edge</m:t>
                                  </m:r>
                                  <m:r>
                                    <a:rPr lang="en-US" altLang="zh-TW" b="0" i="0" smtClean="0">
                                      <a:latin typeface="Cambria Math" panose="02040503050406030204" pitchFamily="18" charset="0"/>
                                    </a:rPr>
                                    <m:t> </m:t>
                                  </m:r>
                                  <m:r>
                                    <a:rPr lang="en-US" altLang="zh-TW" i="1" smtClean="0">
                                      <a:latin typeface="Cambria Math" panose="02040503050406030204" pitchFamily="18" charset="0"/>
                                    </a:rPr>
                                    <m:t>𝐴</m:t>
                                  </m:r>
                                  <m:r>
                                    <a:rPr lang="en-US" altLang="zh-TW" b="0" i="1" smtClean="0">
                                      <a:latin typeface="Cambria Math" panose="02040503050406030204" pitchFamily="18" charset="0"/>
                                    </a:rPr>
                                    <m:t>,</m:t>
                                  </m:r>
                                  <m:r>
                                    <a:rPr lang="en-US" altLang="zh-TW" b="0" i="1" smtClean="0">
                                      <a:latin typeface="Cambria Math" panose="02040503050406030204" pitchFamily="18" charset="0"/>
                                    </a:rPr>
                                    <m:t>𝐵</m:t>
                                  </m:r>
                                </m:sub>
                                <m:sup/>
                                <m:e>
                                  <m:sSub>
                                    <m:sSubPr>
                                      <m:ctrlPr>
                                        <a:rPr lang="en-US" altLang="zh-TW" i="1">
                                          <a:latin typeface="Cambria Math" panose="02040503050406030204" pitchFamily="18" charset="0"/>
                                        </a:rPr>
                                      </m:ctrlPr>
                                    </m:sSubPr>
                                    <m:e>
                                      <m:r>
                                        <a:rPr lang="en-US" altLang="zh-TW" i="1">
                                          <a:latin typeface="Cambria Math" panose="02040503050406030204" pitchFamily="18" charset="0"/>
                                        </a:rPr>
                                        <m:t>𝑠𝑖𝑧𝑒</m:t>
                                      </m:r>
                                    </m:e>
                                    <m:sub>
                                      <m:r>
                                        <a:rPr lang="en-US" altLang="zh-TW" i="1">
                                          <a:latin typeface="Cambria Math" panose="02040503050406030204" pitchFamily="18" charset="0"/>
                                        </a:rPr>
                                        <m:t>𝐴</m:t>
                                      </m:r>
                                      <m:r>
                                        <a:rPr lang="en-US" altLang="zh-TW" i="1">
                                          <a:latin typeface="Cambria Math" panose="02040503050406030204" pitchFamily="18" charset="0"/>
                                        </a:rPr>
                                        <m:t>,</m:t>
                                      </m:r>
                                      <m:r>
                                        <a:rPr lang="en-US" altLang="zh-TW" i="1">
                                          <a:latin typeface="Cambria Math" panose="02040503050406030204" pitchFamily="18" charset="0"/>
                                        </a:rPr>
                                        <m:t>𝐵</m:t>
                                      </m:r>
                                    </m:sub>
                                  </m:sSub>
                                </m:e>
                              </m:nary>
                            </m:e>
                          </m:d>
                        </m:e>
                      </m:nary>
                      <m:r>
                        <a:rPr lang="en-US" altLang="zh-TW" i="1">
                          <a:latin typeface="Cambria Math" panose="02040503050406030204" pitchFamily="18" charset="0"/>
                        </a:rPr>
                        <m:t>×</m:t>
                      </m:r>
                      <m:r>
                        <m:rPr>
                          <m:sty m:val="p"/>
                        </m:rPr>
                        <a:rPr lang="en-US" altLang="zh-TW" b="0" i="0" smtClean="0">
                          <a:latin typeface="Cambria Math" panose="02040503050406030204" pitchFamily="18" charset="0"/>
                        </a:rPr>
                        <m:t>Δ</m:t>
                      </m:r>
                      <m:r>
                        <a:rPr lang="en-US" altLang="zh-TW" i="1">
                          <a:latin typeface="Cambria Math" panose="02040503050406030204" pitchFamily="18" charset="0"/>
                        </a:rPr>
                        <m:t>𝑑𝑖𝑠𝑡𝑎𝑛𝑐𝑒</m:t>
                      </m:r>
                      <m:d>
                        <m:dPr>
                          <m:ctrlPr>
                            <a:rPr lang="en-US" altLang="zh-TW" i="1">
                              <a:latin typeface="Cambria Math" panose="02040503050406030204" pitchFamily="18" charset="0"/>
                            </a:rPr>
                          </m:ctrlPr>
                        </m:dPr>
                        <m:e>
                          <m:r>
                            <a:rPr lang="en-US" altLang="zh-TW" b="1" i="1" smtClean="0">
                              <a:latin typeface="Cambria Math" panose="02040503050406030204" pitchFamily="18" charset="0"/>
                            </a:rPr>
                            <m:t>𝑨</m:t>
                          </m:r>
                        </m:e>
                      </m:d>
                    </m:oMath>
                    <m:oMath xmlns:m="http://schemas.openxmlformats.org/officeDocument/2006/math">
                      <m:r>
                        <a:rPr lang="en-US" altLang="zh-TW" b="0" i="1" smtClean="0">
                          <a:solidFill>
                            <a:schemeClr val="accent1"/>
                          </a:solidFill>
                          <a:latin typeface="Cambria Math" panose="02040503050406030204" pitchFamily="18" charset="0"/>
                        </a:rPr>
                        <m:t>=</m:t>
                      </m:r>
                      <m:nary>
                        <m:naryPr>
                          <m:chr m:val="∑"/>
                          <m:supHide m:val="on"/>
                          <m:ctrlPr>
                            <a:rPr lang="en-US" altLang="zh-TW" b="0" i="1" smtClean="0">
                              <a:solidFill>
                                <a:schemeClr val="accent1"/>
                              </a:solidFill>
                              <a:latin typeface="Cambria Math" panose="02040503050406030204" pitchFamily="18" charset="0"/>
                            </a:rPr>
                          </m:ctrlPr>
                        </m:naryPr>
                        <m:sub>
                          <m:sSub>
                            <m:sSubPr>
                              <m:ctrlPr>
                                <a:rPr lang="en-US" altLang="zh-TW" i="1">
                                  <a:solidFill>
                                    <a:schemeClr val="accent1"/>
                                  </a:solidFill>
                                  <a:latin typeface="Cambria Math" panose="02040503050406030204" pitchFamily="18" charset="0"/>
                                </a:rPr>
                              </m:ctrlPr>
                            </m:sSubPr>
                            <m:e>
                              <m:r>
                                <a:rPr lang="en-US" altLang="zh-TW" b="0" i="1">
                                  <a:solidFill>
                                    <a:schemeClr val="accent1"/>
                                  </a:solidFill>
                                  <a:latin typeface="Cambria Math" panose="02040503050406030204" pitchFamily="18" charset="0"/>
                                </a:rPr>
                                <m:t>𝑅</m:t>
                              </m:r>
                            </m:e>
                            <m:sub>
                              <m:r>
                                <a:rPr lang="en-US" altLang="zh-TW" b="0" i="1" smtClean="0">
                                  <a:solidFill>
                                    <a:schemeClr val="accent1"/>
                                  </a:solidFill>
                                  <a:latin typeface="Cambria Math" panose="02040503050406030204" pitchFamily="18" charset="0"/>
                                </a:rPr>
                                <m:t>𝑖</m:t>
                              </m:r>
                            </m:sub>
                          </m:sSub>
                          <m:r>
                            <a:rPr lang="en-US" altLang="zh-TW" b="0" i="1">
                              <a:solidFill>
                                <a:schemeClr val="accent1"/>
                              </a:solidFill>
                              <a:latin typeface="Cambria Math" panose="02040503050406030204" pitchFamily="18" charset="0"/>
                            </a:rPr>
                            <m:t>→</m:t>
                          </m:r>
                          <m:sSub>
                            <m:sSubPr>
                              <m:ctrlPr>
                                <a:rPr lang="en-US" altLang="zh-TW" i="1">
                                  <a:solidFill>
                                    <a:schemeClr val="accent1"/>
                                  </a:solidFill>
                                  <a:latin typeface="Cambria Math" panose="02040503050406030204" pitchFamily="18" charset="0"/>
                                </a:rPr>
                              </m:ctrlPr>
                            </m:sSubPr>
                            <m:e>
                              <m:r>
                                <a:rPr lang="en-US" altLang="zh-TW" b="0" i="1">
                                  <a:solidFill>
                                    <a:schemeClr val="accent1"/>
                                  </a:solidFill>
                                  <a:latin typeface="Cambria Math" panose="02040503050406030204" pitchFamily="18" charset="0"/>
                                </a:rPr>
                                <m:t>𝑅</m:t>
                              </m:r>
                            </m:e>
                            <m:sub>
                              <m:r>
                                <a:rPr lang="en-US" altLang="zh-TW" b="0" i="1" smtClean="0">
                                  <a:solidFill>
                                    <a:schemeClr val="accent1"/>
                                  </a:solidFill>
                                  <a:latin typeface="Cambria Math" panose="02040503050406030204" pitchFamily="18" charset="0"/>
                                </a:rPr>
                                <m:t>𝑖</m:t>
                              </m:r>
                              <m:r>
                                <a:rPr lang="en-US" altLang="zh-TW" b="0" i="1" smtClean="0">
                                  <a:solidFill>
                                    <a:schemeClr val="accent1"/>
                                  </a:solidFill>
                                  <a:latin typeface="Cambria Math" panose="02040503050406030204" pitchFamily="18" charset="0"/>
                                </a:rPr>
                                <m:t>+1</m:t>
                              </m:r>
                            </m:sub>
                          </m:sSub>
                          <m:r>
                            <a:rPr lang="en-US" altLang="zh-TW" b="0" i="1" smtClean="0">
                              <a:solidFill>
                                <a:schemeClr val="accent1"/>
                              </a:solidFill>
                              <a:latin typeface="Cambria Math" panose="02040503050406030204" pitchFamily="18" charset="0"/>
                            </a:rPr>
                            <m:t>∈</m:t>
                          </m:r>
                          <m:r>
                            <m:rPr>
                              <m:sty m:val="p"/>
                            </m:rPr>
                            <a:rPr lang="en-US" altLang="zh-TW" b="0" i="0" smtClean="0">
                              <a:solidFill>
                                <a:schemeClr val="accent1"/>
                              </a:solidFill>
                              <a:latin typeface="Cambria Math" panose="02040503050406030204" pitchFamily="18" charset="0"/>
                            </a:rPr>
                            <m:t>repairing</m:t>
                          </m:r>
                          <m:r>
                            <a:rPr lang="en-US" altLang="zh-TW" b="0" i="0" smtClean="0">
                              <a:solidFill>
                                <a:schemeClr val="accent1"/>
                              </a:solidFill>
                              <a:latin typeface="Cambria Math" panose="02040503050406030204" pitchFamily="18" charset="0"/>
                            </a:rPr>
                            <m:t> </m:t>
                          </m:r>
                          <m:r>
                            <m:rPr>
                              <m:sty m:val="p"/>
                            </m:rPr>
                            <a:rPr lang="en-US" altLang="zh-TW" b="0" i="0" smtClean="0">
                              <a:solidFill>
                                <a:schemeClr val="accent1"/>
                              </a:solidFill>
                              <a:latin typeface="Cambria Math" panose="02040503050406030204" pitchFamily="18" charset="0"/>
                            </a:rPr>
                            <m:t>path</m:t>
                          </m:r>
                        </m:sub>
                        <m:sup/>
                        <m:e>
                          <m:r>
                            <m:rPr>
                              <m:sty m:val="p"/>
                            </m:rPr>
                            <a:rPr lang="en-US" altLang="zh-TW" b="0" i="0" smtClean="0">
                              <a:solidFill>
                                <a:schemeClr val="accent1"/>
                              </a:solidFill>
                              <a:latin typeface="Cambria Math" panose="02040503050406030204" pitchFamily="18" charset="0"/>
                            </a:rPr>
                            <m:t>Δ</m:t>
                          </m:r>
                          <m:r>
                            <a:rPr lang="en-US" altLang="zh-TW" b="0" i="1" smtClean="0">
                              <a:solidFill>
                                <a:schemeClr val="accent1"/>
                              </a:solidFill>
                              <a:latin typeface="Cambria Math" panose="02040503050406030204" pitchFamily="18" charset="0"/>
                            </a:rPr>
                            <m:t>𝑐𝑜𝑚𝑚𝑐𝑜𝑠𝑡</m:t>
                          </m:r>
                          <m:r>
                            <a:rPr lang="en-US" altLang="zh-TW" b="0" i="1" smtClean="0">
                              <a:solidFill>
                                <a:schemeClr val="accent1"/>
                              </a:solidFill>
                              <a:latin typeface="Cambria Math" panose="02040503050406030204" pitchFamily="18" charset="0"/>
                            </a:rPr>
                            <m:t>(</m:t>
                          </m:r>
                        </m:e>
                      </m:nary>
                      <m:sSub>
                        <m:sSubPr>
                          <m:ctrlPr>
                            <a:rPr lang="en-US" altLang="zh-TW" b="1" i="1">
                              <a:solidFill>
                                <a:schemeClr val="accent1"/>
                              </a:solidFill>
                              <a:latin typeface="Cambria Math" panose="02040503050406030204" pitchFamily="18" charset="0"/>
                            </a:rPr>
                          </m:ctrlPr>
                        </m:sSubPr>
                        <m:e>
                          <m:r>
                            <a:rPr lang="en-US" altLang="zh-TW" b="1" i="1">
                              <a:solidFill>
                                <a:schemeClr val="accent1"/>
                              </a:solidFill>
                              <a:latin typeface="Cambria Math" panose="02040503050406030204" pitchFamily="18" charset="0"/>
                            </a:rPr>
                            <m:t>𝑹</m:t>
                          </m:r>
                        </m:e>
                        <m:sub>
                          <m:r>
                            <a:rPr lang="en-US" altLang="zh-TW" b="1" i="1">
                              <a:solidFill>
                                <a:schemeClr val="accent1"/>
                              </a:solidFill>
                              <a:latin typeface="Cambria Math" panose="02040503050406030204" pitchFamily="18" charset="0"/>
                            </a:rPr>
                            <m:t>𝒊</m:t>
                          </m:r>
                        </m:sub>
                      </m:sSub>
                      <m:r>
                        <a:rPr lang="en-US" altLang="zh-TW" b="1" i="1">
                          <a:solidFill>
                            <a:schemeClr val="accent1"/>
                          </a:solidFill>
                          <a:latin typeface="Cambria Math" panose="02040503050406030204" pitchFamily="18" charset="0"/>
                        </a:rPr>
                        <m:t>→</m:t>
                      </m:r>
                      <m:sSub>
                        <m:sSubPr>
                          <m:ctrlPr>
                            <a:rPr lang="en-US" altLang="zh-TW" b="1" i="1">
                              <a:solidFill>
                                <a:schemeClr val="accent1"/>
                              </a:solidFill>
                              <a:latin typeface="Cambria Math" panose="02040503050406030204" pitchFamily="18" charset="0"/>
                            </a:rPr>
                          </m:ctrlPr>
                        </m:sSubPr>
                        <m:e>
                          <m:r>
                            <a:rPr lang="en-US" altLang="zh-TW" b="1" i="1">
                              <a:solidFill>
                                <a:schemeClr val="accent1"/>
                              </a:solidFill>
                              <a:latin typeface="Cambria Math" panose="02040503050406030204" pitchFamily="18" charset="0"/>
                            </a:rPr>
                            <m:t>𝑹</m:t>
                          </m:r>
                        </m:e>
                        <m:sub>
                          <m:r>
                            <a:rPr lang="en-US" altLang="zh-TW" b="1" i="1">
                              <a:solidFill>
                                <a:schemeClr val="accent1"/>
                              </a:solidFill>
                              <a:latin typeface="Cambria Math" panose="02040503050406030204" pitchFamily="18" charset="0"/>
                            </a:rPr>
                            <m:t>𝒊</m:t>
                          </m:r>
                          <m:r>
                            <a:rPr lang="en-US" altLang="zh-TW" b="1" i="1">
                              <a:solidFill>
                                <a:schemeClr val="accent1"/>
                              </a:solidFill>
                              <a:latin typeface="Cambria Math" panose="02040503050406030204" pitchFamily="18" charset="0"/>
                            </a:rPr>
                            <m:t>+</m:t>
                          </m:r>
                          <m:r>
                            <a:rPr lang="en-US" altLang="zh-TW" b="1" i="1">
                              <a:solidFill>
                                <a:schemeClr val="accent1"/>
                              </a:solidFill>
                              <a:latin typeface="Cambria Math" panose="02040503050406030204" pitchFamily="18" charset="0"/>
                            </a:rPr>
                            <m:t>𝟏</m:t>
                          </m:r>
                        </m:sub>
                      </m:sSub>
                      <m:r>
                        <a:rPr lang="en-US" altLang="zh-TW" b="1" i="1" smtClean="0">
                          <a:solidFill>
                            <a:schemeClr val="accent1"/>
                          </a:solidFill>
                          <a:latin typeface="Cambria Math" panose="02040503050406030204" pitchFamily="18" charset="0"/>
                        </a:rPr>
                        <m:t>)</m:t>
                      </m:r>
                    </m:oMath>
                  </m:oMathPara>
                </a14:m>
                <a:endParaRPr lang="zh-TW" altLang="en-US" dirty="0">
                  <a:solidFill>
                    <a:schemeClr val="accent1"/>
                  </a:solidFill>
                </a:endParaRPr>
              </a:p>
            </p:txBody>
          </p:sp>
        </mc:Choice>
        <mc:Fallback xmlns="">
          <p:sp>
            <p:nvSpPr>
              <p:cNvPr id="8" name="文字方塊 7"/>
              <p:cNvSpPr txBox="1">
                <a:spLocks noRot="1" noChangeAspect="1" noMove="1" noResize="1" noEditPoints="1" noAdjustHandles="1" noChangeArrowheads="1" noChangeShapeType="1" noTextEdit="1"/>
              </p:cNvSpPr>
              <p:nvPr/>
            </p:nvSpPr>
            <p:spPr>
              <a:xfrm>
                <a:off x="484442" y="1493838"/>
                <a:ext cx="7714933" cy="2840136"/>
              </a:xfrm>
              <a:prstGeom prst="rect">
                <a:avLst/>
              </a:prstGeom>
              <a:blipFill>
                <a:blip r:embed="rId3"/>
                <a:stretch>
                  <a:fillRect/>
                </a:stretch>
              </a:blipFill>
            </p:spPr>
            <p:txBody>
              <a:bodyPr/>
              <a:lstStyle/>
              <a:p>
                <a:r>
                  <a:rPr lang="zh-TW" altLang="en-US">
                    <a:noFill/>
                  </a:rPr>
                  <a:t> </a:t>
                </a:r>
              </a:p>
            </p:txBody>
          </p:sp>
        </mc:Fallback>
      </mc:AlternateContent>
      <p:sp>
        <p:nvSpPr>
          <p:cNvPr id="11" name="矩形 10"/>
          <p:cNvSpPr/>
          <p:nvPr/>
        </p:nvSpPr>
        <p:spPr bwMode="auto">
          <a:xfrm>
            <a:off x="1259530" y="5729049"/>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 name="矩形 12"/>
          <p:cNvSpPr/>
          <p:nvPr/>
        </p:nvSpPr>
        <p:spPr bwMode="auto">
          <a:xfrm>
            <a:off x="2388950" y="572905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 name="矩形 14"/>
          <p:cNvSpPr/>
          <p:nvPr/>
        </p:nvSpPr>
        <p:spPr bwMode="auto">
          <a:xfrm>
            <a:off x="4039314" y="5729049"/>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16" name="文字方塊 15"/>
              <p:cNvSpPr txBox="1"/>
              <p:nvPr/>
            </p:nvSpPr>
            <p:spPr>
              <a:xfrm>
                <a:off x="4036155" y="5678273"/>
                <a:ext cx="465640"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𝑗</m:t>
                          </m:r>
                        </m:sub>
                      </m:sSub>
                    </m:oMath>
                  </m:oMathPara>
                </a14:m>
                <a:endParaRPr lang="zh-TW" altLang="en-US" dirty="0">
                  <a:solidFill>
                    <a:schemeClr val="bg2"/>
                  </a:solidFill>
                </a:endParaRPr>
              </a:p>
            </p:txBody>
          </p:sp>
        </mc:Choice>
        <mc:Fallback xmlns="">
          <p:sp>
            <p:nvSpPr>
              <p:cNvPr id="16" name="文字方塊 15"/>
              <p:cNvSpPr txBox="1">
                <a:spLocks noRot="1" noChangeAspect="1" noMove="1" noResize="1" noEditPoints="1" noAdjustHandles="1" noChangeArrowheads="1" noChangeShapeType="1" noTextEdit="1"/>
              </p:cNvSpPr>
              <p:nvPr/>
            </p:nvSpPr>
            <p:spPr>
              <a:xfrm>
                <a:off x="4036155" y="5678273"/>
                <a:ext cx="465640" cy="391646"/>
              </a:xfrm>
              <a:prstGeom prst="rect">
                <a:avLst/>
              </a:prstGeom>
              <a:blipFill>
                <a:blip r:embed="rId4"/>
                <a:stretch>
                  <a:fillRect b="-7692"/>
                </a:stretch>
              </a:blipFill>
            </p:spPr>
            <p:txBody>
              <a:bodyPr/>
              <a:lstStyle/>
              <a:p>
                <a:r>
                  <a:rPr lang="zh-TW" altLang="en-US">
                    <a:noFill/>
                  </a:rPr>
                  <a:t> </a:t>
                </a:r>
              </a:p>
            </p:txBody>
          </p:sp>
        </mc:Fallback>
      </mc:AlternateContent>
      <p:grpSp>
        <p:nvGrpSpPr>
          <p:cNvPr id="21" name="群組 20"/>
          <p:cNvGrpSpPr/>
          <p:nvPr/>
        </p:nvGrpSpPr>
        <p:grpSpPr>
          <a:xfrm>
            <a:off x="4540396" y="6214264"/>
            <a:ext cx="341597" cy="369332"/>
            <a:chOff x="2289041" y="2899083"/>
            <a:chExt cx="341597" cy="369332"/>
          </a:xfrm>
        </p:grpSpPr>
        <p:sp>
          <p:nvSpPr>
            <p:cNvPr id="22" name="橢圓 2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3" name="文字方塊 22"/>
            <p:cNvSpPr txBox="1"/>
            <p:nvPr/>
          </p:nvSpPr>
          <p:spPr>
            <a:xfrm>
              <a:off x="2292084"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sp>
        <p:nvSpPr>
          <p:cNvPr id="27" name="文字方塊 26"/>
          <p:cNvSpPr txBox="1"/>
          <p:nvPr/>
        </p:nvSpPr>
        <p:spPr>
          <a:xfrm>
            <a:off x="3220397" y="6332890"/>
            <a:ext cx="877163" cy="369332"/>
          </a:xfrm>
          <a:prstGeom prst="rect">
            <a:avLst/>
          </a:prstGeom>
          <a:noFill/>
        </p:spPr>
        <p:txBody>
          <a:bodyPr wrap="none" rtlCol="0">
            <a:spAutoFit/>
          </a:bodyPr>
          <a:lstStyle/>
          <a:p>
            <a:r>
              <a:rPr lang="en-US" altLang="zh-TW" dirty="0" smtClean="0"/>
              <a:t>………</a:t>
            </a:r>
            <a:endParaRPr lang="zh-TW" altLang="en-US" dirty="0"/>
          </a:p>
        </p:txBody>
      </p:sp>
      <p:sp>
        <p:nvSpPr>
          <p:cNvPr id="29" name="文字方塊 28"/>
          <p:cNvSpPr txBox="1"/>
          <p:nvPr/>
        </p:nvSpPr>
        <p:spPr>
          <a:xfrm>
            <a:off x="2061178" y="6332890"/>
            <a:ext cx="415498" cy="369332"/>
          </a:xfrm>
          <a:prstGeom prst="rect">
            <a:avLst/>
          </a:prstGeom>
          <a:noFill/>
        </p:spPr>
        <p:txBody>
          <a:bodyPr wrap="none" rtlCol="0">
            <a:spAutoFit/>
          </a:bodyPr>
          <a:lstStyle/>
          <a:p>
            <a:r>
              <a:rPr lang="en-US" altLang="zh-TW" dirty="0" smtClean="0"/>
              <a:t>…</a:t>
            </a:r>
            <a:endParaRPr lang="zh-TW" altLang="en-US" dirty="0"/>
          </a:p>
        </p:txBody>
      </p:sp>
      <p:sp>
        <p:nvSpPr>
          <p:cNvPr id="30" name="矩形 29"/>
          <p:cNvSpPr/>
          <p:nvPr/>
        </p:nvSpPr>
        <p:spPr bwMode="auto">
          <a:xfrm>
            <a:off x="5169205" y="5729050"/>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31" name="文字方塊 30"/>
              <p:cNvSpPr txBox="1"/>
              <p:nvPr/>
            </p:nvSpPr>
            <p:spPr>
              <a:xfrm>
                <a:off x="5170873" y="5678273"/>
                <a:ext cx="68653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31" name="文字方塊 30"/>
              <p:cNvSpPr txBox="1">
                <a:spLocks noRot="1" noChangeAspect="1" noMove="1" noResize="1" noEditPoints="1" noAdjustHandles="1" noChangeArrowheads="1" noChangeShapeType="1" noTextEdit="1"/>
              </p:cNvSpPr>
              <p:nvPr/>
            </p:nvSpPr>
            <p:spPr>
              <a:xfrm>
                <a:off x="5170873" y="5678273"/>
                <a:ext cx="686534" cy="369332"/>
              </a:xfrm>
              <a:prstGeom prst="rect">
                <a:avLst/>
              </a:prstGeom>
              <a:blipFill>
                <a:blip r:embed="rId5"/>
                <a:stretch>
                  <a:fillRect b="-1639"/>
                </a:stretch>
              </a:blipFill>
            </p:spPr>
            <p:txBody>
              <a:bodyPr/>
              <a:lstStyle/>
              <a:p>
                <a:r>
                  <a:rPr lang="zh-TW" altLang="en-US">
                    <a:noFill/>
                  </a:rPr>
                  <a:t> </a:t>
                </a:r>
              </a:p>
            </p:txBody>
          </p:sp>
        </mc:Fallback>
      </mc:AlternateContent>
      <p:sp>
        <p:nvSpPr>
          <p:cNvPr id="32" name="文字方塊 31"/>
          <p:cNvSpPr txBox="1"/>
          <p:nvPr/>
        </p:nvSpPr>
        <p:spPr>
          <a:xfrm>
            <a:off x="4841433" y="6332890"/>
            <a:ext cx="415498" cy="369332"/>
          </a:xfrm>
          <a:prstGeom prst="rect">
            <a:avLst/>
          </a:prstGeom>
          <a:noFill/>
        </p:spPr>
        <p:txBody>
          <a:bodyPr wrap="none" rtlCol="0">
            <a:spAutoFit/>
          </a:bodyPr>
          <a:lstStyle/>
          <a:p>
            <a:r>
              <a:rPr lang="en-US" altLang="zh-TW" dirty="0" smtClean="0"/>
              <a:t>…</a:t>
            </a:r>
            <a:endParaRPr lang="zh-TW" altLang="en-US" dirty="0"/>
          </a:p>
        </p:txBody>
      </p:sp>
      <p:sp>
        <p:nvSpPr>
          <p:cNvPr id="33" name="矩形 32"/>
          <p:cNvSpPr/>
          <p:nvPr/>
        </p:nvSpPr>
        <p:spPr bwMode="auto">
          <a:xfrm>
            <a:off x="5167537" y="5726669"/>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34" name="文字方塊 33"/>
              <p:cNvSpPr txBox="1"/>
              <p:nvPr/>
            </p:nvSpPr>
            <p:spPr>
              <a:xfrm>
                <a:off x="5169205" y="5678273"/>
                <a:ext cx="685252"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𝑗</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34" name="文字方塊 33"/>
              <p:cNvSpPr txBox="1">
                <a:spLocks noRot="1" noChangeAspect="1" noMove="1" noResize="1" noEditPoints="1" noAdjustHandles="1" noChangeArrowheads="1" noChangeShapeType="1" noTextEdit="1"/>
              </p:cNvSpPr>
              <p:nvPr/>
            </p:nvSpPr>
            <p:spPr>
              <a:xfrm>
                <a:off x="5169205" y="5678273"/>
                <a:ext cx="685252" cy="391646"/>
              </a:xfrm>
              <a:prstGeom prst="rect">
                <a:avLst/>
              </a:prstGeom>
              <a:blipFill>
                <a:blip r:embed="rId6"/>
                <a:stretch>
                  <a:fillRect b="-7692"/>
                </a:stretch>
              </a:blipFill>
            </p:spPr>
            <p:txBody>
              <a:bodyPr/>
              <a:lstStyle/>
              <a:p>
                <a:r>
                  <a:rPr lang="zh-TW" altLang="en-US">
                    <a:noFill/>
                  </a:rPr>
                  <a:t> </a:t>
                </a:r>
              </a:p>
            </p:txBody>
          </p:sp>
        </mc:Fallback>
      </mc:AlternateContent>
      <p:sp>
        <p:nvSpPr>
          <p:cNvPr id="35" name="矩形 34"/>
          <p:cNvSpPr/>
          <p:nvPr/>
        </p:nvSpPr>
        <p:spPr bwMode="auto">
          <a:xfrm>
            <a:off x="6808952" y="5729049"/>
            <a:ext cx="888923" cy="888923"/>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36" name="文字方塊 35"/>
              <p:cNvSpPr txBox="1"/>
              <p:nvPr/>
            </p:nvSpPr>
            <p:spPr>
              <a:xfrm>
                <a:off x="6805793" y="5678273"/>
                <a:ext cx="50937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𝑘</m:t>
                          </m:r>
                        </m:sub>
                      </m:sSub>
                    </m:oMath>
                  </m:oMathPara>
                </a14:m>
                <a:endParaRPr lang="zh-TW" altLang="en-US" dirty="0">
                  <a:solidFill>
                    <a:schemeClr val="bg2"/>
                  </a:solidFill>
                </a:endParaRPr>
              </a:p>
            </p:txBody>
          </p:sp>
        </mc:Choice>
        <mc:Fallback xmlns="">
          <p:sp>
            <p:nvSpPr>
              <p:cNvPr id="36" name="文字方塊 35"/>
              <p:cNvSpPr txBox="1">
                <a:spLocks noRot="1" noChangeAspect="1" noMove="1" noResize="1" noEditPoints="1" noAdjustHandles="1" noChangeArrowheads="1" noChangeShapeType="1" noTextEdit="1"/>
              </p:cNvSpPr>
              <p:nvPr/>
            </p:nvSpPr>
            <p:spPr>
              <a:xfrm>
                <a:off x="6805793" y="5678273"/>
                <a:ext cx="509370" cy="369332"/>
              </a:xfrm>
              <a:prstGeom prst="rect">
                <a:avLst/>
              </a:prstGeom>
              <a:blipFill>
                <a:blip r:embed="rId7"/>
                <a:stretch>
                  <a:fillRect b="-1639"/>
                </a:stretch>
              </a:blipFill>
            </p:spPr>
            <p:txBody>
              <a:bodyPr/>
              <a:lstStyle/>
              <a:p>
                <a:r>
                  <a:rPr lang="zh-TW" altLang="en-US">
                    <a:noFill/>
                  </a:rPr>
                  <a:t> </a:t>
                </a:r>
              </a:p>
            </p:txBody>
          </p:sp>
        </mc:Fallback>
      </mc:AlternateContent>
      <p:sp>
        <p:nvSpPr>
          <p:cNvPr id="37" name="文字方塊 36"/>
          <p:cNvSpPr txBox="1"/>
          <p:nvPr/>
        </p:nvSpPr>
        <p:spPr>
          <a:xfrm>
            <a:off x="5990035" y="6332890"/>
            <a:ext cx="877163" cy="369332"/>
          </a:xfrm>
          <a:prstGeom prst="rect">
            <a:avLst/>
          </a:prstGeom>
          <a:noFill/>
        </p:spPr>
        <p:txBody>
          <a:bodyPr wrap="none" rtlCol="0">
            <a:spAutoFit/>
          </a:bodyPr>
          <a:lstStyle/>
          <a:p>
            <a:r>
              <a:rPr lang="en-US" altLang="zh-TW" dirty="0" smtClean="0"/>
              <a:t>………</a:t>
            </a:r>
            <a:endParaRPr lang="zh-TW" altLang="en-US" dirty="0"/>
          </a:p>
        </p:txBody>
      </p:sp>
      <p:sp>
        <p:nvSpPr>
          <p:cNvPr id="39" name="矩形 38"/>
          <p:cNvSpPr/>
          <p:nvPr/>
        </p:nvSpPr>
        <p:spPr bwMode="auto">
          <a:xfrm>
            <a:off x="1259530" y="462328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40" name="文字方塊 39"/>
              <p:cNvSpPr txBox="1"/>
              <p:nvPr/>
            </p:nvSpPr>
            <p:spPr>
              <a:xfrm>
                <a:off x="1256371" y="4572511"/>
                <a:ext cx="46692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sub>
                      </m:sSub>
                    </m:oMath>
                  </m:oMathPara>
                </a14:m>
                <a:endParaRPr lang="zh-TW" altLang="en-US" dirty="0">
                  <a:solidFill>
                    <a:schemeClr val="bg2"/>
                  </a:solidFill>
                </a:endParaRPr>
              </a:p>
            </p:txBody>
          </p:sp>
        </mc:Choice>
        <mc:Fallback xmlns="">
          <p:sp>
            <p:nvSpPr>
              <p:cNvPr id="40" name="文字方塊 39"/>
              <p:cNvSpPr txBox="1">
                <a:spLocks noRot="1" noChangeAspect="1" noMove="1" noResize="1" noEditPoints="1" noAdjustHandles="1" noChangeArrowheads="1" noChangeShapeType="1" noTextEdit="1"/>
              </p:cNvSpPr>
              <p:nvPr/>
            </p:nvSpPr>
            <p:spPr>
              <a:xfrm>
                <a:off x="1256371" y="4572511"/>
                <a:ext cx="466923" cy="369332"/>
              </a:xfrm>
              <a:prstGeom prst="rect">
                <a:avLst/>
              </a:prstGeom>
              <a:blipFill>
                <a:blip r:embed="rId8"/>
                <a:stretch>
                  <a:fillRect b="-1639"/>
                </a:stretch>
              </a:blipFill>
            </p:spPr>
            <p:txBody>
              <a:bodyPr/>
              <a:lstStyle/>
              <a:p>
                <a:r>
                  <a:rPr lang="zh-TW" altLang="en-US">
                    <a:noFill/>
                  </a:rPr>
                  <a:t> </a:t>
                </a:r>
              </a:p>
            </p:txBody>
          </p:sp>
        </mc:Fallback>
      </mc:AlternateContent>
      <p:sp>
        <p:nvSpPr>
          <p:cNvPr id="41" name="矩形 40"/>
          <p:cNvSpPr/>
          <p:nvPr/>
        </p:nvSpPr>
        <p:spPr bwMode="auto">
          <a:xfrm>
            <a:off x="2388950" y="462328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42" name="文字方塊 41"/>
              <p:cNvSpPr txBox="1"/>
              <p:nvPr/>
            </p:nvSpPr>
            <p:spPr>
              <a:xfrm>
                <a:off x="2390618" y="4572511"/>
                <a:ext cx="68653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b="0" i="1" dirty="0" smtClean="0">
                              <a:solidFill>
                                <a:schemeClr val="bg2"/>
                              </a:solidFill>
                              <a:latin typeface="Cambria Math" panose="02040503050406030204" pitchFamily="18" charset="0"/>
                            </a:rPr>
                          </m:ctrlPr>
                        </m:sSubPr>
                        <m:e>
                          <m:r>
                            <a:rPr lang="en-US" altLang="zh-TW" i="1" dirty="0" smtClean="0">
                              <a:solidFill>
                                <a:schemeClr val="bg2"/>
                              </a:solidFill>
                              <a:latin typeface="Cambria Math" panose="02040503050406030204" pitchFamily="18" charset="0"/>
                            </a:rPr>
                            <m:t>𝑅</m:t>
                          </m:r>
                        </m:e>
                        <m:sub>
                          <m:r>
                            <a:rPr lang="en-US" altLang="zh-TW" b="0" i="1" dirty="0" smtClean="0">
                              <a:solidFill>
                                <a:schemeClr val="bg2"/>
                              </a:solidFill>
                              <a:latin typeface="Cambria Math" panose="02040503050406030204" pitchFamily="18" charset="0"/>
                            </a:rPr>
                            <m:t>𝑖</m:t>
                          </m:r>
                          <m:r>
                            <a:rPr lang="en-US" altLang="zh-TW" b="0" i="1" dirty="0" smtClean="0">
                              <a:solidFill>
                                <a:schemeClr val="bg2"/>
                              </a:solidFill>
                              <a:latin typeface="Cambria Math" panose="02040503050406030204" pitchFamily="18" charset="0"/>
                            </a:rPr>
                            <m:t>+1</m:t>
                          </m:r>
                        </m:sub>
                      </m:sSub>
                    </m:oMath>
                  </m:oMathPara>
                </a14:m>
                <a:endParaRPr lang="zh-TW" altLang="en-US" dirty="0">
                  <a:solidFill>
                    <a:schemeClr val="bg2"/>
                  </a:solidFill>
                </a:endParaRPr>
              </a:p>
            </p:txBody>
          </p:sp>
        </mc:Choice>
        <mc:Fallback xmlns="">
          <p:sp>
            <p:nvSpPr>
              <p:cNvPr id="42" name="文字方塊 41"/>
              <p:cNvSpPr txBox="1">
                <a:spLocks noRot="1" noChangeAspect="1" noMove="1" noResize="1" noEditPoints="1" noAdjustHandles="1" noChangeArrowheads="1" noChangeShapeType="1" noTextEdit="1"/>
              </p:cNvSpPr>
              <p:nvPr/>
            </p:nvSpPr>
            <p:spPr>
              <a:xfrm>
                <a:off x="2390618" y="4572511"/>
                <a:ext cx="686534" cy="369332"/>
              </a:xfrm>
              <a:prstGeom prst="rect">
                <a:avLst/>
              </a:prstGeom>
              <a:blipFill>
                <a:blip r:embed="rId9"/>
                <a:stretch>
                  <a:fillRect b="-1639"/>
                </a:stretch>
              </a:blipFill>
            </p:spPr>
            <p:txBody>
              <a:bodyPr/>
              <a:lstStyle/>
              <a:p>
                <a:r>
                  <a:rPr lang="zh-TW" altLang="en-US">
                    <a:noFill/>
                  </a:rPr>
                  <a:t> </a:t>
                </a:r>
              </a:p>
            </p:txBody>
          </p:sp>
        </mc:Fallback>
      </mc:AlternateContent>
      <p:sp>
        <p:nvSpPr>
          <p:cNvPr id="43" name="矩形 42"/>
          <p:cNvSpPr/>
          <p:nvPr/>
        </p:nvSpPr>
        <p:spPr bwMode="auto">
          <a:xfrm>
            <a:off x="4039314" y="462328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cxnSp>
        <p:nvCxnSpPr>
          <p:cNvPr id="45" name="直線接點 44"/>
          <p:cNvCxnSpPr>
            <a:stCxn id="47" idx="6"/>
            <a:endCxn id="25" idx="2"/>
          </p:cNvCxnSpPr>
          <p:nvPr/>
        </p:nvCxnSpPr>
        <p:spPr bwMode="auto">
          <a:xfrm>
            <a:off x="2085555" y="5294240"/>
            <a:ext cx="2454649" cy="1107197"/>
          </a:xfrm>
          <a:prstGeom prst="line">
            <a:avLst/>
          </a:prstGeom>
          <a:solidFill>
            <a:schemeClr val="accent1"/>
          </a:solidFill>
          <a:ln w="38100" cap="flat" cmpd="sng" algn="ctr">
            <a:solidFill>
              <a:srgbClr val="00B050"/>
            </a:solidFill>
            <a:prstDash val="solid"/>
            <a:round/>
            <a:headEnd type="none" w="med" len="med"/>
            <a:tailEnd type="none" w="med" len="med"/>
          </a:ln>
          <a:effectLst/>
        </p:spPr>
      </p:cxnSp>
      <p:grpSp>
        <p:nvGrpSpPr>
          <p:cNvPr id="46" name="群組 45"/>
          <p:cNvGrpSpPr/>
          <p:nvPr/>
        </p:nvGrpSpPr>
        <p:grpSpPr>
          <a:xfrm>
            <a:off x="1710381" y="5103869"/>
            <a:ext cx="396904" cy="369332"/>
            <a:chOff x="2250297" y="2895729"/>
            <a:chExt cx="396904" cy="369332"/>
          </a:xfrm>
        </p:grpSpPr>
        <p:sp>
          <p:nvSpPr>
            <p:cNvPr id="47" name="橢圓 46"/>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48" name="文字方塊 47"/>
                <p:cNvSpPr txBox="1"/>
                <p:nvPr/>
              </p:nvSpPr>
              <p:spPr>
                <a:xfrm>
                  <a:off x="2250297" y="2895729"/>
                  <a:ext cx="3969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i="1" dirty="0" smtClean="0">
                            <a:solidFill>
                              <a:schemeClr val="bg2"/>
                            </a:solidFill>
                            <a:latin typeface="Cambria Math" panose="02040503050406030204" pitchFamily="18" charset="0"/>
                          </a:rPr>
                          <m:t>𝐴</m:t>
                        </m:r>
                      </m:oMath>
                    </m:oMathPara>
                  </a14:m>
                  <a:endParaRPr lang="zh-TW" altLang="en-US" dirty="0">
                    <a:solidFill>
                      <a:schemeClr val="bg2"/>
                    </a:solidFill>
                  </a:endParaRPr>
                </a:p>
              </p:txBody>
            </p:sp>
          </mc:Choice>
          <mc:Fallback xmlns="">
            <p:sp>
              <p:nvSpPr>
                <p:cNvPr id="48" name="文字方塊 47"/>
                <p:cNvSpPr txBox="1">
                  <a:spLocks noRot="1" noChangeAspect="1" noMove="1" noResize="1" noEditPoints="1" noAdjustHandles="1" noChangeArrowheads="1" noChangeShapeType="1" noTextEdit="1"/>
                </p:cNvSpPr>
                <p:nvPr/>
              </p:nvSpPr>
              <p:spPr>
                <a:xfrm>
                  <a:off x="2250297" y="2895729"/>
                  <a:ext cx="396904" cy="369332"/>
                </a:xfrm>
                <a:prstGeom prst="rect">
                  <a:avLst/>
                </a:prstGeom>
                <a:blipFill>
                  <a:blip r:embed="rId10"/>
                  <a:stretch>
                    <a:fillRect/>
                  </a:stretch>
                </a:blipFill>
              </p:spPr>
              <p:txBody>
                <a:bodyPr/>
                <a:lstStyle/>
                <a:p>
                  <a:r>
                    <a:rPr lang="zh-TW" altLang="en-US">
                      <a:noFill/>
                    </a:rPr>
                    <a:t> </a:t>
                  </a:r>
                </a:p>
              </p:txBody>
            </p:sp>
          </mc:Fallback>
        </mc:AlternateContent>
      </p:grpSp>
      <p:sp>
        <p:nvSpPr>
          <p:cNvPr id="55" name="文字方塊 54"/>
          <p:cNvSpPr txBox="1"/>
          <p:nvPr/>
        </p:nvSpPr>
        <p:spPr>
          <a:xfrm>
            <a:off x="3220397" y="5227128"/>
            <a:ext cx="877163" cy="369332"/>
          </a:xfrm>
          <a:prstGeom prst="rect">
            <a:avLst/>
          </a:prstGeom>
          <a:noFill/>
        </p:spPr>
        <p:txBody>
          <a:bodyPr wrap="none" rtlCol="0">
            <a:spAutoFit/>
          </a:bodyPr>
          <a:lstStyle/>
          <a:p>
            <a:r>
              <a:rPr lang="en-US" altLang="zh-TW" dirty="0" smtClean="0"/>
              <a:t>………</a:t>
            </a:r>
            <a:endParaRPr lang="zh-TW" altLang="en-US" dirty="0"/>
          </a:p>
        </p:txBody>
      </p:sp>
      <p:sp>
        <p:nvSpPr>
          <p:cNvPr id="57" name="文字方塊 56"/>
          <p:cNvSpPr txBox="1"/>
          <p:nvPr/>
        </p:nvSpPr>
        <p:spPr>
          <a:xfrm>
            <a:off x="2061178" y="5227128"/>
            <a:ext cx="415498" cy="369332"/>
          </a:xfrm>
          <a:prstGeom prst="rect">
            <a:avLst/>
          </a:prstGeom>
          <a:noFill/>
        </p:spPr>
        <p:txBody>
          <a:bodyPr wrap="none" rtlCol="0">
            <a:spAutoFit/>
          </a:bodyPr>
          <a:lstStyle/>
          <a:p>
            <a:r>
              <a:rPr lang="en-US" altLang="zh-TW" dirty="0" smtClean="0"/>
              <a:t>…</a:t>
            </a:r>
            <a:endParaRPr lang="zh-TW" altLang="en-US" dirty="0"/>
          </a:p>
        </p:txBody>
      </p:sp>
      <p:sp>
        <p:nvSpPr>
          <p:cNvPr id="58" name="矩形 57"/>
          <p:cNvSpPr/>
          <p:nvPr/>
        </p:nvSpPr>
        <p:spPr bwMode="auto">
          <a:xfrm>
            <a:off x="5169205" y="462328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0" name="文字方塊 59"/>
          <p:cNvSpPr txBox="1"/>
          <p:nvPr/>
        </p:nvSpPr>
        <p:spPr>
          <a:xfrm>
            <a:off x="4841433" y="5227128"/>
            <a:ext cx="415498" cy="369332"/>
          </a:xfrm>
          <a:prstGeom prst="rect">
            <a:avLst/>
          </a:prstGeom>
          <a:noFill/>
        </p:spPr>
        <p:txBody>
          <a:bodyPr wrap="none" rtlCol="0">
            <a:spAutoFit/>
          </a:bodyPr>
          <a:lstStyle/>
          <a:p>
            <a:r>
              <a:rPr lang="en-US" altLang="zh-TW" dirty="0" smtClean="0"/>
              <a:t>…</a:t>
            </a:r>
            <a:endParaRPr lang="zh-TW" altLang="en-US" dirty="0"/>
          </a:p>
        </p:txBody>
      </p:sp>
      <p:sp>
        <p:nvSpPr>
          <p:cNvPr id="61" name="矩形 60"/>
          <p:cNvSpPr/>
          <p:nvPr/>
        </p:nvSpPr>
        <p:spPr bwMode="auto">
          <a:xfrm>
            <a:off x="5167537" y="4620907"/>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3" name="矩形 62"/>
          <p:cNvSpPr/>
          <p:nvPr/>
        </p:nvSpPr>
        <p:spPr bwMode="auto">
          <a:xfrm>
            <a:off x="6808952" y="4623287"/>
            <a:ext cx="888923" cy="888923"/>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5" name="文字方塊 64"/>
          <p:cNvSpPr txBox="1"/>
          <p:nvPr/>
        </p:nvSpPr>
        <p:spPr>
          <a:xfrm>
            <a:off x="5990035" y="5227128"/>
            <a:ext cx="877163" cy="369332"/>
          </a:xfrm>
          <a:prstGeom prst="rect">
            <a:avLst/>
          </a:prstGeom>
          <a:noFill/>
        </p:spPr>
        <p:txBody>
          <a:bodyPr wrap="none" rtlCol="0">
            <a:spAutoFit/>
          </a:bodyPr>
          <a:lstStyle/>
          <a:p>
            <a:r>
              <a:rPr lang="en-US" altLang="zh-TW" dirty="0" smtClean="0"/>
              <a:t>………</a:t>
            </a:r>
            <a:endParaRPr lang="zh-TW" altLang="en-US" dirty="0"/>
          </a:p>
        </p:txBody>
      </p:sp>
      <p:grpSp>
        <p:nvGrpSpPr>
          <p:cNvPr id="24" name="群組 23"/>
          <p:cNvGrpSpPr/>
          <p:nvPr/>
        </p:nvGrpSpPr>
        <p:grpSpPr>
          <a:xfrm>
            <a:off x="4509939" y="6214420"/>
            <a:ext cx="407291" cy="369332"/>
            <a:chOff x="2258776" y="2899083"/>
            <a:chExt cx="407291" cy="369332"/>
          </a:xfrm>
        </p:grpSpPr>
        <p:sp>
          <p:nvSpPr>
            <p:cNvPr id="25" name="橢圓 24"/>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26" name="文字方塊 25"/>
                <p:cNvSpPr txBox="1"/>
                <p:nvPr/>
              </p:nvSpPr>
              <p:spPr>
                <a:xfrm>
                  <a:off x="2258776" y="2899083"/>
                  <a:ext cx="4072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i="1" dirty="0" smtClean="0">
                            <a:solidFill>
                              <a:schemeClr val="bg2"/>
                            </a:solidFill>
                            <a:latin typeface="Cambria Math" panose="02040503050406030204" pitchFamily="18" charset="0"/>
                          </a:rPr>
                          <m:t>𝐵</m:t>
                        </m:r>
                      </m:oMath>
                    </m:oMathPara>
                  </a14:m>
                  <a:endParaRPr lang="zh-TW" altLang="en-US" dirty="0">
                    <a:solidFill>
                      <a:schemeClr val="bg2"/>
                    </a:solidFill>
                  </a:endParaRPr>
                </a:p>
              </p:txBody>
            </p:sp>
          </mc:Choice>
          <mc:Fallback xmlns="">
            <p:sp>
              <p:nvSpPr>
                <p:cNvPr id="26" name="文字方塊 25"/>
                <p:cNvSpPr txBox="1">
                  <a:spLocks noRot="1" noChangeAspect="1" noMove="1" noResize="1" noEditPoints="1" noAdjustHandles="1" noChangeArrowheads="1" noChangeShapeType="1" noTextEdit="1"/>
                </p:cNvSpPr>
                <p:nvPr/>
              </p:nvSpPr>
              <p:spPr>
                <a:xfrm>
                  <a:off x="2258776" y="2899083"/>
                  <a:ext cx="407291" cy="369332"/>
                </a:xfrm>
                <a:prstGeom prst="rect">
                  <a:avLst/>
                </a:prstGeom>
                <a:blipFill>
                  <a:blip r:embed="rId11"/>
                  <a:stretch>
                    <a:fillRect/>
                  </a:stretch>
                </a:blipFill>
              </p:spPr>
              <p:txBody>
                <a:bodyPr/>
                <a:lstStyle/>
                <a:p>
                  <a:r>
                    <a:rPr lang="zh-TW" altLang="en-US">
                      <a:noFill/>
                    </a:rPr>
                    <a:t> </a:t>
                  </a:r>
                </a:p>
              </p:txBody>
            </p:sp>
          </mc:Fallback>
        </mc:AlternateContent>
      </p:grpSp>
      <p:sp>
        <p:nvSpPr>
          <p:cNvPr id="76" name="橢圓 75"/>
          <p:cNvSpPr/>
          <p:nvPr/>
        </p:nvSpPr>
        <p:spPr bwMode="auto">
          <a:xfrm>
            <a:off x="2878131" y="512602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grpSp>
        <p:nvGrpSpPr>
          <p:cNvPr id="79" name="群組 78"/>
          <p:cNvGrpSpPr/>
          <p:nvPr/>
        </p:nvGrpSpPr>
        <p:grpSpPr>
          <a:xfrm>
            <a:off x="5674102" y="6214264"/>
            <a:ext cx="341597" cy="369332"/>
            <a:chOff x="2289041" y="2899083"/>
            <a:chExt cx="341597" cy="369332"/>
          </a:xfrm>
        </p:grpSpPr>
        <p:sp>
          <p:nvSpPr>
            <p:cNvPr id="80" name="橢圓 7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1" name="文字方塊 80"/>
            <p:cNvSpPr txBox="1"/>
            <p:nvPr/>
          </p:nvSpPr>
          <p:spPr>
            <a:xfrm>
              <a:off x="2292084"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sp>
        <p:nvSpPr>
          <p:cNvPr id="83" name="橢圓 82"/>
          <p:cNvSpPr/>
          <p:nvPr/>
        </p:nvSpPr>
        <p:spPr bwMode="auto">
          <a:xfrm>
            <a:off x="5673910" y="6233222"/>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5" name="手繪多邊形 84"/>
          <p:cNvSpPr/>
          <p:nvPr/>
        </p:nvSpPr>
        <p:spPr bwMode="auto">
          <a:xfrm>
            <a:off x="1030784" y="5037513"/>
            <a:ext cx="7306887" cy="1097342"/>
          </a:xfrm>
          <a:custGeom>
            <a:avLst/>
            <a:gdLst>
              <a:gd name="connsiteX0" fmla="*/ 0 w 7306887"/>
              <a:gd name="connsiteY0" fmla="*/ 49876 h 1097342"/>
              <a:gd name="connsiteX1" fmla="*/ 174567 w 7306887"/>
              <a:gd name="connsiteY1" fmla="*/ 49876 h 1097342"/>
              <a:gd name="connsiteX2" fmla="*/ 407323 w 7306887"/>
              <a:gd name="connsiteY2" fmla="*/ 49876 h 1097342"/>
              <a:gd name="connsiteX3" fmla="*/ 739832 w 7306887"/>
              <a:gd name="connsiteY3" fmla="*/ 66502 h 1097342"/>
              <a:gd name="connsiteX4" fmla="*/ 1188720 w 7306887"/>
              <a:gd name="connsiteY4" fmla="*/ 33251 h 1097342"/>
              <a:gd name="connsiteX5" fmla="*/ 1729047 w 7306887"/>
              <a:gd name="connsiteY5" fmla="*/ 0 h 1097342"/>
              <a:gd name="connsiteX6" fmla="*/ 2128058 w 7306887"/>
              <a:gd name="connsiteY6" fmla="*/ 8312 h 1097342"/>
              <a:gd name="connsiteX7" fmla="*/ 2219498 w 7306887"/>
              <a:gd name="connsiteY7" fmla="*/ 8312 h 1097342"/>
              <a:gd name="connsiteX8" fmla="*/ 2452254 w 7306887"/>
              <a:gd name="connsiteY8" fmla="*/ 74814 h 1097342"/>
              <a:gd name="connsiteX9" fmla="*/ 2518756 w 7306887"/>
              <a:gd name="connsiteY9" fmla="*/ 166254 h 1097342"/>
              <a:gd name="connsiteX10" fmla="*/ 2576945 w 7306887"/>
              <a:gd name="connsiteY10" fmla="*/ 307571 h 1097342"/>
              <a:gd name="connsiteX11" fmla="*/ 2643447 w 7306887"/>
              <a:gd name="connsiteY11" fmla="*/ 498763 h 1097342"/>
              <a:gd name="connsiteX12" fmla="*/ 2709949 w 7306887"/>
              <a:gd name="connsiteY12" fmla="*/ 673331 h 1097342"/>
              <a:gd name="connsiteX13" fmla="*/ 2801389 w 7306887"/>
              <a:gd name="connsiteY13" fmla="*/ 839585 h 1097342"/>
              <a:gd name="connsiteX14" fmla="*/ 2876203 w 7306887"/>
              <a:gd name="connsiteY14" fmla="*/ 931025 h 1097342"/>
              <a:gd name="connsiteX15" fmla="*/ 3025832 w 7306887"/>
              <a:gd name="connsiteY15" fmla="*/ 997527 h 1097342"/>
              <a:gd name="connsiteX16" fmla="*/ 3167149 w 7306887"/>
              <a:gd name="connsiteY16" fmla="*/ 1030778 h 1097342"/>
              <a:gd name="connsiteX17" fmla="*/ 3449781 w 7306887"/>
              <a:gd name="connsiteY17" fmla="*/ 1047403 h 1097342"/>
              <a:gd name="connsiteX18" fmla="*/ 4023360 w 7306887"/>
              <a:gd name="connsiteY18" fmla="*/ 1055716 h 1097342"/>
              <a:gd name="connsiteX19" fmla="*/ 4372494 w 7306887"/>
              <a:gd name="connsiteY19" fmla="*/ 1055716 h 1097342"/>
              <a:gd name="connsiteX20" fmla="*/ 4729941 w 7306887"/>
              <a:gd name="connsiteY20" fmla="*/ 1064029 h 1097342"/>
              <a:gd name="connsiteX21" fmla="*/ 5054138 w 7306887"/>
              <a:gd name="connsiteY21" fmla="*/ 1064029 h 1097342"/>
              <a:gd name="connsiteX22" fmla="*/ 5303520 w 7306887"/>
              <a:gd name="connsiteY22" fmla="*/ 1064029 h 1097342"/>
              <a:gd name="connsiteX23" fmla="*/ 5577840 w 7306887"/>
              <a:gd name="connsiteY23" fmla="*/ 1072342 h 1097342"/>
              <a:gd name="connsiteX24" fmla="*/ 6093229 w 7306887"/>
              <a:gd name="connsiteY24" fmla="*/ 1072342 h 1097342"/>
              <a:gd name="connsiteX25" fmla="*/ 6483927 w 7306887"/>
              <a:gd name="connsiteY25" fmla="*/ 1097280 h 1097342"/>
              <a:gd name="connsiteX26" fmla="*/ 6824749 w 7306887"/>
              <a:gd name="connsiteY26" fmla="*/ 1064029 h 1097342"/>
              <a:gd name="connsiteX27" fmla="*/ 7265323 w 7306887"/>
              <a:gd name="connsiteY27" fmla="*/ 1064029 h 1097342"/>
              <a:gd name="connsiteX28" fmla="*/ 7306887 w 7306887"/>
              <a:gd name="connsiteY28" fmla="*/ 1064029 h 1097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306887" h="1097342">
                <a:moveTo>
                  <a:pt x="0" y="49876"/>
                </a:moveTo>
                <a:lnTo>
                  <a:pt x="174567" y="49876"/>
                </a:lnTo>
                <a:cubicBezTo>
                  <a:pt x="242454" y="49876"/>
                  <a:pt x="313112" y="47105"/>
                  <a:pt x="407323" y="49876"/>
                </a:cubicBezTo>
                <a:cubicBezTo>
                  <a:pt x="501534" y="52647"/>
                  <a:pt x="609599" y="69273"/>
                  <a:pt x="739832" y="66502"/>
                </a:cubicBezTo>
                <a:cubicBezTo>
                  <a:pt x="870065" y="63731"/>
                  <a:pt x="1188720" y="33251"/>
                  <a:pt x="1188720" y="33251"/>
                </a:cubicBezTo>
                <a:cubicBezTo>
                  <a:pt x="1353589" y="22167"/>
                  <a:pt x="1572491" y="4156"/>
                  <a:pt x="1729047" y="0"/>
                </a:cubicBezTo>
                <a:lnTo>
                  <a:pt x="2128058" y="8312"/>
                </a:lnTo>
                <a:cubicBezTo>
                  <a:pt x="2209800" y="9697"/>
                  <a:pt x="2165465" y="-2772"/>
                  <a:pt x="2219498" y="8312"/>
                </a:cubicBezTo>
                <a:cubicBezTo>
                  <a:pt x="2273531" y="19396"/>
                  <a:pt x="2402378" y="48490"/>
                  <a:pt x="2452254" y="74814"/>
                </a:cubicBezTo>
                <a:cubicBezTo>
                  <a:pt x="2502130" y="101138"/>
                  <a:pt x="2497974" y="127461"/>
                  <a:pt x="2518756" y="166254"/>
                </a:cubicBezTo>
                <a:cubicBezTo>
                  <a:pt x="2539538" y="205047"/>
                  <a:pt x="2556163" y="252153"/>
                  <a:pt x="2576945" y="307571"/>
                </a:cubicBezTo>
                <a:cubicBezTo>
                  <a:pt x="2597727" y="362989"/>
                  <a:pt x="2621280" y="437803"/>
                  <a:pt x="2643447" y="498763"/>
                </a:cubicBezTo>
                <a:cubicBezTo>
                  <a:pt x="2665614" y="559723"/>
                  <a:pt x="2683625" y="616527"/>
                  <a:pt x="2709949" y="673331"/>
                </a:cubicBezTo>
                <a:cubicBezTo>
                  <a:pt x="2736273" y="730135"/>
                  <a:pt x="2773680" y="796636"/>
                  <a:pt x="2801389" y="839585"/>
                </a:cubicBezTo>
                <a:cubicBezTo>
                  <a:pt x="2829098" y="882534"/>
                  <a:pt x="2838796" y="904701"/>
                  <a:pt x="2876203" y="931025"/>
                </a:cubicBezTo>
                <a:cubicBezTo>
                  <a:pt x="2913610" y="957349"/>
                  <a:pt x="2977341" y="980902"/>
                  <a:pt x="3025832" y="997527"/>
                </a:cubicBezTo>
                <a:cubicBezTo>
                  <a:pt x="3074323" y="1014152"/>
                  <a:pt x="3096491" y="1022465"/>
                  <a:pt x="3167149" y="1030778"/>
                </a:cubicBezTo>
                <a:cubicBezTo>
                  <a:pt x="3237807" y="1039091"/>
                  <a:pt x="3307079" y="1043247"/>
                  <a:pt x="3449781" y="1047403"/>
                </a:cubicBezTo>
                <a:cubicBezTo>
                  <a:pt x="3592483" y="1051559"/>
                  <a:pt x="4023360" y="1055716"/>
                  <a:pt x="4023360" y="1055716"/>
                </a:cubicBezTo>
                <a:lnTo>
                  <a:pt x="4372494" y="1055716"/>
                </a:lnTo>
                <a:cubicBezTo>
                  <a:pt x="4490257" y="1057101"/>
                  <a:pt x="4616334" y="1062644"/>
                  <a:pt x="4729941" y="1064029"/>
                </a:cubicBezTo>
                <a:cubicBezTo>
                  <a:pt x="4843548" y="1065415"/>
                  <a:pt x="5054138" y="1064029"/>
                  <a:pt x="5054138" y="1064029"/>
                </a:cubicBezTo>
                <a:lnTo>
                  <a:pt x="5303520" y="1064029"/>
                </a:lnTo>
                <a:cubicBezTo>
                  <a:pt x="5390804" y="1065415"/>
                  <a:pt x="5446222" y="1070957"/>
                  <a:pt x="5577840" y="1072342"/>
                </a:cubicBezTo>
                <a:cubicBezTo>
                  <a:pt x="5709458" y="1073728"/>
                  <a:pt x="5942215" y="1068186"/>
                  <a:pt x="6093229" y="1072342"/>
                </a:cubicBezTo>
                <a:cubicBezTo>
                  <a:pt x="6244243" y="1076498"/>
                  <a:pt x="6362007" y="1098665"/>
                  <a:pt x="6483927" y="1097280"/>
                </a:cubicBezTo>
                <a:cubicBezTo>
                  <a:pt x="6605847" y="1095895"/>
                  <a:pt x="6694516" y="1069571"/>
                  <a:pt x="6824749" y="1064029"/>
                </a:cubicBezTo>
                <a:cubicBezTo>
                  <a:pt x="6954982" y="1058487"/>
                  <a:pt x="7265323" y="1064029"/>
                  <a:pt x="7265323" y="1064029"/>
                </a:cubicBezTo>
                <a:lnTo>
                  <a:pt x="7306887" y="1064029"/>
                </a:ln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sp>
        <p:nvSpPr>
          <p:cNvPr id="86" name="矩形 85"/>
          <p:cNvSpPr/>
          <p:nvPr/>
        </p:nvSpPr>
        <p:spPr bwMode="auto">
          <a:xfrm>
            <a:off x="6562361" y="5655164"/>
            <a:ext cx="1831545"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87" name="矩形 86"/>
          <p:cNvSpPr/>
          <p:nvPr/>
        </p:nvSpPr>
        <p:spPr bwMode="auto">
          <a:xfrm>
            <a:off x="5035735" y="5658512"/>
            <a:ext cx="1526626"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88" name="矩形 87"/>
          <p:cNvSpPr/>
          <p:nvPr/>
        </p:nvSpPr>
        <p:spPr bwMode="auto">
          <a:xfrm>
            <a:off x="3615941" y="5643856"/>
            <a:ext cx="1421407" cy="1143128"/>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89" name="矩形 88"/>
          <p:cNvSpPr/>
          <p:nvPr/>
        </p:nvSpPr>
        <p:spPr bwMode="auto">
          <a:xfrm>
            <a:off x="949826" y="5645054"/>
            <a:ext cx="2666115"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98" name="矩形 97"/>
          <p:cNvSpPr/>
          <p:nvPr/>
        </p:nvSpPr>
        <p:spPr bwMode="auto">
          <a:xfrm>
            <a:off x="3842915" y="4485542"/>
            <a:ext cx="4572479"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99" name="矩形 98"/>
          <p:cNvSpPr/>
          <p:nvPr/>
        </p:nvSpPr>
        <p:spPr bwMode="auto">
          <a:xfrm>
            <a:off x="2270759" y="4498840"/>
            <a:ext cx="1568921" cy="1154070"/>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0" name="矩形 99"/>
          <p:cNvSpPr/>
          <p:nvPr/>
        </p:nvSpPr>
        <p:spPr bwMode="auto">
          <a:xfrm>
            <a:off x="953060" y="4502189"/>
            <a:ext cx="1317596" cy="1150721"/>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sp>
        <p:nvSpPr>
          <p:cNvPr id="101" name="文字方塊 100"/>
          <p:cNvSpPr txBox="1"/>
          <p:nvPr/>
        </p:nvSpPr>
        <p:spPr>
          <a:xfrm>
            <a:off x="3097999" y="4193644"/>
            <a:ext cx="4091826" cy="369332"/>
          </a:xfrm>
          <a:prstGeom prst="rect">
            <a:avLst/>
          </a:prstGeom>
          <a:noFill/>
        </p:spPr>
        <p:txBody>
          <a:bodyPr wrap="none" rtlCol="0">
            <a:spAutoFit/>
          </a:bodyPr>
          <a:lstStyle/>
          <a:p>
            <a:r>
              <a:rPr lang="en-US" altLang="zh-TW" dirty="0" smtClean="0"/>
              <a:t>Exactly the cost of the MCF algorithm</a:t>
            </a:r>
            <a:endParaRPr lang="zh-TW" altLang="en-US" dirty="0"/>
          </a:p>
        </p:txBody>
      </p:sp>
      <p:cxnSp>
        <p:nvCxnSpPr>
          <p:cNvPr id="108" name="直線單箭頭接點 107"/>
          <p:cNvCxnSpPr>
            <a:stCxn id="101" idx="1"/>
          </p:cNvCxnSpPr>
          <p:nvPr/>
        </p:nvCxnSpPr>
        <p:spPr bwMode="auto">
          <a:xfrm flipH="1" flipV="1">
            <a:off x="2867599" y="4221857"/>
            <a:ext cx="230400" cy="156453"/>
          </a:xfrm>
          <a:prstGeom prst="straightConnector1">
            <a:avLst/>
          </a:prstGeom>
          <a:solidFill>
            <a:schemeClr val="accent1"/>
          </a:solidFill>
          <a:ln w="22225" cap="flat" cmpd="sng" algn="ctr">
            <a:solidFill>
              <a:schemeClr val="tx1"/>
            </a:solidFill>
            <a:prstDash val="solid"/>
            <a:round/>
            <a:headEnd type="none" w="med" len="med"/>
            <a:tailEnd type="triangle"/>
          </a:ln>
          <a:effectLst/>
        </p:spPr>
      </p:cxnSp>
      <p:sp>
        <p:nvSpPr>
          <p:cNvPr id="5" name="投影片編號版面配置區 4"/>
          <p:cNvSpPr>
            <a:spLocks noGrp="1"/>
          </p:cNvSpPr>
          <p:nvPr>
            <p:ph type="sldNum" sz="quarter" idx="10"/>
          </p:nvPr>
        </p:nvSpPr>
        <p:spPr/>
        <p:txBody>
          <a:bodyPr/>
          <a:lstStyle/>
          <a:p>
            <a:fld id="{98DD11F9-7500-44D7-BD4E-9DA41FE32E0D}" type="slidenum">
              <a:rPr lang="zh-TW" altLang="en-US" smtClean="0"/>
              <a:pPr/>
              <a:t>31</a:t>
            </a:fld>
            <a:r>
              <a:rPr lang="en-US" altLang="zh-TW" smtClean="0"/>
              <a:t>/28</a:t>
            </a:r>
            <a:endParaRPr lang="zh-TW" altLang="en-US" dirty="0"/>
          </a:p>
        </p:txBody>
      </p:sp>
    </p:spTree>
    <p:extLst>
      <p:ext uri="{BB962C8B-B14F-4D97-AF65-F5344CB8AC3E}">
        <p14:creationId xmlns:p14="http://schemas.microsoft.com/office/powerpoint/2010/main" val="41227727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fade">
                                      <p:cBhvr>
                                        <p:cTn id="7" dur="500"/>
                                        <p:tgtEl>
                                          <p:spTgt spid="9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8"/>
                                        </p:tgtEl>
                                        <p:attrNameLst>
                                          <p:attrName>style.visibility</p:attrName>
                                        </p:attrNameLst>
                                      </p:cBhvr>
                                      <p:to>
                                        <p:strVal val="visible"/>
                                      </p:to>
                                    </p:set>
                                    <p:animEffect transition="in" filter="fade">
                                      <p:cBhvr>
                                        <p:cTn id="10" dur="500"/>
                                        <p:tgtEl>
                                          <p:spTgt spid="9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6"/>
                                        </p:tgtEl>
                                        <p:attrNameLst>
                                          <p:attrName>style.visibility</p:attrName>
                                        </p:attrNameLst>
                                      </p:cBhvr>
                                      <p:to>
                                        <p:strVal val="visible"/>
                                      </p:to>
                                    </p:set>
                                    <p:animEffect transition="in" filter="fade">
                                      <p:cBhvr>
                                        <p:cTn id="13" dur="500"/>
                                        <p:tgtEl>
                                          <p:spTgt spid="8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7"/>
                                        </p:tgtEl>
                                        <p:attrNameLst>
                                          <p:attrName>style.visibility</p:attrName>
                                        </p:attrNameLst>
                                      </p:cBhvr>
                                      <p:to>
                                        <p:strVal val="visible"/>
                                      </p:to>
                                    </p:set>
                                    <p:animEffect transition="in" filter="fade">
                                      <p:cBhvr>
                                        <p:cTn id="16" dur="500"/>
                                        <p:tgtEl>
                                          <p:spTgt spid="8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animEffect transition="in" filter="fade">
                                      <p:cBhvr>
                                        <p:cTn id="19" dur="500"/>
                                        <p:tgtEl>
                                          <p:spTgt spid="8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9"/>
                                        </p:tgtEl>
                                        <p:attrNameLst>
                                          <p:attrName>style.visibility</p:attrName>
                                        </p:attrNameLst>
                                      </p:cBhvr>
                                      <p:to>
                                        <p:strVal val="visible"/>
                                      </p:to>
                                    </p:set>
                                    <p:animEffect transition="in" filter="fade">
                                      <p:cBhvr>
                                        <p:cTn id="22" dur="500"/>
                                        <p:tgtEl>
                                          <p:spTgt spid="8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1000"/>
                                        <p:tgtEl>
                                          <p:spTgt spid="99"/>
                                        </p:tgtEl>
                                      </p:cBhvr>
                                    </p:animEffect>
                                    <p:set>
                                      <p:cBhvr>
                                        <p:cTn id="27" dur="1" fill="hold">
                                          <p:stCondLst>
                                            <p:cond delay="999"/>
                                          </p:stCondLst>
                                        </p:cTn>
                                        <p:tgtEl>
                                          <p:spTgt spid="99"/>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100"/>
                                        </p:tgtEl>
                                        <p:attrNameLst>
                                          <p:attrName>style.visibility</p:attrName>
                                        </p:attrNameLst>
                                      </p:cBhvr>
                                      <p:to>
                                        <p:strVal val="visible"/>
                                      </p:to>
                                    </p:set>
                                    <p:animEffect transition="in" filter="fade">
                                      <p:cBhvr>
                                        <p:cTn id="30" dur="1000"/>
                                        <p:tgtEl>
                                          <p:spTgt spid="100"/>
                                        </p:tgtEl>
                                      </p:cBhvr>
                                    </p:animEffect>
                                  </p:childTnLst>
                                </p:cTn>
                              </p:par>
                            </p:childTnLst>
                          </p:cTn>
                        </p:par>
                        <p:par>
                          <p:cTn id="31" fill="hold">
                            <p:stCondLst>
                              <p:cond delay="1000"/>
                            </p:stCondLst>
                            <p:childTnLst>
                              <p:par>
                                <p:cTn id="32" presetID="10" presetClass="exit" presetSubtype="0" fill="hold" grpId="1" nodeType="afterEffect">
                                  <p:stCondLst>
                                    <p:cond delay="0"/>
                                  </p:stCondLst>
                                  <p:childTnLst>
                                    <p:animEffect transition="out" filter="fade">
                                      <p:cBhvr>
                                        <p:cTn id="33" dur="1000"/>
                                        <p:tgtEl>
                                          <p:spTgt spid="88"/>
                                        </p:tgtEl>
                                      </p:cBhvr>
                                    </p:animEffect>
                                    <p:set>
                                      <p:cBhvr>
                                        <p:cTn id="34" dur="1" fill="hold">
                                          <p:stCondLst>
                                            <p:cond delay="999"/>
                                          </p:stCondLst>
                                        </p:cTn>
                                        <p:tgtEl>
                                          <p:spTgt spid="88"/>
                                        </p:tgtEl>
                                        <p:attrNameLst>
                                          <p:attrName>style.visibility</p:attrName>
                                        </p:attrNameLst>
                                      </p:cBhvr>
                                      <p:to>
                                        <p:strVal val="hidden"/>
                                      </p:to>
                                    </p:set>
                                  </p:childTnLst>
                                </p:cTn>
                              </p:par>
                              <p:par>
                                <p:cTn id="35" presetID="10" presetClass="entr" presetSubtype="0" fill="hold" grpId="2" nodeType="with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fade">
                                      <p:cBhvr>
                                        <p:cTn id="37" dur="1000"/>
                                        <p:tgtEl>
                                          <p:spTgt spid="99"/>
                                        </p:tgtEl>
                                      </p:cBhvr>
                                    </p:animEffect>
                                  </p:childTnLst>
                                </p:cTn>
                              </p:par>
                            </p:childTnLst>
                          </p:cTn>
                        </p:par>
                        <p:par>
                          <p:cTn id="38" fill="hold">
                            <p:stCondLst>
                              <p:cond delay="2000"/>
                            </p:stCondLst>
                            <p:childTnLst>
                              <p:par>
                                <p:cTn id="39" presetID="10" presetClass="exit" presetSubtype="0" fill="hold" grpId="1" nodeType="afterEffect">
                                  <p:stCondLst>
                                    <p:cond delay="0"/>
                                  </p:stCondLst>
                                  <p:childTnLst>
                                    <p:animEffect transition="out" filter="fade">
                                      <p:cBhvr>
                                        <p:cTn id="40" dur="1000"/>
                                        <p:tgtEl>
                                          <p:spTgt spid="87"/>
                                        </p:tgtEl>
                                      </p:cBhvr>
                                    </p:animEffect>
                                    <p:set>
                                      <p:cBhvr>
                                        <p:cTn id="41" dur="1" fill="hold">
                                          <p:stCondLst>
                                            <p:cond delay="999"/>
                                          </p:stCondLst>
                                        </p:cTn>
                                        <p:tgtEl>
                                          <p:spTgt spid="87"/>
                                        </p:tgtEl>
                                        <p:attrNameLst>
                                          <p:attrName>style.visibility</p:attrName>
                                        </p:attrNameLst>
                                      </p:cBhvr>
                                      <p:to>
                                        <p:strVal val="hidden"/>
                                      </p:to>
                                    </p:set>
                                  </p:childTnLst>
                                </p:cTn>
                              </p:par>
                              <p:par>
                                <p:cTn id="42" presetID="10" presetClass="entr" presetSubtype="0" fill="hold" grpId="2"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1000"/>
                                        <p:tgtEl>
                                          <p:spTgt spid="88"/>
                                        </p:tgtEl>
                                      </p:cBhvr>
                                    </p:animEffect>
                                  </p:childTnLst>
                                </p:cTn>
                              </p:par>
                            </p:childTnLst>
                          </p:cTn>
                        </p:par>
                        <p:par>
                          <p:cTn id="45" fill="hold">
                            <p:stCondLst>
                              <p:cond delay="3000"/>
                            </p:stCondLst>
                            <p:childTnLst>
                              <p:par>
                                <p:cTn id="46" presetID="10" presetClass="exit" presetSubtype="0" fill="hold" grpId="1" nodeType="afterEffect">
                                  <p:stCondLst>
                                    <p:cond delay="0"/>
                                  </p:stCondLst>
                                  <p:childTnLst>
                                    <p:animEffect transition="out" filter="fade">
                                      <p:cBhvr>
                                        <p:cTn id="47" dur="1000"/>
                                        <p:tgtEl>
                                          <p:spTgt spid="86"/>
                                        </p:tgtEl>
                                      </p:cBhvr>
                                    </p:animEffect>
                                    <p:set>
                                      <p:cBhvr>
                                        <p:cTn id="48" dur="1" fill="hold">
                                          <p:stCondLst>
                                            <p:cond delay="999"/>
                                          </p:stCondLst>
                                        </p:cTn>
                                        <p:tgtEl>
                                          <p:spTgt spid="86"/>
                                        </p:tgtEl>
                                        <p:attrNameLst>
                                          <p:attrName>style.visibility</p:attrName>
                                        </p:attrNameLst>
                                      </p:cBhvr>
                                      <p:to>
                                        <p:strVal val="hidden"/>
                                      </p:to>
                                    </p:set>
                                  </p:childTnLst>
                                </p:cTn>
                              </p:par>
                              <p:par>
                                <p:cTn id="49" presetID="10" presetClass="entr" presetSubtype="0" fill="hold" grpId="2" nodeType="withEffect">
                                  <p:stCondLst>
                                    <p:cond delay="0"/>
                                  </p:stCondLst>
                                  <p:childTnLst>
                                    <p:set>
                                      <p:cBhvr>
                                        <p:cTn id="50" dur="1" fill="hold">
                                          <p:stCondLst>
                                            <p:cond delay="0"/>
                                          </p:stCondLst>
                                        </p:cTn>
                                        <p:tgtEl>
                                          <p:spTgt spid="87"/>
                                        </p:tgtEl>
                                        <p:attrNameLst>
                                          <p:attrName>style.visibility</p:attrName>
                                        </p:attrNameLst>
                                      </p:cBhvr>
                                      <p:to>
                                        <p:strVal val="visible"/>
                                      </p:to>
                                    </p:set>
                                    <p:animEffect transition="in" filter="fade">
                                      <p:cBhvr>
                                        <p:cTn id="51" dur="1000"/>
                                        <p:tgtEl>
                                          <p:spTgt spid="87"/>
                                        </p:tgtEl>
                                      </p:cBhvr>
                                    </p:animEffect>
                                  </p:childTnLst>
                                </p:cTn>
                              </p:par>
                            </p:childTnLst>
                          </p:cTn>
                        </p:par>
                        <p:par>
                          <p:cTn id="52" fill="hold">
                            <p:stCondLst>
                              <p:cond delay="4000"/>
                            </p:stCondLst>
                            <p:childTnLst>
                              <p:par>
                                <p:cTn id="53" presetID="10" presetClass="entr" presetSubtype="0" fill="hold" grpId="0" nodeType="afterEffect">
                                  <p:stCondLst>
                                    <p:cond delay="0"/>
                                  </p:stCondLst>
                                  <p:childTnLst>
                                    <p:set>
                                      <p:cBhvr>
                                        <p:cTn id="54" dur="1" fill="hold">
                                          <p:stCondLst>
                                            <p:cond delay="0"/>
                                          </p:stCondLst>
                                        </p:cTn>
                                        <p:tgtEl>
                                          <p:spTgt spid="101"/>
                                        </p:tgtEl>
                                        <p:attrNameLst>
                                          <p:attrName>style.visibility</p:attrName>
                                        </p:attrNameLst>
                                      </p:cBhvr>
                                      <p:to>
                                        <p:strVal val="visible"/>
                                      </p:to>
                                    </p:set>
                                    <p:animEffect transition="in" filter="fade">
                                      <p:cBhvr>
                                        <p:cTn id="55" dur="500"/>
                                        <p:tgtEl>
                                          <p:spTgt spid="101"/>
                                        </p:tgtEl>
                                      </p:cBhvr>
                                    </p:animEffect>
                                  </p:childTnLst>
                                </p:cTn>
                              </p:par>
                              <p:par>
                                <p:cTn id="56" presetID="10" presetClass="entr" presetSubtype="0" fill="hold" nodeType="withEffect">
                                  <p:stCondLst>
                                    <p:cond delay="0"/>
                                  </p:stCondLst>
                                  <p:childTnLst>
                                    <p:set>
                                      <p:cBhvr>
                                        <p:cTn id="57" dur="1" fill="hold">
                                          <p:stCondLst>
                                            <p:cond delay="0"/>
                                          </p:stCondLst>
                                        </p:cTn>
                                        <p:tgtEl>
                                          <p:spTgt spid="108"/>
                                        </p:tgtEl>
                                        <p:attrNameLst>
                                          <p:attrName>style.visibility</p:attrName>
                                        </p:attrNameLst>
                                      </p:cBhvr>
                                      <p:to>
                                        <p:strVal val="visible"/>
                                      </p:to>
                                    </p:set>
                                    <p:animEffect transition="in" filter="fade">
                                      <p:cBhvr>
                                        <p:cTn id="58" dur="500"/>
                                        <p:tgtEl>
                                          <p:spTgt spid="108"/>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3" nodeType="clickEffect">
                                  <p:stCondLst>
                                    <p:cond delay="0"/>
                                  </p:stCondLst>
                                  <p:childTnLst>
                                    <p:animEffect transition="out" filter="fade">
                                      <p:cBhvr>
                                        <p:cTn id="62" dur="500"/>
                                        <p:tgtEl>
                                          <p:spTgt spid="99"/>
                                        </p:tgtEl>
                                      </p:cBhvr>
                                    </p:animEffect>
                                    <p:set>
                                      <p:cBhvr>
                                        <p:cTn id="63" dur="1" fill="hold">
                                          <p:stCondLst>
                                            <p:cond delay="499"/>
                                          </p:stCondLst>
                                        </p:cTn>
                                        <p:tgtEl>
                                          <p:spTgt spid="99"/>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98"/>
                                        </p:tgtEl>
                                      </p:cBhvr>
                                    </p:animEffect>
                                    <p:set>
                                      <p:cBhvr>
                                        <p:cTn id="66" dur="1" fill="hold">
                                          <p:stCondLst>
                                            <p:cond delay="499"/>
                                          </p:stCondLst>
                                        </p:cTn>
                                        <p:tgtEl>
                                          <p:spTgt spid="98"/>
                                        </p:tgtEl>
                                        <p:attrNameLst>
                                          <p:attrName>style.visibility</p:attrName>
                                        </p:attrNameLst>
                                      </p:cBhvr>
                                      <p:to>
                                        <p:strVal val="hidden"/>
                                      </p:to>
                                    </p:set>
                                  </p:childTnLst>
                                </p:cTn>
                              </p:par>
                              <p:par>
                                <p:cTn id="67" presetID="10" presetClass="exit" presetSubtype="0" fill="hold" grpId="3" nodeType="withEffect">
                                  <p:stCondLst>
                                    <p:cond delay="0"/>
                                  </p:stCondLst>
                                  <p:childTnLst>
                                    <p:animEffect transition="out" filter="fade">
                                      <p:cBhvr>
                                        <p:cTn id="68" dur="500"/>
                                        <p:tgtEl>
                                          <p:spTgt spid="87"/>
                                        </p:tgtEl>
                                      </p:cBhvr>
                                    </p:animEffect>
                                    <p:set>
                                      <p:cBhvr>
                                        <p:cTn id="69" dur="1" fill="hold">
                                          <p:stCondLst>
                                            <p:cond delay="499"/>
                                          </p:stCondLst>
                                        </p:cTn>
                                        <p:tgtEl>
                                          <p:spTgt spid="87"/>
                                        </p:tgtEl>
                                        <p:attrNameLst>
                                          <p:attrName>style.visibility</p:attrName>
                                        </p:attrNameLst>
                                      </p:cBhvr>
                                      <p:to>
                                        <p:strVal val="hidden"/>
                                      </p:to>
                                    </p:set>
                                  </p:childTnLst>
                                </p:cTn>
                              </p:par>
                              <p:par>
                                <p:cTn id="70" presetID="10" presetClass="exit" presetSubtype="0" fill="hold" grpId="3" nodeType="withEffect">
                                  <p:stCondLst>
                                    <p:cond delay="0"/>
                                  </p:stCondLst>
                                  <p:childTnLst>
                                    <p:animEffect transition="out" filter="fade">
                                      <p:cBhvr>
                                        <p:cTn id="71" dur="500"/>
                                        <p:tgtEl>
                                          <p:spTgt spid="88"/>
                                        </p:tgtEl>
                                      </p:cBhvr>
                                    </p:animEffect>
                                    <p:set>
                                      <p:cBhvr>
                                        <p:cTn id="72" dur="1" fill="hold">
                                          <p:stCondLst>
                                            <p:cond delay="499"/>
                                          </p:stCondLst>
                                        </p:cTn>
                                        <p:tgtEl>
                                          <p:spTgt spid="88"/>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89"/>
                                        </p:tgtEl>
                                      </p:cBhvr>
                                    </p:animEffect>
                                    <p:set>
                                      <p:cBhvr>
                                        <p:cTn id="75" dur="1" fill="hold">
                                          <p:stCondLst>
                                            <p:cond delay="499"/>
                                          </p:stCondLst>
                                        </p:cTn>
                                        <p:tgtEl>
                                          <p:spTgt spid="89"/>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100"/>
                                        </p:tgtEl>
                                      </p:cBhvr>
                                    </p:animEffect>
                                    <p:set>
                                      <p:cBhvr>
                                        <p:cTn id="78" dur="1" fill="hold">
                                          <p:stCondLst>
                                            <p:cond delay="499"/>
                                          </p:stCondLst>
                                        </p:cTn>
                                        <p:tgtEl>
                                          <p:spTgt spid="1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6" grpId="1" animBg="1"/>
      <p:bldP spid="87" grpId="0" animBg="1"/>
      <p:bldP spid="87" grpId="1" animBg="1"/>
      <p:bldP spid="87" grpId="2" animBg="1"/>
      <p:bldP spid="87" grpId="3" animBg="1"/>
      <p:bldP spid="88" grpId="0" animBg="1"/>
      <p:bldP spid="88" grpId="1" animBg="1"/>
      <p:bldP spid="88" grpId="2" animBg="1"/>
      <p:bldP spid="88" grpId="3" animBg="1"/>
      <p:bldP spid="89" grpId="0" animBg="1"/>
      <p:bldP spid="89" grpId="1" animBg="1"/>
      <p:bldP spid="98" grpId="0" animBg="1"/>
      <p:bldP spid="98" grpId="1" animBg="1"/>
      <p:bldP spid="99" grpId="0" animBg="1"/>
      <p:bldP spid="99" grpId="1" animBg="1"/>
      <p:bldP spid="99" grpId="2" animBg="1"/>
      <p:bldP spid="99" grpId="3" animBg="1"/>
      <p:bldP spid="100" grpId="0" animBg="1"/>
      <p:bldP spid="100" grpId="1" animBg="1"/>
      <p:bldP spid="10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Environment &amp; Benchmarks</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Transaction Generator (TG) [10]</a:t>
                </a:r>
              </a:p>
              <a:p>
                <a:r>
                  <a:rPr lang="en-US" altLang="zh-TW" dirty="0" err="1"/>
                  <a:t>NoC</a:t>
                </a:r>
                <a:r>
                  <a:rPr lang="en-US" altLang="zh-TW" dirty="0"/>
                  <a:t> traffic benchmark suite MCSL [12]</a:t>
                </a:r>
              </a:p>
              <a:p>
                <a:r>
                  <a:rPr lang="en-US" altLang="zh-TW" b="1" dirty="0"/>
                  <a:t>Mesh </a:t>
                </a:r>
                <a14:m>
                  <m:oMath xmlns:m="http://schemas.openxmlformats.org/officeDocument/2006/math">
                    <m:r>
                      <a:rPr lang="en-US" altLang="zh-TW" b="1" i="1" smtClean="0">
                        <a:latin typeface="Cambria Math" panose="02040503050406030204" pitchFamily="18" charset="0"/>
                      </a:rPr>
                      <m:t>𝟒</m:t>
                    </m:r>
                    <m:r>
                      <a:rPr lang="en-US" altLang="zh-TW" b="1" i="1" smtClean="0">
                        <a:latin typeface="Cambria Math" panose="02040503050406030204" pitchFamily="18" charset="0"/>
                      </a:rPr>
                      <m:t>×</m:t>
                    </m:r>
                    <m:r>
                      <a:rPr lang="en-US" altLang="zh-TW" b="1" i="1" smtClean="0">
                        <a:latin typeface="Cambria Math" panose="02040503050406030204" pitchFamily="18" charset="0"/>
                      </a:rPr>
                      <m:t>𝟓</m:t>
                    </m:r>
                  </m:oMath>
                </a14:m>
                <a:r>
                  <a:rPr lang="en-US" altLang="zh-TW" dirty="0"/>
                  <a:t> architecture</a:t>
                </a:r>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1098" t="-866"/>
                </a:stretch>
              </a:blipFill>
            </p:spPr>
            <p:txBody>
              <a:bodyPr/>
              <a:lstStyle/>
              <a:p>
                <a:r>
                  <a:rPr lang="zh-TW" altLang="en-US">
                    <a:noFill/>
                  </a:rPr>
                  <a:t> </a:t>
                </a:r>
              </a:p>
            </p:txBody>
          </p:sp>
        </mc:Fallback>
      </mc:AlternateContent>
      <p:graphicFrame>
        <p:nvGraphicFramePr>
          <p:cNvPr id="4" name="表格 3"/>
          <p:cNvGraphicFramePr>
            <a:graphicFrameLocks noGrp="1"/>
          </p:cNvGraphicFramePr>
          <p:nvPr>
            <p:extLst>
              <p:ext uri="{D42A27DB-BD31-4B8C-83A1-F6EECF244321}">
                <p14:modId xmlns:p14="http://schemas.microsoft.com/office/powerpoint/2010/main" val="783506137"/>
              </p:ext>
            </p:extLst>
          </p:nvPr>
        </p:nvGraphicFramePr>
        <p:xfrm>
          <a:off x="669925" y="2889371"/>
          <a:ext cx="7427347" cy="3698240"/>
        </p:xfrm>
        <a:graphic>
          <a:graphicData uri="http://schemas.openxmlformats.org/drawingml/2006/table">
            <a:tbl>
              <a:tblPr firstRow="1" bandRow="1">
                <a:tableStyleId>{5C22544A-7EE6-4342-B048-85BDC9FD1C3A}</a:tableStyleId>
              </a:tblPr>
              <a:tblGrid>
                <a:gridCol w="2424025">
                  <a:extLst>
                    <a:ext uri="{9D8B030D-6E8A-4147-A177-3AD203B41FA5}">
                      <a16:colId xmlns:a16="http://schemas.microsoft.com/office/drawing/2014/main" val="2467514808"/>
                    </a:ext>
                  </a:extLst>
                </a:gridCol>
                <a:gridCol w="1061049">
                  <a:extLst>
                    <a:ext uri="{9D8B030D-6E8A-4147-A177-3AD203B41FA5}">
                      <a16:colId xmlns:a16="http://schemas.microsoft.com/office/drawing/2014/main" val="2358255209"/>
                    </a:ext>
                  </a:extLst>
                </a:gridCol>
                <a:gridCol w="1777042">
                  <a:extLst>
                    <a:ext uri="{9D8B030D-6E8A-4147-A177-3AD203B41FA5}">
                      <a16:colId xmlns:a16="http://schemas.microsoft.com/office/drawing/2014/main" val="936137792"/>
                    </a:ext>
                  </a:extLst>
                </a:gridCol>
                <a:gridCol w="2165231">
                  <a:extLst>
                    <a:ext uri="{9D8B030D-6E8A-4147-A177-3AD203B41FA5}">
                      <a16:colId xmlns:a16="http://schemas.microsoft.com/office/drawing/2014/main" val="3842548379"/>
                    </a:ext>
                  </a:extLst>
                </a:gridCol>
              </a:tblGrid>
              <a:tr h="320040">
                <a:tc rowSpan="2">
                  <a:txBody>
                    <a:bodyPr/>
                    <a:lstStyle/>
                    <a:p>
                      <a:pPr algn="ctr"/>
                      <a:r>
                        <a:rPr lang="en-US" altLang="zh-TW" dirty="0"/>
                        <a:t>Application</a:t>
                      </a:r>
                      <a:endParaRPr lang="zh-TW" altLang="en-US" dirty="0"/>
                    </a:p>
                  </a:txBody>
                  <a:tcPr anchor="ctr"/>
                </a:tc>
                <a:tc rowSpan="2">
                  <a:txBody>
                    <a:bodyPr/>
                    <a:lstStyle/>
                    <a:p>
                      <a:pPr algn="ctr"/>
                      <a:r>
                        <a:rPr lang="en-US" altLang="zh-TW" dirty="0"/>
                        <a:t># Tasks</a:t>
                      </a:r>
                      <a:endParaRPr lang="zh-TW" altLang="en-US" dirty="0"/>
                    </a:p>
                  </a:txBody>
                  <a:tcPr anchor="ctr"/>
                </a:tc>
                <a:tc gridSpan="2">
                  <a:txBody>
                    <a:bodyPr/>
                    <a:lstStyle/>
                    <a:p>
                      <a:pPr algn="ctr"/>
                      <a:r>
                        <a:rPr lang="en-US" altLang="zh-TW" dirty="0"/>
                        <a:t># Communication Links</a:t>
                      </a:r>
                      <a:endParaRPr lang="zh-TW" altLang="en-US" dirty="0"/>
                    </a:p>
                  </a:txBody>
                  <a:tcPr anchor="ctr"/>
                </a:tc>
                <a:tc hMerge="1">
                  <a:txBody>
                    <a:bodyPr/>
                    <a:lstStyle/>
                    <a:p>
                      <a:endParaRPr lang="zh-TW" altLang="en-US" dirty="0"/>
                    </a:p>
                  </a:txBody>
                  <a:tcPr/>
                </a:tc>
                <a:extLst>
                  <a:ext uri="{0D108BD9-81ED-4DB2-BD59-A6C34878D82A}">
                    <a16:rowId xmlns:a16="http://schemas.microsoft.com/office/drawing/2014/main" val="3008972225"/>
                  </a:ext>
                </a:extLst>
              </a:tr>
              <a:tr h="320040">
                <a:tc vMerge="1">
                  <a:txBody>
                    <a:bodyPr/>
                    <a:lstStyle/>
                    <a:p>
                      <a:endParaRPr lang="zh-TW" altLang="en-US"/>
                    </a:p>
                  </a:txBody>
                  <a:tcPr/>
                </a:tc>
                <a:tc vMerge="1">
                  <a:txBody>
                    <a:bodyPr/>
                    <a:lstStyle/>
                    <a:p>
                      <a:endParaRPr lang="zh-TW" altLang="en-US"/>
                    </a:p>
                  </a:txBody>
                  <a:tcPr/>
                </a:tc>
                <a:tc>
                  <a:txBody>
                    <a:bodyPr/>
                    <a:lstStyle/>
                    <a:p>
                      <a:pPr algn="ctr"/>
                      <a:r>
                        <a:rPr lang="en-US" altLang="zh-TW" dirty="0"/>
                        <a:t>Among tasks</a:t>
                      </a:r>
                      <a:endParaRPr lang="zh-TW" altLang="en-US" dirty="0"/>
                    </a:p>
                  </a:txBody>
                  <a:tcPr anchor="ctr"/>
                </a:tc>
                <a:tc>
                  <a:txBody>
                    <a:bodyPr/>
                    <a:lstStyle/>
                    <a:p>
                      <a:pPr algn="ctr"/>
                      <a:r>
                        <a:rPr lang="en-US" altLang="zh-TW" dirty="0"/>
                        <a:t>Among PEs</a:t>
                      </a:r>
                      <a:endParaRPr lang="zh-TW" altLang="en-US" dirty="0"/>
                    </a:p>
                  </a:txBody>
                  <a:tcPr anchor="ctr"/>
                </a:tc>
                <a:extLst>
                  <a:ext uri="{0D108BD9-81ED-4DB2-BD59-A6C34878D82A}">
                    <a16:rowId xmlns:a16="http://schemas.microsoft.com/office/drawing/2014/main" val="2415037953"/>
                  </a:ext>
                </a:extLst>
              </a:tr>
              <a:tr h="370840">
                <a:tc>
                  <a:txBody>
                    <a:bodyPr/>
                    <a:lstStyle/>
                    <a:p>
                      <a:pPr algn="l"/>
                      <a:r>
                        <a:rPr lang="en-US" altLang="zh-TW" dirty="0" err="1"/>
                        <a:t>av_bench</a:t>
                      </a:r>
                      <a:r>
                        <a:rPr lang="en-US" altLang="zh-TW" baseline="0" dirty="0"/>
                        <a:t> [11]</a:t>
                      </a:r>
                      <a:endParaRPr lang="zh-TW" altLang="en-US" dirty="0"/>
                    </a:p>
                  </a:txBody>
                  <a:tcPr anchor="ctr"/>
                </a:tc>
                <a:tc>
                  <a:txBody>
                    <a:bodyPr/>
                    <a:lstStyle/>
                    <a:p>
                      <a:r>
                        <a:rPr lang="en-US" altLang="zh-TW" dirty="0"/>
                        <a:t>40</a:t>
                      </a:r>
                    </a:p>
                  </a:txBody>
                  <a:tcPr/>
                </a:tc>
                <a:tc>
                  <a:txBody>
                    <a:bodyPr/>
                    <a:lstStyle/>
                    <a:p>
                      <a:r>
                        <a:rPr lang="en-US" altLang="zh-TW" dirty="0"/>
                        <a:t>57</a:t>
                      </a:r>
                      <a:endParaRPr lang="zh-TW" altLang="en-US" dirty="0"/>
                    </a:p>
                  </a:txBody>
                  <a:tcPr/>
                </a:tc>
                <a:tc>
                  <a:txBody>
                    <a:bodyPr/>
                    <a:lstStyle/>
                    <a:p>
                      <a:r>
                        <a:rPr lang="en-US" altLang="zh-TW" dirty="0"/>
                        <a:t>25</a:t>
                      </a:r>
                      <a:endParaRPr lang="zh-TW" altLang="en-US" dirty="0"/>
                    </a:p>
                  </a:txBody>
                  <a:tcPr/>
                </a:tc>
                <a:extLst>
                  <a:ext uri="{0D108BD9-81ED-4DB2-BD59-A6C34878D82A}">
                    <a16:rowId xmlns:a16="http://schemas.microsoft.com/office/drawing/2014/main" val="3880644658"/>
                  </a:ext>
                </a:extLst>
              </a:tr>
              <a:tr h="370840">
                <a:tc>
                  <a:txBody>
                    <a:bodyPr/>
                    <a:lstStyle/>
                    <a:p>
                      <a:pPr algn="l"/>
                      <a:r>
                        <a:rPr lang="en-US" altLang="zh-TW" dirty="0" err="1"/>
                        <a:t>RS_enc</a:t>
                      </a:r>
                      <a:endParaRPr lang="zh-TW" altLang="en-US" dirty="0"/>
                    </a:p>
                  </a:txBody>
                  <a:tcPr anchor="ctr"/>
                </a:tc>
                <a:tc>
                  <a:txBody>
                    <a:bodyPr/>
                    <a:lstStyle/>
                    <a:p>
                      <a:r>
                        <a:rPr lang="en-US" altLang="zh-TW" dirty="0"/>
                        <a:t>262</a:t>
                      </a:r>
                      <a:endParaRPr lang="zh-TW" altLang="en-US" dirty="0"/>
                    </a:p>
                  </a:txBody>
                  <a:tcPr/>
                </a:tc>
                <a:tc>
                  <a:txBody>
                    <a:bodyPr/>
                    <a:lstStyle/>
                    <a:p>
                      <a:r>
                        <a:rPr lang="en-US" altLang="zh-TW" dirty="0"/>
                        <a:t>348</a:t>
                      </a:r>
                    </a:p>
                  </a:txBody>
                  <a:tcPr/>
                </a:tc>
                <a:tc>
                  <a:txBody>
                    <a:bodyPr/>
                    <a:lstStyle/>
                    <a:p>
                      <a:r>
                        <a:rPr lang="en-US" altLang="zh-TW" dirty="0"/>
                        <a:t>18</a:t>
                      </a:r>
                      <a:endParaRPr lang="zh-TW" altLang="en-US" dirty="0"/>
                    </a:p>
                  </a:txBody>
                  <a:tcPr/>
                </a:tc>
                <a:extLst>
                  <a:ext uri="{0D108BD9-81ED-4DB2-BD59-A6C34878D82A}">
                    <a16:rowId xmlns:a16="http://schemas.microsoft.com/office/drawing/2014/main" val="1910025123"/>
                  </a:ext>
                </a:extLst>
              </a:tr>
              <a:tr h="370840">
                <a:tc>
                  <a:txBody>
                    <a:bodyPr/>
                    <a:lstStyle/>
                    <a:p>
                      <a:pPr algn="l"/>
                      <a:r>
                        <a:rPr lang="en-US" altLang="zh-TW" dirty="0" err="1"/>
                        <a:t>RS_dec</a:t>
                      </a:r>
                      <a:endParaRPr lang="zh-TW" altLang="en-US" dirty="0"/>
                    </a:p>
                  </a:txBody>
                  <a:tcPr anchor="ctr"/>
                </a:tc>
                <a:tc>
                  <a:txBody>
                    <a:bodyPr/>
                    <a:lstStyle/>
                    <a:p>
                      <a:r>
                        <a:rPr lang="en-US" altLang="zh-TW" dirty="0"/>
                        <a:t>182</a:t>
                      </a:r>
                      <a:endParaRPr lang="zh-TW" altLang="en-US" dirty="0"/>
                    </a:p>
                  </a:txBody>
                  <a:tcPr/>
                </a:tc>
                <a:tc>
                  <a:txBody>
                    <a:bodyPr/>
                    <a:lstStyle/>
                    <a:p>
                      <a:r>
                        <a:rPr lang="en-US" altLang="zh-TW" dirty="0"/>
                        <a:t>392</a:t>
                      </a:r>
                      <a:endParaRPr lang="zh-TW" altLang="en-US" dirty="0"/>
                    </a:p>
                  </a:txBody>
                  <a:tcPr/>
                </a:tc>
                <a:tc>
                  <a:txBody>
                    <a:bodyPr/>
                    <a:lstStyle/>
                    <a:p>
                      <a:r>
                        <a:rPr lang="en-US" altLang="zh-TW" dirty="0"/>
                        <a:t>71</a:t>
                      </a:r>
                      <a:endParaRPr lang="zh-TW" altLang="en-US" dirty="0"/>
                    </a:p>
                  </a:txBody>
                  <a:tcPr/>
                </a:tc>
                <a:extLst>
                  <a:ext uri="{0D108BD9-81ED-4DB2-BD59-A6C34878D82A}">
                    <a16:rowId xmlns:a16="http://schemas.microsoft.com/office/drawing/2014/main" val="2517989938"/>
                  </a:ext>
                </a:extLst>
              </a:tr>
              <a:tr h="370840">
                <a:tc>
                  <a:txBody>
                    <a:bodyPr/>
                    <a:lstStyle/>
                    <a:p>
                      <a:pPr algn="l"/>
                      <a:r>
                        <a:rPr lang="en-US" altLang="zh-TW" dirty="0"/>
                        <a:t>H264-720p_dec</a:t>
                      </a:r>
                      <a:endParaRPr lang="zh-TW" altLang="en-US" dirty="0"/>
                    </a:p>
                  </a:txBody>
                  <a:tcPr anchor="ctr"/>
                </a:tc>
                <a:tc>
                  <a:txBody>
                    <a:bodyPr/>
                    <a:lstStyle/>
                    <a:p>
                      <a:r>
                        <a:rPr lang="en-US" altLang="zh-TW" dirty="0"/>
                        <a:t>2311</a:t>
                      </a:r>
                      <a:endParaRPr lang="zh-TW" altLang="en-US" dirty="0"/>
                    </a:p>
                  </a:txBody>
                  <a:tcPr/>
                </a:tc>
                <a:tc>
                  <a:txBody>
                    <a:bodyPr/>
                    <a:lstStyle/>
                    <a:p>
                      <a:r>
                        <a:rPr lang="en-US" altLang="zh-TW" dirty="0"/>
                        <a:t>3461</a:t>
                      </a:r>
                      <a:endParaRPr lang="zh-TW" altLang="en-US" dirty="0"/>
                    </a:p>
                  </a:txBody>
                  <a:tcPr/>
                </a:tc>
                <a:tc>
                  <a:txBody>
                    <a:bodyPr/>
                    <a:lstStyle/>
                    <a:p>
                      <a:r>
                        <a:rPr lang="en-US" altLang="zh-TW" dirty="0"/>
                        <a:t>65</a:t>
                      </a:r>
                      <a:endParaRPr lang="zh-TW" altLang="en-US" dirty="0"/>
                    </a:p>
                  </a:txBody>
                  <a:tcPr/>
                </a:tc>
                <a:extLst>
                  <a:ext uri="{0D108BD9-81ED-4DB2-BD59-A6C34878D82A}">
                    <a16:rowId xmlns:a16="http://schemas.microsoft.com/office/drawing/2014/main" val="1103931414"/>
                  </a:ext>
                </a:extLst>
              </a:tr>
              <a:tr h="370840">
                <a:tc>
                  <a:txBody>
                    <a:bodyPr/>
                    <a:lstStyle/>
                    <a:p>
                      <a:pPr algn="l"/>
                      <a:r>
                        <a:rPr lang="en-US" altLang="zh-TW" dirty="0"/>
                        <a:t>H264-1080p_dec</a:t>
                      </a:r>
                      <a:endParaRPr lang="zh-TW" altLang="en-US" dirty="0"/>
                    </a:p>
                  </a:txBody>
                  <a:tcPr anchor="ctr"/>
                </a:tc>
                <a:tc>
                  <a:txBody>
                    <a:bodyPr/>
                    <a:lstStyle/>
                    <a:p>
                      <a:r>
                        <a:rPr lang="en-US" altLang="zh-TW" dirty="0"/>
                        <a:t>5191</a:t>
                      </a:r>
                      <a:endParaRPr lang="zh-TW" altLang="en-US" dirty="0"/>
                    </a:p>
                  </a:txBody>
                  <a:tcPr/>
                </a:tc>
                <a:tc>
                  <a:txBody>
                    <a:bodyPr/>
                    <a:lstStyle/>
                    <a:p>
                      <a:r>
                        <a:rPr lang="en-US" altLang="zh-TW" dirty="0"/>
                        <a:t>7781</a:t>
                      </a:r>
                      <a:endParaRPr lang="zh-TW" altLang="en-US" dirty="0"/>
                    </a:p>
                  </a:txBody>
                  <a:tcPr/>
                </a:tc>
                <a:tc>
                  <a:txBody>
                    <a:bodyPr/>
                    <a:lstStyle/>
                    <a:p>
                      <a:r>
                        <a:rPr lang="en-US" altLang="zh-TW" dirty="0"/>
                        <a:t>65</a:t>
                      </a:r>
                      <a:endParaRPr lang="zh-TW" altLang="en-US" dirty="0"/>
                    </a:p>
                  </a:txBody>
                  <a:tcPr/>
                </a:tc>
                <a:extLst>
                  <a:ext uri="{0D108BD9-81ED-4DB2-BD59-A6C34878D82A}">
                    <a16:rowId xmlns:a16="http://schemas.microsoft.com/office/drawing/2014/main" val="2735911361"/>
                  </a:ext>
                </a:extLst>
              </a:tr>
              <a:tr h="370840">
                <a:tc>
                  <a:txBody>
                    <a:bodyPr/>
                    <a:lstStyle/>
                    <a:p>
                      <a:pPr algn="l"/>
                      <a:r>
                        <a:rPr lang="en-US" altLang="zh-TW" dirty="0" err="1"/>
                        <a:t>Fpppp</a:t>
                      </a:r>
                      <a:endParaRPr lang="zh-TW" altLang="en-US" dirty="0"/>
                    </a:p>
                  </a:txBody>
                  <a:tcPr anchor="ctr"/>
                </a:tc>
                <a:tc>
                  <a:txBody>
                    <a:bodyPr/>
                    <a:lstStyle/>
                    <a:p>
                      <a:r>
                        <a:rPr lang="en-US" altLang="zh-TW" dirty="0"/>
                        <a:t>334</a:t>
                      </a:r>
                      <a:endParaRPr lang="zh-TW" altLang="en-US" dirty="0"/>
                    </a:p>
                  </a:txBody>
                  <a:tcPr/>
                </a:tc>
                <a:tc>
                  <a:txBody>
                    <a:bodyPr/>
                    <a:lstStyle/>
                    <a:p>
                      <a:r>
                        <a:rPr lang="en-US" altLang="zh-TW" dirty="0"/>
                        <a:t>1145</a:t>
                      </a:r>
                      <a:endParaRPr lang="zh-TW" altLang="en-US" dirty="0"/>
                    </a:p>
                  </a:txBody>
                  <a:tcPr/>
                </a:tc>
                <a:tc>
                  <a:txBody>
                    <a:bodyPr/>
                    <a:lstStyle/>
                    <a:p>
                      <a:r>
                        <a:rPr lang="en-US" altLang="zh-TW" dirty="0"/>
                        <a:t>120</a:t>
                      </a:r>
                      <a:endParaRPr lang="zh-TW" altLang="en-US" dirty="0"/>
                    </a:p>
                  </a:txBody>
                  <a:tcPr/>
                </a:tc>
                <a:extLst>
                  <a:ext uri="{0D108BD9-81ED-4DB2-BD59-A6C34878D82A}">
                    <a16:rowId xmlns:a16="http://schemas.microsoft.com/office/drawing/2014/main" val="1700784475"/>
                  </a:ext>
                </a:extLst>
              </a:tr>
              <a:tr h="370840">
                <a:tc>
                  <a:txBody>
                    <a:bodyPr/>
                    <a:lstStyle/>
                    <a:p>
                      <a:pPr algn="l"/>
                      <a:r>
                        <a:rPr lang="en-US" altLang="zh-TW" dirty="0"/>
                        <a:t>FFT-1024_complex</a:t>
                      </a:r>
                      <a:endParaRPr lang="zh-TW" altLang="en-US" dirty="0"/>
                    </a:p>
                  </a:txBody>
                  <a:tcPr anchor="ctr"/>
                </a:tc>
                <a:tc>
                  <a:txBody>
                    <a:bodyPr/>
                    <a:lstStyle/>
                    <a:p>
                      <a:r>
                        <a:rPr lang="en-US" altLang="zh-TW" dirty="0"/>
                        <a:t>16384</a:t>
                      </a:r>
                      <a:endParaRPr lang="zh-TW" altLang="en-US" dirty="0"/>
                    </a:p>
                  </a:txBody>
                  <a:tcPr/>
                </a:tc>
                <a:tc>
                  <a:txBody>
                    <a:bodyPr/>
                    <a:lstStyle/>
                    <a:p>
                      <a:r>
                        <a:rPr lang="en-US" altLang="zh-TW" dirty="0"/>
                        <a:t>25600</a:t>
                      </a:r>
                      <a:endParaRPr lang="zh-TW" altLang="en-US" dirty="0"/>
                    </a:p>
                  </a:txBody>
                  <a:tcPr/>
                </a:tc>
                <a:tc>
                  <a:txBody>
                    <a:bodyPr/>
                    <a:lstStyle/>
                    <a:p>
                      <a:r>
                        <a:rPr lang="en-US" altLang="zh-TW" dirty="0"/>
                        <a:t>116</a:t>
                      </a:r>
                      <a:endParaRPr lang="zh-TW" altLang="en-US" dirty="0"/>
                    </a:p>
                  </a:txBody>
                  <a:tcPr/>
                </a:tc>
                <a:extLst>
                  <a:ext uri="{0D108BD9-81ED-4DB2-BD59-A6C34878D82A}">
                    <a16:rowId xmlns:a16="http://schemas.microsoft.com/office/drawing/2014/main" val="1781606613"/>
                  </a:ext>
                </a:extLst>
              </a:tr>
              <a:tr h="370840">
                <a:tc>
                  <a:txBody>
                    <a:bodyPr/>
                    <a:lstStyle/>
                    <a:p>
                      <a:pPr algn="l"/>
                      <a:r>
                        <a:rPr lang="en-US" altLang="zh-TW" dirty="0"/>
                        <a:t>Sparse</a:t>
                      </a:r>
                      <a:endParaRPr lang="zh-TW" altLang="en-US" dirty="0"/>
                    </a:p>
                  </a:txBody>
                  <a:tcPr anchor="ctr"/>
                </a:tc>
                <a:tc>
                  <a:txBody>
                    <a:bodyPr/>
                    <a:lstStyle/>
                    <a:p>
                      <a:r>
                        <a:rPr lang="en-US" altLang="zh-TW" dirty="0"/>
                        <a:t>96</a:t>
                      </a:r>
                      <a:endParaRPr lang="zh-TW" altLang="en-US" dirty="0"/>
                    </a:p>
                  </a:txBody>
                  <a:tcPr/>
                </a:tc>
                <a:tc>
                  <a:txBody>
                    <a:bodyPr/>
                    <a:lstStyle/>
                    <a:p>
                      <a:r>
                        <a:rPr lang="en-US" altLang="zh-TW" dirty="0"/>
                        <a:t>67</a:t>
                      </a:r>
                      <a:endParaRPr lang="zh-TW" altLang="en-US" dirty="0"/>
                    </a:p>
                  </a:txBody>
                  <a:tcPr/>
                </a:tc>
                <a:tc>
                  <a:txBody>
                    <a:bodyPr/>
                    <a:lstStyle/>
                    <a:p>
                      <a:r>
                        <a:rPr lang="en-US" altLang="zh-TW" dirty="0"/>
                        <a:t>34</a:t>
                      </a:r>
                      <a:endParaRPr lang="zh-TW" altLang="en-US" dirty="0"/>
                    </a:p>
                  </a:txBody>
                  <a:tcPr/>
                </a:tc>
                <a:extLst>
                  <a:ext uri="{0D108BD9-81ED-4DB2-BD59-A6C34878D82A}">
                    <a16:rowId xmlns:a16="http://schemas.microsoft.com/office/drawing/2014/main" val="1984913375"/>
                  </a:ext>
                </a:extLst>
              </a:tr>
            </a:tbl>
          </a:graphicData>
        </a:graphic>
      </p:graphicFrame>
      <p:sp>
        <p:nvSpPr>
          <p:cNvPr id="6" name="投影片編號版面配置區 5"/>
          <p:cNvSpPr>
            <a:spLocks noGrp="1"/>
          </p:cNvSpPr>
          <p:nvPr>
            <p:ph type="sldNum" sz="quarter" idx="10"/>
          </p:nvPr>
        </p:nvSpPr>
        <p:spPr/>
        <p:txBody>
          <a:bodyPr/>
          <a:lstStyle/>
          <a:p>
            <a:fld id="{98DD11F9-7500-44D7-BD4E-9DA41FE32E0D}" type="slidenum">
              <a:rPr lang="zh-TW" altLang="en-US" smtClean="0"/>
              <a:pPr/>
              <a:t>32</a:t>
            </a:fld>
            <a:r>
              <a:rPr lang="en-US" altLang="zh-TW" smtClean="0"/>
              <a:t>/28</a:t>
            </a:r>
            <a:endParaRPr lang="zh-TW" altLang="en-US" dirty="0"/>
          </a:p>
        </p:txBody>
      </p:sp>
    </p:spTree>
    <p:extLst>
      <p:ext uri="{BB962C8B-B14F-4D97-AF65-F5344CB8AC3E}">
        <p14:creationId xmlns:p14="http://schemas.microsoft.com/office/powerpoint/2010/main" val="1478518260"/>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Task Graph</a:t>
            </a:r>
            <a:endParaRPr lang="zh-TW" altLang="en-US" dirty="0"/>
          </a:p>
        </p:txBody>
      </p:sp>
      <p:sp>
        <p:nvSpPr>
          <p:cNvPr id="3" name="內容版面配置區 2"/>
          <p:cNvSpPr>
            <a:spLocks noGrp="1"/>
          </p:cNvSpPr>
          <p:nvPr>
            <p:ph idx="1"/>
          </p:nvPr>
        </p:nvSpPr>
        <p:spPr/>
        <p:txBody>
          <a:bodyPr/>
          <a:lstStyle/>
          <a:p>
            <a:r>
              <a:rPr lang="en-US" altLang="zh-TW" dirty="0"/>
              <a:t>Application is partitioned into several tasks</a:t>
            </a:r>
          </a:p>
          <a:p>
            <a:pPr lvl="1"/>
            <a:r>
              <a:rPr lang="en-US" altLang="zh-TW" dirty="0"/>
              <a:t>Task (node) – basic executable unit</a:t>
            </a:r>
          </a:p>
          <a:p>
            <a:pPr lvl="2"/>
            <a:r>
              <a:rPr lang="en-US" altLang="zh-TW" dirty="0"/>
              <a:t>Must be mapped to a good PE for execution</a:t>
            </a:r>
          </a:p>
          <a:p>
            <a:pPr lvl="1"/>
            <a:r>
              <a:rPr lang="en-US" altLang="zh-TW" dirty="0"/>
              <a:t>Edge – communication overhead</a:t>
            </a:r>
          </a:p>
          <a:p>
            <a:pPr lvl="2"/>
            <a:r>
              <a:rPr lang="en-US" altLang="zh-TW" dirty="0"/>
              <a:t>The amount of data (</a:t>
            </a:r>
            <a:r>
              <a:rPr lang="en-US" altLang="zh-TW" dirty="0">
                <a:solidFill>
                  <a:schemeClr val="accent1"/>
                </a:solidFill>
              </a:rPr>
              <a:t>data size</a:t>
            </a:r>
            <a:r>
              <a:rPr lang="en-US" altLang="zh-TW" dirty="0"/>
              <a:t>) transferred between tasks</a:t>
            </a:r>
          </a:p>
          <a:p>
            <a:pPr lvl="2"/>
            <a:r>
              <a:rPr lang="en-US" altLang="zh-TW" dirty="0"/>
              <a:t>A shorter edge (</a:t>
            </a:r>
            <a:r>
              <a:rPr lang="en-US" altLang="zh-TW" dirty="0">
                <a:solidFill>
                  <a:schemeClr val="accent1"/>
                </a:solidFill>
              </a:rPr>
              <a:t>transferred distance</a:t>
            </a:r>
            <a:r>
              <a:rPr lang="en-US" altLang="zh-TW" dirty="0"/>
              <a:t>) is preferred</a:t>
            </a:r>
          </a:p>
          <a:p>
            <a:pPr lvl="3"/>
            <a:r>
              <a:rPr lang="en-US" altLang="zh-TW" dirty="0"/>
              <a:t>For lower communication overhead</a:t>
            </a:r>
            <a:endParaRPr lang="zh-TW" altLang="en-US" dirty="0"/>
          </a:p>
        </p:txBody>
      </p:sp>
      <p:sp>
        <p:nvSpPr>
          <p:cNvPr id="4" name="矩形 3"/>
          <p:cNvSpPr/>
          <p:nvPr/>
        </p:nvSpPr>
        <p:spPr bwMode="auto">
          <a:xfrm>
            <a:off x="1535460" y="4710934"/>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 name="文字方塊 4"/>
          <p:cNvSpPr txBox="1"/>
          <p:nvPr/>
        </p:nvSpPr>
        <p:spPr>
          <a:xfrm>
            <a:off x="1532301" y="4660158"/>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6" name="矩形 5"/>
          <p:cNvSpPr/>
          <p:nvPr/>
        </p:nvSpPr>
        <p:spPr bwMode="auto">
          <a:xfrm>
            <a:off x="2422421" y="471093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 name="文字方塊 6"/>
          <p:cNvSpPr txBox="1"/>
          <p:nvPr/>
        </p:nvSpPr>
        <p:spPr>
          <a:xfrm>
            <a:off x="3312247" y="4660158"/>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8" name="文字方塊 7"/>
          <p:cNvSpPr txBox="1"/>
          <p:nvPr/>
        </p:nvSpPr>
        <p:spPr>
          <a:xfrm>
            <a:off x="2424089" y="4660158"/>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9" name="矩形 8"/>
          <p:cNvSpPr/>
          <p:nvPr/>
        </p:nvSpPr>
        <p:spPr bwMode="auto">
          <a:xfrm>
            <a:off x="1535460" y="5597505"/>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0" name="文字方塊 9"/>
          <p:cNvSpPr txBox="1"/>
          <p:nvPr/>
        </p:nvSpPr>
        <p:spPr>
          <a:xfrm>
            <a:off x="1532301" y="5546729"/>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11" name="矩形 10"/>
          <p:cNvSpPr/>
          <p:nvPr/>
        </p:nvSpPr>
        <p:spPr bwMode="auto">
          <a:xfrm>
            <a:off x="2422421" y="5595125"/>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2" name="文字方塊 11"/>
          <p:cNvSpPr txBox="1"/>
          <p:nvPr/>
        </p:nvSpPr>
        <p:spPr>
          <a:xfrm>
            <a:off x="3312247" y="5546729"/>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3" name="文字方塊 12"/>
          <p:cNvSpPr txBox="1"/>
          <p:nvPr/>
        </p:nvSpPr>
        <p:spPr>
          <a:xfrm>
            <a:off x="2424089" y="5546729"/>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cxnSp>
        <p:nvCxnSpPr>
          <p:cNvPr id="27" name="直線接點 26"/>
          <p:cNvCxnSpPr>
            <a:stCxn id="25" idx="6"/>
            <a:endCxn id="23" idx="2"/>
          </p:cNvCxnSpPr>
          <p:nvPr/>
        </p:nvCxnSpPr>
        <p:spPr bwMode="auto">
          <a:xfrm>
            <a:off x="2361509" y="5390513"/>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8" name="直線接點 27"/>
          <p:cNvCxnSpPr>
            <a:stCxn id="25" idx="4"/>
            <a:endCxn id="21" idx="0"/>
          </p:cNvCxnSpPr>
          <p:nvPr/>
        </p:nvCxnSpPr>
        <p:spPr bwMode="auto">
          <a:xfrm>
            <a:off x="2193294" y="5558728"/>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9" name="直線接點 28"/>
          <p:cNvCxnSpPr>
            <a:stCxn id="19" idx="2"/>
            <a:endCxn id="21" idx="6"/>
          </p:cNvCxnSpPr>
          <p:nvPr/>
        </p:nvCxnSpPr>
        <p:spPr bwMode="auto">
          <a:xfrm flipH="1" flipV="1">
            <a:off x="2361509" y="6277084"/>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0" name="直線接點 29"/>
          <p:cNvCxnSpPr/>
          <p:nvPr/>
        </p:nvCxnSpPr>
        <p:spPr bwMode="auto">
          <a:xfrm flipH="1">
            <a:off x="2305053" y="5493377"/>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31" name="文字方塊 30"/>
          <p:cNvSpPr txBox="1"/>
          <p:nvPr/>
        </p:nvSpPr>
        <p:spPr>
          <a:xfrm>
            <a:off x="2400279" y="5134194"/>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32" name="文字方塊 31"/>
          <p:cNvSpPr txBox="1"/>
          <p:nvPr/>
        </p:nvSpPr>
        <p:spPr>
          <a:xfrm>
            <a:off x="2494131" y="5724112"/>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33" name="文字方塊 32"/>
          <p:cNvSpPr txBox="1"/>
          <p:nvPr/>
        </p:nvSpPr>
        <p:spPr>
          <a:xfrm>
            <a:off x="2410711" y="6062788"/>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34" name="文字方塊 33"/>
          <p:cNvSpPr txBox="1"/>
          <p:nvPr/>
        </p:nvSpPr>
        <p:spPr>
          <a:xfrm>
            <a:off x="1944476" y="5615983"/>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35" name="文字方塊 34"/>
          <p:cNvSpPr txBox="1"/>
          <p:nvPr/>
        </p:nvSpPr>
        <p:spPr>
          <a:xfrm>
            <a:off x="1493070" y="4321577"/>
            <a:ext cx="979755" cy="369332"/>
          </a:xfrm>
          <a:prstGeom prst="rect">
            <a:avLst/>
          </a:prstGeom>
          <a:noFill/>
        </p:spPr>
        <p:txBody>
          <a:bodyPr wrap="none" rtlCol="0">
            <a:spAutoFit/>
          </a:bodyPr>
          <a:lstStyle/>
          <a:p>
            <a:r>
              <a:rPr lang="en-US" altLang="zh-TW" dirty="0" err="1"/>
              <a:t>MPSoC</a:t>
            </a:r>
            <a:endParaRPr lang="zh-TW" altLang="en-US" dirty="0"/>
          </a:p>
        </p:txBody>
      </p:sp>
      <p:sp>
        <p:nvSpPr>
          <p:cNvPr id="42" name="矩形 41"/>
          <p:cNvSpPr/>
          <p:nvPr/>
        </p:nvSpPr>
        <p:spPr bwMode="auto">
          <a:xfrm>
            <a:off x="3312541" y="471093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3" name="文字方塊 42"/>
          <p:cNvSpPr txBox="1"/>
          <p:nvPr/>
        </p:nvSpPr>
        <p:spPr>
          <a:xfrm>
            <a:off x="3312247" y="4660157"/>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44" name="矩形 43"/>
          <p:cNvSpPr/>
          <p:nvPr/>
        </p:nvSpPr>
        <p:spPr bwMode="auto">
          <a:xfrm>
            <a:off x="3312541" y="559512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5" name="文字方塊 44"/>
          <p:cNvSpPr txBox="1"/>
          <p:nvPr/>
        </p:nvSpPr>
        <p:spPr>
          <a:xfrm>
            <a:off x="3312247" y="5546728"/>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sp>
        <p:nvSpPr>
          <p:cNvPr id="36" name="橢圓 35"/>
          <p:cNvSpPr/>
          <p:nvPr/>
        </p:nvSpPr>
        <p:spPr bwMode="auto">
          <a:xfrm>
            <a:off x="5216537" y="5344027"/>
            <a:ext cx="954612" cy="954612"/>
          </a:xfrm>
          <a:prstGeom prst="ellipse">
            <a:avLst/>
          </a:prstGeom>
          <a:solidFill>
            <a:schemeClr val="tx1"/>
          </a:solidFill>
          <a:ln w="38100"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altLang="zh-TW" b="0" i="0" u="none" strike="noStrike" cap="none" normalizeH="0" baseline="0" dirty="0">
                <a:ln>
                  <a:noFill/>
                </a:ln>
                <a:solidFill>
                  <a:schemeClr val="bg2"/>
                </a:solidFill>
                <a:effectLst/>
                <a:latin typeface="Arial" charset="0"/>
                <a:ea typeface="新細明體" pitchFamily="18" charset="-120"/>
              </a:rPr>
              <a:t>App.</a:t>
            </a: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grpSp>
        <p:nvGrpSpPr>
          <p:cNvPr id="14" name="群組 13"/>
          <p:cNvGrpSpPr/>
          <p:nvPr/>
        </p:nvGrpSpPr>
        <p:grpSpPr>
          <a:xfrm>
            <a:off x="2015290" y="5196305"/>
            <a:ext cx="1251125" cy="1256819"/>
            <a:chOff x="2015290" y="4086313"/>
            <a:chExt cx="1251125" cy="1256819"/>
          </a:xfrm>
        </p:grpSpPr>
        <p:grpSp>
          <p:nvGrpSpPr>
            <p:cNvPr id="15" name="群組 14"/>
            <p:cNvGrpSpPr/>
            <p:nvPr/>
          </p:nvGrpSpPr>
          <p:grpSpPr>
            <a:xfrm>
              <a:off x="2022955" y="4087229"/>
              <a:ext cx="338554" cy="369332"/>
              <a:chOff x="2286917" y="2901434"/>
              <a:chExt cx="338554" cy="369332"/>
            </a:xfrm>
          </p:grpSpPr>
          <p:sp>
            <p:nvSpPr>
              <p:cNvPr id="25" name="橢圓 24"/>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6" name="文字方塊 25"/>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6" name="群組 15"/>
            <p:cNvGrpSpPr/>
            <p:nvPr/>
          </p:nvGrpSpPr>
          <p:grpSpPr>
            <a:xfrm>
              <a:off x="2915037" y="4086313"/>
              <a:ext cx="338554" cy="369332"/>
              <a:chOff x="2286917" y="2899083"/>
              <a:chExt cx="338554" cy="369332"/>
            </a:xfrm>
          </p:grpSpPr>
          <p:sp>
            <p:nvSpPr>
              <p:cNvPr id="23" name="橢圓 22"/>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4" name="文字方塊 23"/>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17" name="群組 16"/>
            <p:cNvGrpSpPr/>
            <p:nvPr/>
          </p:nvGrpSpPr>
          <p:grpSpPr>
            <a:xfrm>
              <a:off x="2015290" y="4973800"/>
              <a:ext cx="351378" cy="369332"/>
              <a:chOff x="2279252" y="2901434"/>
              <a:chExt cx="351378" cy="369332"/>
            </a:xfrm>
          </p:grpSpPr>
          <p:sp>
            <p:nvSpPr>
              <p:cNvPr id="21" name="橢圓 2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2" name="文字方塊 21"/>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18" name="群組 17"/>
            <p:cNvGrpSpPr/>
            <p:nvPr/>
          </p:nvGrpSpPr>
          <p:grpSpPr>
            <a:xfrm>
              <a:off x="2915037" y="4973800"/>
              <a:ext cx="351378" cy="369332"/>
              <a:chOff x="2286917" y="2899999"/>
              <a:chExt cx="351378" cy="369332"/>
            </a:xfrm>
          </p:grpSpPr>
          <p:sp>
            <p:nvSpPr>
              <p:cNvPr id="19" name="橢圓 1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0" name="文字方塊 19"/>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grpSp>
        <p:nvGrpSpPr>
          <p:cNvPr id="39" name="群組 38"/>
          <p:cNvGrpSpPr/>
          <p:nvPr/>
        </p:nvGrpSpPr>
        <p:grpSpPr>
          <a:xfrm>
            <a:off x="534395" y="6291471"/>
            <a:ext cx="1483248" cy="377844"/>
            <a:chOff x="833851" y="5529993"/>
            <a:chExt cx="1483248" cy="377844"/>
          </a:xfrm>
        </p:grpSpPr>
        <p:sp>
          <p:nvSpPr>
            <p:cNvPr id="40" name="文字方塊 39"/>
            <p:cNvSpPr txBox="1"/>
            <p:nvPr/>
          </p:nvSpPr>
          <p:spPr>
            <a:xfrm>
              <a:off x="833851" y="5538505"/>
              <a:ext cx="659219" cy="369332"/>
            </a:xfrm>
            <a:prstGeom prst="rect">
              <a:avLst/>
            </a:prstGeom>
            <a:noFill/>
          </p:spPr>
          <p:txBody>
            <a:bodyPr wrap="none" rtlCol="0">
              <a:spAutoFit/>
            </a:bodyPr>
            <a:lstStyle/>
            <a:p>
              <a:r>
                <a:rPr lang="en-US" altLang="zh-TW" dirty="0">
                  <a:solidFill>
                    <a:schemeClr val="accent1"/>
                  </a:solidFill>
                </a:rPr>
                <a:t>Task</a:t>
              </a:r>
              <a:endParaRPr lang="zh-TW" altLang="en-US" dirty="0">
                <a:solidFill>
                  <a:schemeClr val="accent1"/>
                </a:solidFill>
              </a:endParaRPr>
            </a:p>
          </p:txBody>
        </p:sp>
        <p:cxnSp>
          <p:nvCxnSpPr>
            <p:cNvPr id="41" name="直線單箭頭接點 40"/>
            <p:cNvCxnSpPr/>
            <p:nvPr/>
          </p:nvCxnSpPr>
          <p:spPr bwMode="auto">
            <a:xfrm flipH="1">
              <a:off x="1429513" y="5529993"/>
              <a:ext cx="887586" cy="86815"/>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grpSp>
      <p:grpSp>
        <p:nvGrpSpPr>
          <p:cNvPr id="49" name="群組 48"/>
          <p:cNvGrpSpPr/>
          <p:nvPr/>
        </p:nvGrpSpPr>
        <p:grpSpPr>
          <a:xfrm>
            <a:off x="2773017" y="4441984"/>
            <a:ext cx="3495718" cy="865512"/>
            <a:chOff x="-1095970" y="4684207"/>
            <a:chExt cx="3495718" cy="865512"/>
          </a:xfrm>
        </p:grpSpPr>
        <p:sp>
          <p:nvSpPr>
            <p:cNvPr id="50" name="文字方塊 49"/>
            <p:cNvSpPr txBox="1"/>
            <p:nvPr/>
          </p:nvSpPr>
          <p:spPr>
            <a:xfrm>
              <a:off x="547959" y="4684207"/>
              <a:ext cx="1851789" cy="646331"/>
            </a:xfrm>
            <a:prstGeom prst="rect">
              <a:avLst/>
            </a:prstGeom>
            <a:noFill/>
          </p:spPr>
          <p:txBody>
            <a:bodyPr wrap="none" rtlCol="0">
              <a:spAutoFit/>
            </a:bodyPr>
            <a:lstStyle/>
            <a:p>
              <a:r>
                <a:rPr lang="en-US" altLang="zh-TW" dirty="0">
                  <a:solidFill>
                    <a:schemeClr val="accent1"/>
                  </a:solidFill>
                </a:rPr>
                <a:t>Communication </a:t>
              </a:r>
              <a:br>
                <a:rPr lang="en-US" altLang="zh-TW" dirty="0">
                  <a:solidFill>
                    <a:schemeClr val="accent1"/>
                  </a:solidFill>
                </a:rPr>
              </a:br>
              <a:r>
                <a:rPr lang="en-US" altLang="zh-TW" dirty="0">
                  <a:solidFill>
                    <a:schemeClr val="accent1"/>
                  </a:solidFill>
                </a:rPr>
                <a:t>between tasks</a:t>
              </a:r>
              <a:endParaRPr lang="zh-TW" altLang="en-US" dirty="0">
                <a:solidFill>
                  <a:schemeClr val="accent1"/>
                </a:solidFill>
              </a:endParaRPr>
            </a:p>
          </p:txBody>
        </p:sp>
        <p:cxnSp>
          <p:nvCxnSpPr>
            <p:cNvPr id="51" name="直線單箭頭接點 50"/>
            <p:cNvCxnSpPr/>
            <p:nvPr/>
          </p:nvCxnSpPr>
          <p:spPr bwMode="auto">
            <a:xfrm flipV="1">
              <a:off x="-1095970" y="4883797"/>
              <a:ext cx="1630018" cy="665922"/>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grpSp>
      <p:sp>
        <p:nvSpPr>
          <p:cNvPr id="37" name="投影片編號版面配置區 36"/>
          <p:cNvSpPr>
            <a:spLocks noGrp="1"/>
          </p:cNvSpPr>
          <p:nvPr>
            <p:ph type="sldNum" sz="quarter" idx="10"/>
          </p:nvPr>
        </p:nvSpPr>
        <p:spPr/>
        <p:txBody>
          <a:bodyPr/>
          <a:lstStyle/>
          <a:p>
            <a:fld id="{98DD11F9-7500-44D7-BD4E-9DA41FE32E0D}" type="slidenum">
              <a:rPr lang="zh-TW" altLang="en-US" smtClean="0"/>
              <a:pPr/>
              <a:t>4</a:t>
            </a:fld>
            <a:r>
              <a:rPr lang="en-US" altLang="zh-TW" smtClean="0"/>
              <a:t>/28</a:t>
            </a:r>
            <a:endParaRPr lang="zh-TW" altLang="en-US" dirty="0"/>
          </a:p>
        </p:txBody>
      </p:sp>
    </p:spTree>
    <p:extLst>
      <p:ext uri="{BB962C8B-B14F-4D97-AF65-F5344CB8AC3E}">
        <p14:creationId xmlns:p14="http://schemas.microsoft.com/office/powerpoint/2010/main" val="25384046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1" nodeType="clickEffect">
                                  <p:stCondLst>
                                    <p:cond delay="0"/>
                                  </p:stCondLst>
                                  <p:childTnLst>
                                    <p:animMotion origin="layout" path="M 5.55556E-7 -2.59259E-6 L -0.33472 -2.59259E-6 " pathEditMode="relative" rAng="0" ptsTypes="AA">
                                      <p:cBhvr>
                                        <p:cTn id="6" dur="2000" fill="hold"/>
                                        <p:tgtEl>
                                          <p:spTgt spid="36"/>
                                        </p:tgtEl>
                                        <p:attrNameLst>
                                          <p:attrName>ppt_x</p:attrName>
                                          <p:attrName>ppt_y</p:attrName>
                                        </p:attrNameLst>
                                      </p:cBhvr>
                                      <p:rCtr x="-16736" y="0"/>
                                    </p:animMotion>
                                  </p:childTnLst>
                                </p:cTn>
                              </p:par>
                            </p:childTnLst>
                          </p:cTn>
                        </p:par>
                        <p:par>
                          <p:cTn id="7" fill="hold">
                            <p:stCondLst>
                              <p:cond delay="2000"/>
                            </p:stCondLst>
                            <p:childTnLst>
                              <p:par>
                                <p:cTn id="8" presetID="10" presetClass="exit" presetSubtype="0" fill="hold" grpId="2" nodeType="afterEffect">
                                  <p:stCondLst>
                                    <p:cond delay="0"/>
                                  </p:stCondLst>
                                  <p:childTnLst>
                                    <p:animEffect transition="out" filter="fade">
                                      <p:cBhvr>
                                        <p:cTn id="9" dur="500"/>
                                        <p:tgtEl>
                                          <p:spTgt spid="36"/>
                                        </p:tgtEl>
                                      </p:cBhvr>
                                    </p:animEffect>
                                    <p:set>
                                      <p:cBhvr>
                                        <p:cTn id="10" dur="1" fill="hold">
                                          <p:stCondLst>
                                            <p:cond delay="499"/>
                                          </p:stCondLst>
                                        </p:cTn>
                                        <p:tgtEl>
                                          <p:spTgt spid="36"/>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par>
                                <p:cTn id="26" presetID="10" presetClass="entr" presetSubtype="0" fill="hold"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6" grpId="1" animBg="1"/>
      <p:bldP spid="36"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Task Mapping</a:t>
            </a:r>
            <a:endParaRPr lang="zh-TW" altLang="en-US" dirty="0"/>
          </a:p>
        </p:txBody>
      </p:sp>
      <p:sp>
        <p:nvSpPr>
          <p:cNvPr id="3" name="內容版面配置區 2"/>
          <p:cNvSpPr>
            <a:spLocks noGrp="1"/>
          </p:cNvSpPr>
          <p:nvPr>
            <p:ph idx="1"/>
          </p:nvPr>
        </p:nvSpPr>
        <p:spPr/>
        <p:txBody>
          <a:bodyPr/>
          <a:lstStyle/>
          <a:p>
            <a:r>
              <a:rPr lang="en-US" altLang="zh-TW" dirty="0" smtClean="0"/>
              <a:t>Process of deciding </a:t>
            </a:r>
            <a:r>
              <a:rPr lang="en-US" altLang="zh-TW" dirty="0"/>
              <a:t>PE of each task for execution</a:t>
            </a:r>
          </a:p>
          <a:p>
            <a:r>
              <a:rPr lang="en-US" altLang="zh-TW" dirty="0" smtClean="0"/>
              <a:t>Mapping </a:t>
            </a:r>
            <a:r>
              <a:rPr lang="en-US" altLang="zh-TW" dirty="0"/>
              <a:t>with </a:t>
            </a:r>
            <a:r>
              <a:rPr lang="en-US" altLang="zh-TW" dirty="0" smtClean="0"/>
              <a:t>shorter transferred distance</a:t>
            </a:r>
          </a:p>
          <a:p>
            <a:pPr lvl="1"/>
            <a:r>
              <a:rPr lang="en-US" altLang="zh-TW" dirty="0" smtClean="0"/>
              <a:t>Less communication overhead</a:t>
            </a:r>
            <a:endParaRPr lang="en-US" altLang="zh-TW" dirty="0"/>
          </a:p>
          <a:p>
            <a:pPr lvl="2"/>
            <a:r>
              <a:rPr lang="en-US" altLang="zh-TW" dirty="0"/>
              <a:t>Improve system performance</a:t>
            </a:r>
          </a:p>
          <a:p>
            <a:pPr lvl="2"/>
            <a:r>
              <a:rPr lang="en-US" altLang="zh-TW" dirty="0"/>
              <a:t>Decrease energy consumption</a:t>
            </a:r>
          </a:p>
          <a:p>
            <a:endParaRPr lang="zh-TW" altLang="en-US" dirty="0"/>
          </a:p>
        </p:txBody>
      </p:sp>
      <p:grpSp>
        <p:nvGrpSpPr>
          <p:cNvPr id="5" name="群組 4"/>
          <p:cNvGrpSpPr/>
          <p:nvPr/>
        </p:nvGrpSpPr>
        <p:grpSpPr>
          <a:xfrm>
            <a:off x="1075251" y="4263000"/>
            <a:ext cx="2670360" cy="1826271"/>
            <a:chOff x="1075251" y="3440040"/>
            <a:chExt cx="2670360" cy="1826271"/>
          </a:xfrm>
        </p:grpSpPr>
        <p:sp>
          <p:nvSpPr>
            <p:cNvPr id="6" name="矩形 5"/>
            <p:cNvSpPr/>
            <p:nvPr/>
          </p:nvSpPr>
          <p:spPr bwMode="auto">
            <a:xfrm>
              <a:off x="1078410" y="349081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7" name="文字方塊 6"/>
            <p:cNvSpPr txBox="1"/>
            <p:nvPr/>
          </p:nvSpPr>
          <p:spPr>
            <a:xfrm>
              <a:off x="1075251" y="3440041"/>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9" name="矩形 8"/>
            <p:cNvSpPr/>
            <p:nvPr/>
          </p:nvSpPr>
          <p:spPr bwMode="auto">
            <a:xfrm>
              <a:off x="1965371" y="349081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0" name="文字方塊 9"/>
            <p:cNvSpPr txBox="1"/>
            <p:nvPr/>
          </p:nvSpPr>
          <p:spPr>
            <a:xfrm>
              <a:off x="2855197" y="3440041"/>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1" name="文字方塊 10"/>
            <p:cNvSpPr txBox="1"/>
            <p:nvPr/>
          </p:nvSpPr>
          <p:spPr>
            <a:xfrm>
              <a:off x="1967039" y="3440041"/>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12" name="矩形 11"/>
            <p:cNvSpPr/>
            <p:nvPr/>
          </p:nvSpPr>
          <p:spPr bwMode="auto">
            <a:xfrm>
              <a:off x="1078410" y="4377388"/>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 name="文字方塊 12"/>
            <p:cNvSpPr txBox="1"/>
            <p:nvPr/>
          </p:nvSpPr>
          <p:spPr>
            <a:xfrm>
              <a:off x="1075251" y="4326612"/>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14" name="矩形 13"/>
            <p:cNvSpPr/>
            <p:nvPr/>
          </p:nvSpPr>
          <p:spPr bwMode="auto">
            <a:xfrm>
              <a:off x="1965371" y="437500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 name="文字方塊 14"/>
            <p:cNvSpPr txBox="1"/>
            <p:nvPr/>
          </p:nvSpPr>
          <p:spPr>
            <a:xfrm>
              <a:off x="2855197" y="4326612"/>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6" name="文字方塊 15"/>
            <p:cNvSpPr txBox="1"/>
            <p:nvPr/>
          </p:nvSpPr>
          <p:spPr>
            <a:xfrm>
              <a:off x="1967039" y="4326612"/>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cxnSp>
          <p:nvCxnSpPr>
            <p:cNvPr id="17" name="直線接點 16"/>
            <p:cNvCxnSpPr>
              <a:stCxn id="40" idx="6"/>
              <a:endCxn id="38" idx="2"/>
            </p:cNvCxnSpPr>
            <p:nvPr/>
          </p:nvCxnSpPr>
          <p:spPr bwMode="auto">
            <a:xfrm>
              <a:off x="1904459" y="417039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21" name="文字方塊 20"/>
            <p:cNvSpPr txBox="1"/>
            <p:nvPr/>
          </p:nvSpPr>
          <p:spPr>
            <a:xfrm>
              <a:off x="1943229" y="3914077"/>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5" name="矩形 24"/>
            <p:cNvSpPr/>
            <p:nvPr/>
          </p:nvSpPr>
          <p:spPr bwMode="auto">
            <a:xfrm>
              <a:off x="2855491" y="349081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6" name="文字方塊 25"/>
            <p:cNvSpPr txBox="1"/>
            <p:nvPr/>
          </p:nvSpPr>
          <p:spPr>
            <a:xfrm>
              <a:off x="2855197" y="3440040"/>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27" name="矩形 26"/>
            <p:cNvSpPr/>
            <p:nvPr/>
          </p:nvSpPr>
          <p:spPr bwMode="auto">
            <a:xfrm>
              <a:off x="2855491" y="437500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8" name="文字方塊 27"/>
            <p:cNvSpPr txBox="1"/>
            <p:nvPr/>
          </p:nvSpPr>
          <p:spPr>
            <a:xfrm>
              <a:off x="2855197" y="4326611"/>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grpSp>
          <p:nvGrpSpPr>
            <p:cNvPr id="29" name="群組 28"/>
            <p:cNvGrpSpPr/>
            <p:nvPr/>
          </p:nvGrpSpPr>
          <p:grpSpPr>
            <a:xfrm>
              <a:off x="1565905" y="3976188"/>
              <a:ext cx="1230636" cy="370248"/>
              <a:chOff x="2022955" y="4086313"/>
              <a:chExt cx="1230636" cy="370248"/>
            </a:xfrm>
          </p:grpSpPr>
          <p:grpSp>
            <p:nvGrpSpPr>
              <p:cNvPr id="30" name="群組 29"/>
              <p:cNvGrpSpPr/>
              <p:nvPr/>
            </p:nvGrpSpPr>
            <p:grpSpPr>
              <a:xfrm>
                <a:off x="2022955" y="4087229"/>
                <a:ext cx="338554" cy="369332"/>
                <a:chOff x="2286917" y="2901434"/>
                <a:chExt cx="338554" cy="369332"/>
              </a:xfrm>
            </p:grpSpPr>
            <p:sp>
              <p:nvSpPr>
                <p:cNvPr id="40" name="橢圓 3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1" name="文字方塊 40"/>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31" name="群組 30"/>
              <p:cNvGrpSpPr/>
              <p:nvPr/>
            </p:nvGrpSpPr>
            <p:grpSpPr>
              <a:xfrm>
                <a:off x="2915037" y="4086313"/>
                <a:ext cx="338554" cy="369332"/>
                <a:chOff x="2286917" y="2899083"/>
                <a:chExt cx="338554" cy="369332"/>
              </a:xfrm>
            </p:grpSpPr>
            <p:sp>
              <p:nvSpPr>
                <p:cNvPr id="38" name="橢圓 3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9" name="文字方塊 38"/>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grpSp>
      <p:grpSp>
        <p:nvGrpSpPr>
          <p:cNvPr id="42" name="群組 41"/>
          <p:cNvGrpSpPr/>
          <p:nvPr/>
        </p:nvGrpSpPr>
        <p:grpSpPr>
          <a:xfrm>
            <a:off x="5104306" y="4263000"/>
            <a:ext cx="2670360" cy="1826271"/>
            <a:chOff x="5104306" y="3440040"/>
            <a:chExt cx="2670360" cy="1826271"/>
          </a:xfrm>
        </p:grpSpPr>
        <p:sp>
          <p:nvSpPr>
            <p:cNvPr id="43" name="矩形 42"/>
            <p:cNvSpPr/>
            <p:nvPr/>
          </p:nvSpPr>
          <p:spPr bwMode="auto">
            <a:xfrm>
              <a:off x="5107465" y="349081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4" name="文字方塊 43"/>
            <p:cNvSpPr txBox="1"/>
            <p:nvPr/>
          </p:nvSpPr>
          <p:spPr>
            <a:xfrm>
              <a:off x="5104306" y="3440041"/>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45" name="矩形 44"/>
            <p:cNvSpPr/>
            <p:nvPr/>
          </p:nvSpPr>
          <p:spPr bwMode="auto">
            <a:xfrm>
              <a:off x="5994426" y="349081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6" name="文字方塊 45"/>
            <p:cNvSpPr txBox="1"/>
            <p:nvPr/>
          </p:nvSpPr>
          <p:spPr>
            <a:xfrm>
              <a:off x="6884252" y="3440041"/>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47" name="文字方塊 46"/>
            <p:cNvSpPr txBox="1"/>
            <p:nvPr/>
          </p:nvSpPr>
          <p:spPr>
            <a:xfrm>
              <a:off x="5996094" y="3440041"/>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48" name="矩形 47"/>
            <p:cNvSpPr/>
            <p:nvPr/>
          </p:nvSpPr>
          <p:spPr bwMode="auto">
            <a:xfrm>
              <a:off x="5107465" y="4377388"/>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9" name="文字方塊 48"/>
            <p:cNvSpPr txBox="1"/>
            <p:nvPr/>
          </p:nvSpPr>
          <p:spPr>
            <a:xfrm>
              <a:off x="5104306" y="4326612"/>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50" name="矩形 49"/>
            <p:cNvSpPr/>
            <p:nvPr/>
          </p:nvSpPr>
          <p:spPr bwMode="auto">
            <a:xfrm>
              <a:off x="5994426" y="437500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1" name="文字方塊 50"/>
            <p:cNvSpPr txBox="1"/>
            <p:nvPr/>
          </p:nvSpPr>
          <p:spPr>
            <a:xfrm>
              <a:off x="6884252" y="4326612"/>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52" name="文字方塊 51"/>
            <p:cNvSpPr txBox="1"/>
            <p:nvPr/>
          </p:nvSpPr>
          <p:spPr>
            <a:xfrm>
              <a:off x="5996094" y="4326612"/>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cxnSp>
          <p:nvCxnSpPr>
            <p:cNvPr id="53" name="直線接點 52"/>
            <p:cNvCxnSpPr/>
            <p:nvPr/>
          </p:nvCxnSpPr>
          <p:spPr bwMode="auto">
            <a:xfrm>
              <a:off x="5898951" y="4269066"/>
              <a:ext cx="646480" cy="657027"/>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57" name="文字方塊 56"/>
            <p:cNvSpPr txBox="1"/>
            <p:nvPr/>
          </p:nvSpPr>
          <p:spPr>
            <a:xfrm>
              <a:off x="5908999" y="4475280"/>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61" name="矩形 60"/>
            <p:cNvSpPr/>
            <p:nvPr/>
          </p:nvSpPr>
          <p:spPr bwMode="auto">
            <a:xfrm>
              <a:off x="6884546" y="349081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2" name="文字方塊 61"/>
            <p:cNvSpPr txBox="1"/>
            <p:nvPr/>
          </p:nvSpPr>
          <p:spPr>
            <a:xfrm>
              <a:off x="6884252" y="3440040"/>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63" name="矩形 62"/>
            <p:cNvSpPr/>
            <p:nvPr/>
          </p:nvSpPr>
          <p:spPr bwMode="auto">
            <a:xfrm>
              <a:off x="6884546" y="437500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4" name="文字方塊 63"/>
            <p:cNvSpPr txBox="1"/>
            <p:nvPr/>
          </p:nvSpPr>
          <p:spPr>
            <a:xfrm>
              <a:off x="6884252" y="4326611"/>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grpSp>
          <p:nvGrpSpPr>
            <p:cNvPr id="65" name="群組 64"/>
            <p:cNvGrpSpPr/>
            <p:nvPr/>
          </p:nvGrpSpPr>
          <p:grpSpPr>
            <a:xfrm>
              <a:off x="5594960" y="3977104"/>
              <a:ext cx="1243460" cy="1255903"/>
              <a:chOff x="2022955" y="4087229"/>
              <a:chExt cx="1243460" cy="1255903"/>
            </a:xfrm>
          </p:grpSpPr>
          <p:grpSp>
            <p:nvGrpSpPr>
              <p:cNvPr id="66" name="群組 65"/>
              <p:cNvGrpSpPr/>
              <p:nvPr/>
            </p:nvGrpSpPr>
            <p:grpSpPr>
              <a:xfrm>
                <a:off x="2022955" y="4087229"/>
                <a:ext cx="338554" cy="369332"/>
                <a:chOff x="2286917" y="2901434"/>
                <a:chExt cx="338554" cy="369332"/>
              </a:xfrm>
            </p:grpSpPr>
            <p:sp>
              <p:nvSpPr>
                <p:cNvPr id="76" name="橢圓 7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7" name="文字方塊 76"/>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69" name="群組 68"/>
              <p:cNvGrpSpPr/>
              <p:nvPr/>
            </p:nvGrpSpPr>
            <p:grpSpPr>
              <a:xfrm>
                <a:off x="2915037" y="4973800"/>
                <a:ext cx="351378" cy="369332"/>
                <a:chOff x="2286917" y="2899999"/>
                <a:chExt cx="351378" cy="369332"/>
              </a:xfrm>
            </p:grpSpPr>
            <p:sp>
              <p:nvSpPr>
                <p:cNvPr id="70" name="橢圓 6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1" name="文字方塊 70"/>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grpSp>
      <p:pic>
        <p:nvPicPr>
          <p:cNvPr id="78" name="圖片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5332" y="3835506"/>
            <a:ext cx="630473" cy="540000"/>
          </a:xfrm>
          <a:prstGeom prst="rect">
            <a:avLst/>
          </a:prstGeom>
        </p:spPr>
      </p:pic>
      <p:cxnSp>
        <p:nvCxnSpPr>
          <p:cNvPr id="82" name="直線單箭頭接點 81"/>
          <p:cNvCxnSpPr/>
          <p:nvPr/>
        </p:nvCxnSpPr>
        <p:spPr bwMode="auto">
          <a:xfrm>
            <a:off x="2626324" y="5083985"/>
            <a:ext cx="0" cy="48594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sp>
        <p:nvSpPr>
          <p:cNvPr id="4" name="向右箭號 3"/>
          <p:cNvSpPr/>
          <p:nvPr/>
        </p:nvSpPr>
        <p:spPr bwMode="auto">
          <a:xfrm>
            <a:off x="3964207" y="4955651"/>
            <a:ext cx="978408" cy="484632"/>
          </a:xfrm>
          <a:prstGeom prst="rightArrow">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smtClean="0">
              <a:ln>
                <a:noFill/>
              </a:ln>
              <a:solidFill>
                <a:schemeClr val="folHlink"/>
              </a:solidFill>
              <a:effectLst/>
              <a:latin typeface="Arial" charset="0"/>
              <a:ea typeface="新細明體" pitchFamily="18" charset="-120"/>
            </a:endParaRPr>
          </a:p>
        </p:txBody>
      </p:sp>
      <p:sp>
        <p:nvSpPr>
          <p:cNvPr id="18" name="文字方塊 17"/>
          <p:cNvSpPr txBox="1"/>
          <p:nvPr/>
        </p:nvSpPr>
        <p:spPr>
          <a:xfrm>
            <a:off x="1075251" y="6108978"/>
            <a:ext cx="2683170" cy="369332"/>
          </a:xfrm>
          <a:prstGeom prst="rect">
            <a:avLst/>
          </a:prstGeom>
          <a:noFill/>
        </p:spPr>
        <p:txBody>
          <a:bodyPr wrap="none" rtlCol="0">
            <a:spAutoFit/>
          </a:bodyPr>
          <a:lstStyle/>
          <a:p>
            <a:r>
              <a:rPr lang="en-US" altLang="zh-TW" dirty="0" smtClean="0"/>
              <a:t>Transferred distance = </a:t>
            </a:r>
            <a:r>
              <a:rPr lang="en-US" altLang="zh-TW" dirty="0" smtClean="0">
                <a:solidFill>
                  <a:schemeClr val="accent1"/>
                </a:solidFill>
              </a:rPr>
              <a:t>1</a:t>
            </a:r>
            <a:endParaRPr lang="zh-TW" altLang="en-US" dirty="0">
              <a:solidFill>
                <a:schemeClr val="accent1"/>
              </a:solidFill>
            </a:endParaRPr>
          </a:p>
        </p:txBody>
      </p:sp>
      <p:sp>
        <p:nvSpPr>
          <p:cNvPr id="74" name="文字方塊 73"/>
          <p:cNvSpPr txBox="1"/>
          <p:nvPr/>
        </p:nvSpPr>
        <p:spPr>
          <a:xfrm>
            <a:off x="5104306" y="6108978"/>
            <a:ext cx="2683170" cy="369332"/>
          </a:xfrm>
          <a:prstGeom prst="rect">
            <a:avLst/>
          </a:prstGeom>
          <a:noFill/>
        </p:spPr>
        <p:txBody>
          <a:bodyPr wrap="none" rtlCol="0">
            <a:spAutoFit/>
          </a:bodyPr>
          <a:lstStyle/>
          <a:p>
            <a:r>
              <a:rPr lang="en-US" altLang="zh-TW" dirty="0" smtClean="0"/>
              <a:t>Transferred distance = </a:t>
            </a:r>
            <a:r>
              <a:rPr lang="en-US" altLang="zh-TW" dirty="0" smtClean="0">
                <a:solidFill>
                  <a:schemeClr val="accent1"/>
                </a:solidFill>
              </a:rPr>
              <a:t>2</a:t>
            </a:r>
            <a:endParaRPr lang="zh-TW" altLang="en-US" dirty="0">
              <a:solidFill>
                <a:schemeClr val="accent1"/>
              </a:solidFill>
            </a:endParaRPr>
          </a:p>
        </p:txBody>
      </p:sp>
      <p:sp>
        <p:nvSpPr>
          <p:cNvPr id="19" name="投影片編號版面配置區 18"/>
          <p:cNvSpPr>
            <a:spLocks noGrp="1"/>
          </p:cNvSpPr>
          <p:nvPr>
            <p:ph type="sldNum" sz="quarter" idx="10"/>
          </p:nvPr>
        </p:nvSpPr>
        <p:spPr/>
        <p:txBody>
          <a:bodyPr/>
          <a:lstStyle/>
          <a:p>
            <a:fld id="{98DD11F9-7500-44D7-BD4E-9DA41FE32E0D}" type="slidenum">
              <a:rPr lang="zh-TW" altLang="en-US" smtClean="0"/>
              <a:pPr/>
              <a:t>5</a:t>
            </a:fld>
            <a:r>
              <a:rPr lang="en-US" altLang="zh-TW" smtClean="0"/>
              <a:t>/28</a:t>
            </a:r>
            <a:endParaRPr lang="zh-TW" altLang="en-US" dirty="0"/>
          </a:p>
        </p:txBody>
      </p:sp>
    </p:spTree>
    <p:extLst>
      <p:ext uri="{BB962C8B-B14F-4D97-AF65-F5344CB8AC3E}">
        <p14:creationId xmlns:p14="http://schemas.microsoft.com/office/powerpoint/2010/main" val="8093152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2"/>
                                        </p:tgtEl>
                                        <p:attrNameLst>
                                          <p:attrName>style.visibility</p:attrName>
                                        </p:attrNameLst>
                                      </p:cBhvr>
                                      <p:to>
                                        <p:strVal val="visible"/>
                                      </p:to>
                                    </p:set>
                                    <p:animEffect transition="in" filter="fade">
                                      <p:cBhvr>
                                        <p:cTn id="12" dur="500"/>
                                        <p:tgtEl>
                                          <p:spTgt spid="8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animEffect transition="in" filter="fade">
                                      <p:cBhvr>
                                        <p:cTn id="23" dur="500"/>
                                        <p:tgtEl>
                                          <p:spTgt spid="74"/>
                                        </p:tgtEl>
                                      </p:cBhvr>
                                    </p:animEffect>
                                  </p:childTnLst>
                                </p:cTn>
                              </p:par>
                            </p:childTnLst>
                          </p:cTn>
                        </p:par>
                        <p:par>
                          <p:cTn id="24" fill="hold">
                            <p:stCondLst>
                              <p:cond delay="500"/>
                            </p:stCondLst>
                            <p:childTnLst>
                              <p:par>
                                <p:cTn id="25" presetID="10" presetClass="exit" presetSubtype="0" fill="hold" nodeType="afterEffect">
                                  <p:stCondLst>
                                    <p:cond delay="0"/>
                                  </p:stCondLst>
                                  <p:childTnLst>
                                    <p:animEffect transition="out" filter="fade">
                                      <p:cBhvr>
                                        <p:cTn id="26" dur="500"/>
                                        <p:tgtEl>
                                          <p:spTgt spid="82"/>
                                        </p:tgtEl>
                                      </p:cBhvr>
                                    </p:animEffect>
                                    <p:set>
                                      <p:cBhvr>
                                        <p:cTn id="27" dur="1" fill="hold">
                                          <p:stCondLst>
                                            <p:cond delay="499"/>
                                          </p:stCondLst>
                                        </p:cTn>
                                        <p:tgtEl>
                                          <p:spTgt spid="8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8"/>
                                        </p:tgtEl>
                                        <p:attrNameLst>
                                          <p:attrName>style.visibility</p:attrName>
                                        </p:attrNameLst>
                                      </p:cBhvr>
                                      <p:to>
                                        <p:strVal val="visible"/>
                                      </p:to>
                                    </p:set>
                                    <p:animEffect transition="in" filter="fade">
                                      <p:cBhvr>
                                        <p:cTn id="32"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Communication Cost Metric</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14:m>
                  <m:oMath xmlns:m="http://schemas.openxmlformats.org/officeDocument/2006/math">
                    <m:r>
                      <a:rPr lang="en-US" altLang="zh-TW" b="0" i="1" smtClean="0">
                        <a:latin typeface="Cambria Math" panose="02040503050406030204" pitchFamily="18" charset="0"/>
                      </a:rPr>
                      <m:t>𝑐𝑜𝑚𝑚𝑐𝑜𝑠𝑡</m:t>
                    </m:r>
                  </m:oMath>
                </a14:m>
                <a:endParaRPr lang="en-US" altLang="zh-TW" dirty="0" smtClean="0"/>
              </a:p>
              <a:p>
                <a:pPr lvl="1"/>
                <a:endParaRPr lang="en-US" altLang="zh-TW" b="0" i="1" dirty="0" smtClean="0">
                  <a:latin typeface="Cambria Math" panose="02040503050406030204" pitchFamily="18" charset="0"/>
                </a:endParaRPr>
              </a:p>
              <a:p>
                <a:pPr lvl="1"/>
                <a:r>
                  <a:rPr lang="en-US" altLang="zh-TW" dirty="0" smtClean="0"/>
                  <a:t>Size – transferred data size</a:t>
                </a:r>
              </a:p>
              <a:p>
                <a:pPr lvl="1"/>
                <a:r>
                  <a:rPr lang="en-US" altLang="zh-TW" dirty="0" smtClean="0"/>
                  <a:t>Distance – transferred distance</a:t>
                </a: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1176" t="-866"/>
                </a:stretch>
              </a:blipFill>
            </p:spPr>
            <p:txBody>
              <a:bodyPr/>
              <a:lstStyle/>
              <a:p>
                <a:r>
                  <a:rPr lang="zh-TW" altLang="en-US">
                    <a:noFill/>
                  </a:rPr>
                  <a:t> </a:t>
                </a:r>
              </a:p>
            </p:txBody>
          </p:sp>
        </mc:Fallback>
      </mc:AlternateContent>
      <p:grpSp>
        <p:nvGrpSpPr>
          <p:cNvPr id="5" name="群組 4"/>
          <p:cNvGrpSpPr/>
          <p:nvPr/>
        </p:nvGrpSpPr>
        <p:grpSpPr>
          <a:xfrm>
            <a:off x="969980" y="1336597"/>
            <a:ext cx="6592446" cy="1109480"/>
            <a:chOff x="1071717" y="-351874"/>
            <a:chExt cx="6592446" cy="3883217"/>
          </a:xfrm>
          <a:noFill/>
        </p:grpSpPr>
        <p:sp>
          <p:nvSpPr>
            <p:cNvPr id="6" name="矩形 5"/>
            <p:cNvSpPr/>
            <p:nvPr/>
          </p:nvSpPr>
          <p:spPr bwMode="auto">
            <a:xfrm>
              <a:off x="5068433" y="3173413"/>
              <a:ext cx="995937" cy="357930"/>
            </a:xfrm>
            <a:prstGeom prst="rect">
              <a:avLst/>
            </a:prstGeom>
            <a:grp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2000" b="0" i="0" u="none" strike="noStrike" cap="none" normalizeH="0" baseline="0">
                <a:ln>
                  <a:noFill/>
                </a:ln>
                <a:solidFill>
                  <a:schemeClr val="folHlink"/>
                </a:solidFill>
                <a:effectLst/>
                <a:latin typeface="Arial" charset="0"/>
                <a:ea typeface="新細明體" pitchFamily="18" charset="-120"/>
              </a:endParaRPr>
            </a:p>
          </p:txBody>
        </p:sp>
        <mc:AlternateContent xmlns:mc="http://schemas.openxmlformats.org/markup-compatibility/2006" xmlns:a14="http://schemas.microsoft.com/office/drawing/2010/main">
          <mc:Choice Requires="a14">
            <p:sp>
              <p:nvSpPr>
                <p:cNvPr id="7" name="文字方塊 6"/>
                <p:cNvSpPr txBox="1"/>
                <p:nvPr/>
              </p:nvSpPr>
              <p:spPr>
                <a:xfrm>
                  <a:off x="1071717" y="-351874"/>
                  <a:ext cx="6592446" cy="3282629"/>
                </a:xfrm>
                <a:prstGeom prst="rect">
                  <a:avLst/>
                </a:prstGeom>
                <a:grp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sz="2400" b="0" i="1" smtClean="0">
                            <a:latin typeface="Cambria Math" panose="02040503050406030204" pitchFamily="18" charset="0"/>
                          </a:rPr>
                          <m:t>𝑐𝑜𝑚𝑚𝑐𝑜𝑠𝑡</m:t>
                        </m:r>
                        <m:r>
                          <a:rPr lang="en-US" altLang="zh-TW" sz="2400" b="0" i="1" smtClean="0">
                            <a:latin typeface="Cambria Math" panose="02040503050406030204" pitchFamily="18" charset="0"/>
                          </a:rPr>
                          <m:t>=</m:t>
                        </m:r>
                        <m:nary>
                          <m:naryPr>
                            <m:chr m:val="∑"/>
                            <m:supHide m:val="on"/>
                            <m:ctrlPr>
                              <a:rPr lang="en-US" altLang="zh-TW" sz="2400" i="1">
                                <a:latin typeface="Cambria Math" panose="02040503050406030204" pitchFamily="18" charset="0"/>
                              </a:rPr>
                            </m:ctrlPr>
                          </m:naryPr>
                          <m:sub>
                            <m:r>
                              <m:rPr>
                                <m:brk m:alnAt="7"/>
                              </m:rPr>
                              <a:rPr lang="en-US" altLang="zh-TW" sz="2400" i="1">
                                <a:latin typeface="Cambria Math" panose="02040503050406030204" pitchFamily="18" charset="0"/>
                              </a:rPr>
                              <m:t>𝑖</m:t>
                            </m:r>
                            <m:r>
                              <a:rPr lang="en-US" altLang="zh-TW" sz="2400" i="1">
                                <a:latin typeface="Cambria Math" panose="02040503050406030204" pitchFamily="18" charset="0"/>
                              </a:rPr>
                              <m:t>∈</m:t>
                            </m:r>
                            <m:r>
                              <a:rPr lang="en-US" altLang="zh-TW" sz="2400" i="1">
                                <a:latin typeface="Cambria Math" panose="02040503050406030204" pitchFamily="18" charset="0"/>
                              </a:rPr>
                              <m:t>𝑡𝑟𝑎𝑛𝑠𝑓𝑒𝑟𝑟𝑒𝑑</m:t>
                            </m:r>
                            <m:r>
                              <m:rPr>
                                <m:lit/>
                              </m:rPr>
                              <a:rPr lang="en-US" altLang="zh-TW" sz="2400" i="1">
                                <a:latin typeface="Cambria Math" panose="02040503050406030204" pitchFamily="18" charset="0"/>
                              </a:rPr>
                              <m:t>_</m:t>
                            </m:r>
                            <m:r>
                              <a:rPr lang="en-US" altLang="zh-TW" sz="2400" i="1">
                                <a:latin typeface="Cambria Math" panose="02040503050406030204" pitchFamily="18" charset="0"/>
                              </a:rPr>
                              <m:t>𝑑𝑎𝑡𝑎</m:t>
                            </m:r>
                          </m:sub>
                          <m:sup/>
                          <m:e>
                            <m:sSub>
                              <m:sSubPr>
                                <m:ctrlPr>
                                  <a:rPr lang="en-US" altLang="zh-TW" sz="2400" i="1">
                                    <a:latin typeface="Cambria Math" panose="02040503050406030204" pitchFamily="18" charset="0"/>
                                  </a:rPr>
                                </m:ctrlPr>
                              </m:sSubPr>
                              <m:e>
                                <m:r>
                                  <a:rPr lang="en-US" altLang="zh-TW" sz="2400" i="1">
                                    <a:latin typeface="Cambria Math" panose="02040503050406030204" pitchFamily="18" charset="0"/>
                                  </a:rPr>
                                  <m:t>𝑠𝑖𝑧𝑒</m:t>
                                </m:r>
                              </m:e>
                              <m:sub>
                                <m:r>
                                  <a:rPr lang="en-US" altLang="zh-TW" sz="2400" i="1">
                                    <a:latin typeface="Cambria Math" panose="02040503050406030204" pitchFamily="18" charset="0"/>
                                  </a:rPr>
                                  <m:t>𝑖</m:t>
                                </m:r>
                              </m:sub>
                            </m:sSub>
                            <m:r>
                              <a:rPr lang="en-US" altLang="zh-TW" sz="2400" i="1">
                                <a:latin typeface="Cambria Math" panose="02040503050406030204" pitchFamily="18" charset="0"/>
                              </a:rPr>
                              <m:t>×</m:t>
                            </m:r>
                            <m:sSub>
                              <m:sSubPr>
                                <m:ctrlPr>
                                  <a:rPr lang="en-US" altLang="zh-TW" sz="2400" i="1">
                                    <a:latin typeface="Cambria Math" panose="02040503050406030204" pitchFamily="18" charset="0"/>
                                  </a:rPr>
                                </m:ctrlPr>
                              </m:sSubPr>
                              <m:e>
                                <m:r>
                                  <a:rPr lang="en-US" altLang="zh-TW" sz="2400" b="0" i="1" smtClean="0">
                                    <a:latin typeface="Cambria Math" panose="02040503050406030204" pitchFamily="18" charset="0"/>
                                  </a:rPr>
                                  <m:t>𝑑𝑖𝑠𝑡𝑎𝑛𝑐𝑒</m:t>
                                </m:r>
                              </m:e>
                              <m:sub>
                                <m:r>
                                  <a:rPr lang="en-US" altLang="zh-TW" sz="2400" i="1">
                                    <a:latin typeface="Cambria Math" panose="02040503050406030204" pitchFamily="18" charset="0"/>
                                  </a:rPr>
                                  <m:t>𝑖</m:t>
                                </m:r>
                              </m:sub>
                            </m:sSub>
                          </m:e>
                        </m:nary>
                      </m:oMath>
                    </m:oMathPara>
                  </a14:m>
                  <a:endParaRPr lang="zh-TW" altLang="en-US" sz="2400" dirty="0"/>
                </a:p>
              </p:txBody>
            </p:sp>
          </mc:Choice>
          <mc:Fallback xmlns="">
            <p:sp>
              <p:nvSpPr>
                <p:cNvPr id="7" name="文字方塊 6"/>
                <p:cNvSpPr txBox="1">
                  <a:spLocks noRot="1" noChangeAspect="1" noMove="1" noResize="1" noEditPoints="1" noAdjustHandles="1" noChangeArrowheads="1" noChangeShapeType="1" noTextEdit="1"/>
                </p:cNvSpPr>
                <p:nvPr/>
              </p:nvSpPr>
              <p:spPr>
                <a:xfrm>
                  <a:off x="1071717" y="-351874"/>
                  <a:ext cx="6592446" cy="3282629"/>
                </a:xfrm>
                <a:prstGeom prst="rect">
                  <a:avLst/>
                </a:prstGeom>
                <a:blipFill>
                  <a:blip r:embed="rId3"/>
                  <a:stretch>
                    <a:fillRect/>
                  </a:stretch>
                </a:blipFill>
              </p:spPr>
              <p:txBody>
                <a:bodyPr/>
                <a:lstStyle/>
                <a:p>
                  <a:r>
                    <a:rPr lang="zh-TW" altLang="en-US">
                      <a:noFill/>
                    </a:rPr>
                    <a:t> </a:t>
                  </a:r>
                </a:p>
              </p:txBody>
            </p:sp>
          </mc:Fallback>
        </mc:AlternateContent>
      </p:grpSp>
      <p:sp>
        <p:nvSpPr>
          <p:cNvPr id="9" name="矩形 8"/>
          <p:cNvSpPr/>
          <p:nvPr/>
        </p:nvSpPr>
        <p:spPr bwMode="auto">
          <a:xfrm>
            <a:off x="1078410" y="431377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0" name="文字方塊 9"/>
          <p:cNvSpPr txBox="1"/>
          <p:nvPr/>
        </p:nvSpPr>
        <p:spPr>
          <a:xfrm>
            <a:off x="1075251" y="4263001"/>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11" name="矩形 10"/>
          <p:cNvSpPr/>
          <p:nvPr/>
        </p:nvSpPr>
        <p:spPr bwMode="auto">
          <a:xfrm>
            <a:off x="1965371" y="431377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2" name="文字方塊 11"/>
          <p:cNvSpPr txBox="1"/>
          <p:nvPr/>
        </p:nvSpPr>
        <p:spPr>
          <a:xfrm>
            <a:off x="2855197" y="4263001"/>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3" name="文字方塊 12"/>
          <p:cNvSpPr txBox="1"/>
          <p:nvPr/>
        </p:nvSpPr>
        <p:spPr>
          <a:xfrm>
            <a:off x="1967039" y="4263001"/>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14" name="矩形 13"/>
          <p:cNvSpPr/>
          <p:nvPr/>
        </p:nvSpPr>
        <p:spPr bwMode="auto">
          <a:xfrm>
            <a:off x="1078410" y="5200348"/>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 name="文字方塊 14"/>
          <p:cNvSpPr txBox="1"/>
          <p:nvPr/>
        </p:nvSpPr>
        <p:spPr>
          <a:xfrm>
            <a:off x="1075251" y="5149572"/>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16" name="矩形 15"/>
          <p:cNvSpPr/>
          <p:nvPr/>
        </p:nvSpPr>
        <p:spPr bwMode="auto">
          <a:xfrm>
            <a:off x="1965371" y="519796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7" name="文字方塊 16"/>
          <p:cNvSpPr txBox="1"/>
          <p:nvPr/>
        </p:nvSpPr>
        <p:spPr>
          <a:xfrm>
            <a:off x="2855197" y="5149572"/>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8" name="文字方塊 17"/>
          <p:cNvSpPr txBox="1"/>
          <p:nvPr/>
        </p:nvSpPr>
        <p:spPr>
          <a:xfrm>
            <a:off x="1967039" y="5149572"/>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cxnSp>
        <p:nvCxnSpPr>
          <p:cNvPr id="19" name="直線接點 18"/>
          <p:cNvCxnSpPr>
            <a:stCxn id="42" idx="6"/>
            <a:endCxn id="40" idx="2"/>
          </p:cNvCxnSpPr>
          <p:nvPr/>
        </p:nvCxnSpPr>
        <p:spPr bwMode="auto">
          <a:xfrm>
            <a:off x="1904459" y="499335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 name="直線接點 19"/>
          <p:cNvCxnSpPr>
            <a:stCxn id="42" idx="4"/>
            <a:endCxn id="38" idx="0"/>
          </p:cNvCxnSpPr>
          <p:nvPr/>
        </p:nvCxnSpPr>
        <p:spPr bwMode="auto">
          <a:xfrm>
            <a:off x="1736244" y="5161571"/>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1" name="直線接點 20"/>
          <p:cNvCxnSpPr>
            <a:stCxn id="36" idx="2"/>
            <a:endCxn id="38" idx="6"/>
          </p:cNvCxnSpPr>
          <p:nvPr/>
        </p:nvCxnSpPr>
        <p:spPr bwMode="auto">
          <a:xfrm flipH="1" flipV="1">
            <a:off x="1904459" y="587992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2" name="直線接點 21"/>
          <p:cNvCxnSpPr/>
          <p:nvPr/>
        </p:nvCxnSpPr>
        <p:spPr bwMode="auto">
          <a:xfrm flipH="1">
            <a:off x="1848003" y="5096220"/>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23" name="文字方塊 22"/>
          <p:cNvSpPr txBox="1"/>
          <p:nvPr/>
        </p:nvSpPr>
        <p:spPr>
          <a:xfrm>
            <a:off x="1943229" y="4737037"/>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4" name="文字方塊 23"/>
          <p:cNvSpPr txBox="1"/>
          <p:nvPr/>
        </p:nvSpPr>
        <p:spPr>
          <a:xfrm>
            <a:off x="2037081" y="5326955"/>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25" name="文字方塊 24"/>
          <p:cNvSpPr txBox="1"/>
          <p:nvPr/>
        </p:nvSpPr>
        <p:spPr>
          <a:xfrm>
            <a:off x="1953661" y="5665631"/>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26" name="文字方塊 25"/>
          <p:cNvSpPr txBox="1"/>
          <p:nvPr/>
        </p:nvSpPr>
        <p:spPr>
          <a:xfrm>
            <a:off x="1487426" y="5218826"/>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27" name="矩形 26"/>
          <p:cNvSpPr/>
          <p:nvPr/>
        </p:nvSpPr>
        <p:spPr bwMode="auto">
          <a:xfrm>
            <a:off x="2855491" y="431377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8" name="文字方塊 27"/>
          <p:cNvSpPr txBox="1"/>
          <p:nvPr/>
        </p:nvSpPr>
        <p:spPr>
          <a:xfrm>
            <a:off x="2855197" y="4263000"/>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29" name="矩形 28"/>
          <p:cNvSpPr/>
          <p:nvPr/>
        </p:nvSpPr>
        <p:spPr bwMode="auto">
          <a:xfrm>
            <a:off x="2855491" y="519796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0" name="文字方塊 29"/>
          <p:cNvSpPr txBox="1"/>
          <p:nvPr/>
        </p:nvSpPr>
        <p:spPr>
          <a:xfrm>
            <a:off x="2855197" y="5149571"/>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grpSp>
        <p:nvGrpSpPr>
          <p:cNvPr id="32" name="群組 31"/>
          <p:cNvGrpSpPr/>
          <p:nvPr/>
        </p:nvGrpSpPr>
        <p:grpSpPr>
          <a:xfrm>
            <a:off x="1565905" y="4800064"/>
            <a:ext cx="338554" cy="369332"/>
            <a:chOff x="2286917" y="2901434"/>
            <a:chExt cx="338554" cy="369332"/>
          </a:xfrm>
        </p:grpSpPr>
        <p:sp>
          <p:nvSpPr>
            <p:cNvPr id="42" name="橢圓 4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3" name="文字方塊 42"/>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33" name="群組 32"/>
          <p:cNvGrpSpPr/>
          <p:nvPr/>
        </p:nvGrpSpPr>
        <p:grpSpPr>
          <a:xfrm>
            <a:off x="2457987" y="4799148"/>
            <a:ext cx="338554" cy="369332"/>
            <a:chOff x="2286917" y="2899083"/>
            <a:chExt cx="338554" cy="369332"/>
          </a:xfrm>
        </p:grpSpPr>
        <p:sp>
          <p:nvSpPr>
            <p:cNvPr id="40" name="橢圓 3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1" name="文字方塊 40"/>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34" name="群組 33"/>
          <p:cNvGrpSpPr/>
          <p:nvPr/>
        </p:nvGrpSpPr>
        <p:grpSpPr>
          <a:xfrm>
            <a:off x="1558240" y="5686635"/>
            <a:ext cx="351378" cy="369332"/>
            <a:chOff x="2279252" y="2901434"/>
            <a:chExt cx="351378" cy="369332"/>
          </a:xfrm>
        </p:grpSpPr>
        <p:sp>
          <p:nvSpPr>
            <p:cNvPr id="38" name="橢圓 3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9" name="文字方塊 38"/>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35" name="群組 34"/>
          <p:cNvGrpSpPr/>
          <p:nvPr/>
        </p:nvGrpSpPr>
        <p:grpSpPr>
          <a:xfrm>
            <a:off x="2457987" y="5686635"/>
            <a:ext cx="351378" cy="369332"/>
            <a:chOff x="2286917" y="2899999"/>
            <a:chExt cx="351378" cy="369332"/>
          </a:xfrm>
        </p:grpSpPr>
        <p:sp>
          <p:nvSpPr>
            <p:cNvPr id="36" name="橢圓 3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37" name="文字方塊 36"/>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45" name="矩形 44"/>
          <p:cNvSpPr/>
          <p:nvPr/>
        </p:nvSpPr>
        <p:spPr bwMode="auto">
          <a:xfrm>
            <a:off x="5107465" y="4313777"/>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6" name="文字方塊 45"/>
          <p:cNvSpPr txBox="1"/>
          <p:nvPr/>
        </p:nvSpPr>
        <p:spPr>
          <a:xfrm>
            <a:off x="5104306" y="4263001"/>
            <a:ext cx="479618" cy="369332"/>
          </a:xfrm>
          <a:prstGeom prst="rect">
            <a:avLst/>
          </a:prstGeom>
          <a:noFill/>
        </p:spPr>
        <p:txBody>
          <a:bodyPr wrap="none" rtlCol="0">
            <a:spAutoFit/>
          </a:bodyPr>
          <a:lstStyle/>
          <a:p>
            <a:r>
              <a:rPr lang="en-US" altLang="zh-TW" dirty="0">
                <a:solidFill>
                  <a:schemeClr val="bg2">
                    <a:lumMod val="50000"/>
                    <a:lumOff val="50000"/>
                  </a:schemeClr>
                </a:solidFill>
              </a:rPr>
              <a:t>R1</a:t>
            </a:r>
            <a:endParaRPr lang="zh-TW" altLang="en-US" dirty="0">
              <a:solidFill>
                <a:schemeClr val="bg2">
                  <a:lumMod val="50000"/>
                  <a:lumOff val="50000"/>
                </a:schemeClr>
              </a:solidFill>
            </a:endParaRPr>
          </a:p>
        </p:txBody>
      </p:sp>
      <p:sp>
        <p:nvSpPr>
          <p:cNvPr id="47" name="矩形 46"/>
          <p:cNvSpPr/>
          <p:nvPr/>
        </p:nvSpPr>
        <p:spPr bwMode="auto">
          <a:xfrm>
            <a:off x="5994426" y="431377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8" name="文字方塊 47"/>
          <p:cNvSpPr txBox="1"/>
          <p:nvPr/>
        </p:nvSpPr>
        <p:spPr>
          <a:xfrm>
            <a:off x="6884252" y="4263001"/>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49" name="文字方塊 48"/>
          <p:cNvSpPr txBox="1"/>
          <p:nvPr/>
        </p:nvSpPr>
        <p:spPr>
          <a:xfrm>
            <a:off x="5996094" y="4263001"/>
            <a:ext cx="479618" cy="369332"/>
          </a:xfrm>
          <a:prstGeom prst="rect">
            <a:avLst/>
          </a:prstGeom>
          <a:noFill/>
        </p:spPr>
        <p:txBody>
          <a:bodyPr wrap="none" rtlCol="0">
            <a:spAutoFit/>
          </a:bodyPr>
          <a:lstStyle/>
          <a:p>
            <a:r>
              <a:rPr lang="en-US" altLang="zh-TW" dirty="0">
                <a:solidFill>
                  <a:schemeClr val="bg2">
                    <a:lumMod val="50000"/>
                    <a:lumOff val="50000"/>
                  </a:schemeClr>
                </a:solidFill>
              </a:rPr>
              <a:t>R2</a:t>
            </a:r>
            <a:endParaRPr lang="zh-TW" altLang="en-US" dirty="0">
              <a:solidFill>
                <a:schemeClr val="bg2">
                  <a:lumMod val="50000"/>
                  <a:lumOff val="50000"/>
                </a:schemeClr>
              </a:solidFill>
            </a:endParaRPr>
          </a:p>
        </p:txBody>
      </p:sp>
      <p:sp>
        <p:nvSpPr>
          <p:cNvPr id="50" name="矩形 49"/>
          <p:cNvSpPr/>
          <p:nvPr/>
        </p:nvSpPr>
        <p:spPr bwMode="auto">
          <a:xfrm>
            <a:off x="5107465" y="5200348"/>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1" name="文字方塊 50"/>
          <p:cNvSpPr txBox="1"/>
          <p:nvPr/>
        </p:nvSpPr>
        <p:spPr>
          <a:xfrm>
            <a:off x="5104306" y="5149572"/>
            <a:ext cx="479618" cy="369332"/>
          </a:xfrm>
          <a:prstGeom prst="rect">
            <a:avLst/>
          </a:prstGeom>
          <a:noFill/>
        </p:spPr>
        <p:txBody>
          <a:bodyPr wrap="none" rtlCol="0">
            <a:spAutoFit/>
          </a:bodyPr>
          <a:lstStyle/>
          <a:p>
            <a:r>
              <a:rPr lang="en-US" altLang="zh-TW" dirty="0">
                <a:solidFill>
                  <a:schemeClr val="bg2">
                    <a:lumMod val="50000"/>
                    <a:lumOff val="50000"/>
                  </a:schemeClr>
                </a:solidFill>
              </a:rPr>
              <a:t>R4</a:t>
            </a:r>
            <a:endParaRPr lang="zh-TW" altLang="en-US" dirty="0">
              <a:solidFill>
                <a:schemeClr val="bg2">
                  <a:lumMod val="50000"/>
                  <a:lumOff val="50000"/>
                </a:schemeClr>
              </a:solidFill>
            </a:endParaRPr>
          </a:p>
        </p:txBody>
      </p:sp>
      <p:sp>
        <p:nvSpPr>
          <p:cNvPr id="52" name="矩形 51"/>
          <p:cNvSpPr/>
          <p:nvPr/>
        </p:nvSpPr>
        <p:spPr bwMode="auto">
          <a:xfrm>
            <a:off x="5994426" y="5197968"/>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3" name="文字方塊 52"/>
          <p:cNvSpPr txBox="1"/>
          <p:nvPr/>
        </p:nvSpPr>
        <p:spPr>
          <a:xfrm>
            <a:off x="6884252" y="5149572"/>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54" name="文字方塊 53"/>
          <p:cNvSpPr txBox="1"/>
          <p:nvPr/>
        </p:nvSpPr>
        <p:spPr>
          <a:xfrm>
            <a:off x="5996094" y="5149572"/>
            <a:ext cx="479618" cy="369332"/>
          </a:xfrm>
          <a:prstGeom prst="rect">
            <a:avLst/>
          </a:prstGeom>
          <a:noFill/>
        </p:spPr>
        <p:txBody>
          <a:bodyPr wrap="none" rtlCol="0">
            <a:spAutoFit/>
          </a:bodyPr>
          <a:lstStyle/>
          <a:p>
            <a:r>
              <a:rPr lang="en-US" altLang="zh-TW" dirty="0">
                <a:solidFill>
                  <a:schemeClr val="bg2">
                    <a:lumMod val="50000"/>
                    <a:lumOff val="50000"/>
                  </a:schemeClr>
                </a:solidFill>
              </a:rPr>
              <a:t>R5</a:t>
            </a:r>
            <a:endParaRPr lang="zh-TW" altLang="en-US" dirty="0">
              <a:solidFill>
                <a:schemeClr val="bg2">
                  <a:lumMod val="50000"/>
                  <a:lumOff val="50000"/>
                </a:schemeClr>
              </a:solidFill>
            </a:endParaRPr>
          </a:p>
        </p:txBody>
      </p:sp>
      <p:cxnSp>
        <p:nvCxnSpPr>
          <p:cNvPr id="55" name="直線接點 54"/>
          <p:cNvCxnSpPr/>
          <p:nvPr/>
        </p:nvCxnSpPr>
        <p:spPr bwMode="auto">
          <a:xfrm>
            <a:off x="5898951" y="5092026"/>
            <a:ext cx="646480" cy="657027"/>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56" name="直線接點 55"/>
          <p:cNvCxnSpPr>
            <a:stCxn id="78" idx="4"/>
            <a:endCxn id="74" idx="0"/>
          </p:cNvCxnSpPr>
          <p:nvPr/>
        </p:nvCxnSpPr>
        <p:spPr bwMode="auto">
          <a:xfrm>
            <a:off x="5765299" y="5161571"/>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57" name="直線接點 56"/>
          <p:cNvCxnSpPr>
            <a:stCxn id="72" idx="2"/>
            <a:endCxn id="74" idx="6"/>
          </p:cNvCxnSpPr>
          <p:nvPr/>
        </p:nvCxnSpPr>
        <p:spPr bwMode="auto">
          <a:xfrm flipH="1" flipV="1">
            <a:off x="5933514" y="587992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58" name="直線接點 57"/>
          <p:cNvCxnSpPr/>
          <p:nvPr/>
        </p:nvCxnSpPr>
        <p:spPr bwMode="auto">
          <a:xfrm flipH="1">
            <a:off x="5877058" y="5096220"/>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59" name="文字方塊 58"/>
          <p:cNvSpPr txBox="1"/>
          <p:nvPr/>
        </p:nvSpPr>
        <p:spPr>
          <a:xfrm>
            <a:off x="6219600" y="5364783"/>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60" name="文字方塊 59"/>
          <p:cNvSpPr txBox="1"/>
          <p:nvPr/>
        </p:nvSpPr>
        <p:spPr>
          <a:xfrm>
            <a:off x="6067167" y="5647748"/>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61" name="文字方塊 60"/>
          <p:cNvSpPr txBox="1"/>
          <p:nvPr/>
        </p:nvSpPr>
        <p:spPr>
          <a:xfrm>
            <a:off x="6149286" y="4961826"/>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sp>
        <p:nvSpPr>
          <p:cNvPr id="62" name="文字方塊 61"/>
          <p:cNvSpPr txBox="1"/>
          <p:nvPr/>
        </p:nvSpPr>
        <p:spPr>
          <a:xfrm>
            <a:off x="5516481" y="5218826"/>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63" name="矩形 62"/>
          <p:cNvSpPr/>
          <p:nvPr/>
        </p:nvSpPr>
        <p:spPr bwMode="auto">
          <a:xfrm>
            <a:off x="6884546" y="431377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4" name="文字方塊 63"/>
          <p:cNvSpPr txBox="1"/>
          <p:nvPr/>
        </p:nvSpPr>
        <p:spPr>
          <a:xfrm>
            <a:off x="6884252" y="4263000"/>
            <a:ext cx="479618" cy="369332"/>
          </a:xfrm>
          <a:prstGeom prst="rect">
            <a:avLst/>
          </a:prstGeom>
          <a:noFill/>
        </p:spPr>
        <p:txBody>
          <a:bodyPr wrap="none" rtlCol="0">
            <a:spAutoFit/>
          </a:bodyPr>
          <a:lstStyle/>
          <a:p>
            <a:r>
              <a:rPr lang="en-US" altLang="zh-TW" dirty="0">
                <a:solidFill>
                  <a:schemeClr val="bg2">
                    <a:lumMod val="50000"/>
                    <a:lumOff val="50000"/>
                  </a:schemeClr>
                </a:solidFill>
              </a:rPr>
              <a:t>R3</a:t>
            </a:r>
            <a:endParaRPr lang="zh-TW" altLang="en-US" dirty="0">
              <a:solidFill>
                <a:schemeClr val="bg2">
                  <a:lumMod val="50000"/>
                  <a:lumOff val="50000"/>
                </a:schemeClr>
              </a:solidFill>
            </a:endParaRPr>
          </a:p>
        </p:txBody>
      </p:sp>
      <p:sp>
        <p:nvSpPr>
          <p:cNvPr id="65" name="矩形 64"/>
          <p:cNvSpPr/>
          <p:nvPr/>
        </p:nvSpPr>
        <p:spPr bwMode="auto">
          <a:xfrm>
            <a:off x="6884546" y="5197967"/>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6" name="文字方塊 65"/>
          <p:cNvSpPr txBox="1"/>
          <p:nvPr/>
        </p:nvSpPr>
        <p:spPr>
          <a:xfrm>
            <a:off x="6884252" y="5149571"/>
            <a:ext cx="479618" cy="369332"/>
          </a:xfrm>
          <a:prstGeom prst="rect">
            <a:avLst/>
          </a:prstGeom>
          <a:noFill/>
        </p:spPr>
        <p:txBody>
          <a:bodyPr wrap="none" rtlCol="0">
            <a:spAutoFit/>
          </a:bodyPr>
          <a:lstStyle/>
          <a:p>
            <a:r>
              <a:rPr lang="en-US" altLang="zh-TW" dirty="0">
                <a:solidFill>
                  <a:schemeClr val="bg2">
                    <a:lumMod val="50000"/>
                    <a:lumOff val="50000"/>
                  </a:schemeClr>
                </a:solidFill>
              </a:rPr>
              <a:t>R6</a:t>
            </a:r>
            <a:endParaRPr lang="zh-TW" altLang="en-US" dirty="0">
              <a:solidFill>
                <a:schemeClr val="bg2">
                  <a:lumMod val="50000"/>
                  <a:lumOff val="50000"/>
                </a:schemeClr>
              </a:solidFill>
            </a:endParaRPr>
          </a:p>
        </p:txBody>
      </p:sp>
      <p:grpSp>
        <p:nvGrpSpPr>
          <p:cNvPr id="68" name="群組 67"/>
          <p:cNvGrpSpPr/>
          <p:nvPr/>
        </p:nvGrpSpPr>
        <p:grpSpPr>
          <a:xfrm>
            <a:off x="5594960" y="4800064"/>
            <a:ext cx="338554" cy="369332"/>
            <a:chOff x="2286917" y="2901434"/>
            <a:chExt cx="338554" cy="369332"/>
          </a:xfrm>
        </p:grpSpPr>
        <p:sp>
          <p:nvSpPr>
            <p:cNvPr id="78" name="橢圓 7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9" name="文字方塊 78"/>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69" name="群組 68"/>
          <p:cNvGrpSpPr/>
          <p:nvPr/>
        </p:nvGrpSpPr>
        <p:grpSpPr>
          <a:xfrm>
            <a:off x="6487042" y="4799148"/>
            <a:ext cx="351378" cy="369332"/>
            <a:chOff x="2286917" y="2899083"/>
            <a:chExt cx="351378" cy="369332"/>
          </a:xfrm>
        </p:grpSpPr>
        <p:sp>
          <p:nvSpPr>
            <p:cNvPr id="76" name="橢圓 7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7" name="文字方塊 76"/>
            <p:cNvSpPr txBox="1"/>
            <p:nvPr/>
          </p:nvSpPr>
          <p:spPr>
            <a:xfrm>
              <a:off x="2286917" y="2899083"/>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nvGrpSpPr>
          <p:cNvPr id="70" name="群組 69"/>
          <p:cNvGrpSpPr/>
          <p:nvPr/>
        </p:nvGrpSpPr>
        <p:grpSpPr>
          <a:xfrm>
            <a:off x="5587295" y="5686635"/>
            <a:ext cx="351378" cy="369332"/>
            <a:chOff x="2279252" y="2901434"/>
            <a:chExt cx="351378" cy="369332"/>
          </a:xfrm>
        </p:grpSpPr>
        <p:sp>
          <p:nvSpPr>
            <p:cNvPr id="74" name="橢圓 73"/>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5" name="文字方塊 74"/>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71" name="群組 70"/>
          <p:cNvGrpSpPr/>
          <p:nvPr/>
        </p:nvGrpSpPr>
        <p:grpSpPr>
          <a:xfrm>
            <a:off x="6487042" y="5686635"/>
            <a:ext cx="351378" cy="369332"/>
            <a:chOff x="2286917" y="2899999"/>
            <a:chExt cx="351378" cy="369332"/>
          </a:xfrm>
        </p:grpSpPr>
        <p:sp>
          <p:nvSpPr>
            <p:cNvPr id="72" name="橢圓 7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3" name="文字方塊 72"/>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pic>
        <p:nvPicPr>
          <p:cNvPr id="85" name="圖片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5574" y="3835676"/>
            <a:ext cx="630473" cy="540000"/>
          </a:xfrm>
          <a:prstGeom prst="rect">
            <a:avLst/>
          </a:prstGeom>
        </p:spPr>
      </p:pic>
      <mc:AlternateContent xmlns:mc="http://schemas.openxmlformats.org/markup-compatibility/2006" xmlns:a14="http://schemas.microsoft.com/office/drawing/2010/main">
        <mc:Choice Requires="a14">
          <p:sp>
            <p:nvSpPr>
              <p:cNvPr id="82" name="文字方塊 81"/>
              <p:cNvSpPr txBox="1"/>
              <p:nvPr/>
            </p:nvSpPr>
            <p:spPr>
              <a:xfrm>
                <a:off x="1088176" y="4323949"/>
                <a:ext cx="3524235" cy="553998"/>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=10+10+20+5×2</m:t>
                      </m:r>
                    </m:oMath>
                    <m:oMath xmlns:m="http://schemas.openxmlformats.org/officeDocument/2006/math">
                      <m:r>
                        <a:rPr lang="en-US" altLang="zh-TW" b="0" i="1" smtClean="0">
                          <a:solidFill>
                            <a:schemeClr val="tx1"/>
                          </a:solidFill>
                          <a:latin typeface="Cambria Math" panose="02040503050406030204" pitchFamily="18" charset="0"/>
                        </a:rPr>
                        <m:t>                      =50</m:t>
                      </m:r>
                    </m:oMath>
                  </m:oMathPara>
                </a14:m>
                <a:endParaRPr lang="zh-TW" altLang="en-US" dirty="0">
                  <a:solidFill>
                    <a:schemeClr val="tx1"/>
                  </a:solidFill>
                </a:endParaRPr>
              </a:p>
            </p:txBody>
          </p:sp>
        </mc:Choice>
        <mc:Fallback xmlns="">
          <p:sp>
            <p:nvSpPr>
              <p:cNvPr id="82" name="文字方塊 81"/>
              <p:cNvSpPr txBox="1">
                <a:spLocks noRot="1" noChangeAspect="1" noMove="1" noResize="1" noEditPoints="1" noAdjustHandles="1" noChangeArrowheads="1" noChangeShapeType="1" noTextEdit="1"/>
              </p:cNvSpPr>
              <p:nvPr/>
            </p:nvSpPr>
            <p:spPr>
              <a:xfrm>
                <a:off x="1088176" y="4323949"/>
                <a:ext cx="3524235" cy="553998"/>
              </a:xfrm>
              <a:prstGeom prst="rect">
                <a:avLst/>
              </a:prstGeom>
              <a:blipFill>
                <a:blip r:embed="rId5"/>
                <a:stretch>
                  <a:fillRect l="-1038" r="-1038" b="-439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3" name="文字方塊 82"/>
              <p:cNvSpPr txBox="1"/>
              <p:nvPr/>
            </p:nvSpPr>
            <p:spPr>
              <a:xfrm>
                <a:off x="5117052" y="4323372"/>
                <a:ext cx="3920176" cy="553998"/>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=10×2+10+20×2+5</m:t>
                      </m:r>
                    </m:oMath>
                    <m:oMath xmlns:m="http://schemas.openxmlformats.org/officeDocument/2006/math">
                      <m:r>
                        <a:rPr lang="en-US" altLang="zh-TW" b="0" i="1" smtClean="0">
                          <a:solidFill>
                            <a:schemeClr val="tx1"/>
                          </a:solidFill>
                          <a:latin typeface="Cambria Math" panose="02040503050406030204" pitchFamily="18" charset="0"/>
                        </a:rPr>
                        <m:t>                      =75</m:t>
                      </m:r>
                    </m:oMath>
                  </m:oMathPara>
                </a14:m>
                <a:endParaRPr lang="zh-TW" altLang="en-US" dirty="0">
                  <a:solidFill>
                    <a:schemeClr val="tx1"/>
                  </a:solidFill>
                </a:endParaRPr>
              </a:p>
            </p:txBody>
          </p:sp>
        </mc:Choice>
        <mc:Fallback xmlns="">
          <p:sp>
            <p:nvSpPr>
              <p:cNvPr id="83" name="文字方塊 82"/>
              <p:cNvSpPr txBox="1">
                <a:spLocks noRot="1" noChangeAspect="1" noMove="1" noResize="1" noEditPoints="1" noAdjustHandles="1" noChangeArrowheads="1" noChangeShapeType="1" noTextEdit="1"/>
              </p:cNvSpPr>
              <p:nvPr/>
            </p:nvSpPr>
            <p:spPr>
              <a:xfrm>
                <a:off x="5117052" y="4323372"/>
                <a:ext cx="3920176" cy="553998"/>
              </a:xfrm>
              <a:prstGeom prst="rect">
                <a:avLst/>
              </a:prstGeom>
              <a:blipFill>
                <a:blip r:embed="rId6"/>
                <a:stretch>
                  <a:fillRect l="-778" r="-1089" b="-439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4" name="文字方塊 83"/>
              <p:cNvSpPr txBox="1"/>
              <p:nvPr/>
            </p:nvSpPr>
            <p:spPr>
              <a:xfrm>
                <a:off x="1088176" y="4327929"/>
                <a:ext cx="2068708"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=10×1</m:t>
                      </m:r>
                    </m:oMath>
                  </m:oMathPara>
                </a14:m>
                <a:endParaRPr lang="zh-TW" altLang="en-US" dirty="0">
                  <a:solidFill>
                    <a:schemeClr val="accent1"/>
                  </a:solidFill>
                </a:endParaRPr>
              </a:p>
            </p:txBody>
          </p:sp>
        </mc:Choice>
        <mc:Fallback xmlns="">
          <p:sp>
            <p:nvSpPr>
              <p:cNvPr id="84" name="文字方塊 83"/>
              <p:cNvSpPr txBox="1">
                <a:spLocks noRot="1" noChangeAspect="1" noMove="1" noResize="1" noEditPoints="1" noAdjustHandles="1" noChangeArrowheads="1" noChangeShapeType="1" noTextEdit="1"/>
              </p:cNvSpPr>
              <p:nvPr/>
            </p:nvSpPr>
            <p:spPr>
              <a:xfrm>
                <a:off x="1088176" y="4327929"/>
                <a:ext cx="2068708" cy="276999"/>
              </a:xfrm>
              <a:prstGeom prst="rect">
                <a:avLst/>
              </a:prstGeom>
              <a:blipFill>
                <a:blip r:embed="rId7"/>
                <a:stretch>
                  <a:fillRect l="-1770" r="-2065" b="-8889"/>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7" name="文字方塊 86"/>
              <p:cNvSpPr txBox="1"/>
              <p:nvPr/>
            </p:nvSpPr>
            <p:spPr>
              <a:xfrm>
                <a:off x="5117052" y="4328869"/>
                <a:ext cx="2068708" cy="276999"/>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=10×2</m:t>
                      </m:r>
                    </m:oMath>
                  </m:oMathPara>
                </a14:m>
                <a:endParaRPr lang="zh-TW" altLang="en-US" dirty="0">
                  <a:solidFill>
                    <a:schemeClr val="accent1"/>
                  </a:solidFill>
                </a:endParaRPr>
              </a:p>
            </p:txBody>
          </p:sp>
        </mc:Choice>
        <mc:Fallback xmlns="">
          <p:sp>
            <p:nvSpPr>
              <p:cNvPr id="87" name="文字方塊 86"/>
              <p:cNvSpPr txBox="1">
                <a:spLocks noRot="1" noChangeAspect="1" noMove="1" noResize="1" noEditPoints="1" noAdjustHandles="1" noChangeArrowheads="1" noChangeShapeType="1" noTextEdit="1"/>
              </p:cNvSpPr>
              <p:nvPr/>
            </p:nvSpPr>
            <p:spPr>
              <a:xfrm>
                <a:off x="5117052" y="4328869"/>
                <a:ext cx="2068708" cy="276999"/>
              </a:xfrm>
              <a:prstGeom prst="rect">
                <a:avLst/>
              </a:prstGeom>
              <a:blipFill>
                <a:blip r:embed="rId8"/>
                <a:stretch>
                  <a:fillRect l="-1471" r="-2059" b="-8696"/>
                </a:stretch>
              </a:blipFill>
            </p:spPr>
            <p:txBody>
              <a:bodyPr/>
              <a:lstStyle/>
              <a:p>
                <a:r>
                  <a:rPr lang="zh-TW" altLang="en-US">
                    <a:noFill/>
                  </a:rPr>
                  <a:t> </a:t>
                </a:r>
              </a:p>
            </p:txBody>
          </p:sp>
        </mc:Fallback>
      </mc:AlternateContent>
      <p:sp>
        <p:nvSpPr>
          <p:cNvPr id="88" name="文字方塊 87"/>
          <p:cNvSpPr txBox="1"/>
          <p:nvPr/>
        </p:nvSpPr>
        <p:spPr>
          <a:xfrm>
            <a:off x="1075251" y="6108978"/>
            <a:ext cx="2683170" cy="369332"/>
          </a:xfrm>
          <a:prstGeom prst="rect">
            <a:avLst/>
          </a:prstGeom>
          <a:noFill/>
        </p:spPr>
        <p:txBody>
          <a:bodyPr wrap="none" rtlCol="0">
            <a:spAutoFit/>
          </a:bodyPr>
          <a:lstStyle/>
          <a:p>
            <a:r>
              <a:rPr lang="en-US" altLang="zh-TW" dirty="0" smtClean="0"/>
              <a:t>Transferred distance = </a:t>
            </a:r>
            <a:r>
              <a:rPr lang="en-US" altLang="zh-TW" dirty="0" smtClean="0">
                <a:solidFill>
                  <a:schemeClr val="accent1"/>
                </a:solidFill>
              </a:rPr>
              <a:t>1</a:t>
            </a:r>
            <a:endParaRPr lang="zh-TW" altLang="en-US" dirty="0">
              <a:solidFill>
                <a:schemeClr val="accent1"/>
              </a:solidFill>
            </a:endParaRPr>
          </a:p>
        </p:txBody>
      </p:sp>
      <p:sp>
        <p:nvSpPr>
          <p:cNvPr id="89" name="文字方塊 88"/>
          <p:cNvSpPr txBox="1"/>
          <p:nvPr/>
        </p:nvSpPr>
        <p:spPr>
          <a:xfrm>
            <a:off x="5104306" y="6108978"/>
            <a:ext cx="2683170" cy="369332"/>
          </a:xfrm>
          <a:prstGeom prst="rect">
            <a:avLst/>
          </a:prstGeom>
          <a:noFill/>
        </p:spPr>
        <p:txBody>
          <a:bodyPr wrap="none" rtlCol="0">
            <a:spAutoFit/>
          </a:bodyPr>
          <a:lstStyle/>
          <a:p>
            <a:r>
              <a:rPr lang="en-US" altLang="zh-TW" dirty="0" smtClean="0"/>
              <a:t>Transferred distance =</a:t>
            </a:r>
            <a:r>
              <a:rPr lang="en-US" altLang="zh-TW" dirty="0" smtClean="0">
                <a:solidFill>
                  <a:schemeClr val="accent1"/>
                </a:solidFill>
              </a:rPr>
              <a:t> 2</a:t>
            </a:r>
            <a:endParaRPr lang="zh-TW" altLang="en-US" dirty="0">
              <a:solidFill>
                <a:schemeClr val="accent1"/>
              </a:solidFill>
            </a:endParaRPr>
          </a:p>
        </p:txBody>
      </p:sp>
      <p:sp>
        <p:nvSpPr>
          <p:cNvPr id="4" name="投影片編號版面配置區 3"/>
          <p:cNvSpPr>
            <a:spLocks noGrp="1"/>
          </p:cNvSpPr>
          <p:nvPr>
            <p:ph type="sldNum" sz="quarter" idx="10"/>
          </p:nvPr>
        </p:nvSpPr>
        <p:spPr/>
        <p:txBody>
          <a:bodyPr/>
          <a:lstStyle/>
          <a:p>
            <a:fld id="{98DD11F9-7500-44D7-BD4E-9DA41FE32E0D}" type="slidenum">
              <a:rPr lang="zh-TW" altLang="en-US" smtClean="0"/>
              <a:pPr/>
              <a:t>6</a:t>
            </a:fld>
            <a:r>
              <a:rPr lang="en-US" altLang="zh-TW" smtClean="0"/>
              <a:t>/28</a:t>
            </a:r>
            <a:endParaRPr lang="zh-TW" altLang="en-US" dirty="0"/>
          </a:p>
        </p:txBody>
      </p:sp>
    </p:spTree>
    <p:extLst>
      <p:ext uri="{BB962C8B-B14F-4D97-AF65-F5344CB8AC3E}">
        <p14:creationId xmlns:p14="http://schemas.microsoft.com/office/powerpoint/2010/main" val="5603618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fade">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500"/>
                                        <p:tgtEl>
                                          <p:spTgt spid="8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fade">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84"/>
                                        </p:tgtEl>
                                      </p:cBhvr>
                                    </p:animEffect>
                                    <p:set>
                                      <p:cBhvr>
                                        <p:cTn id="22" dur="1" fill="hold">
                                          <p:stCondLst>
                                            <p:cond delay="499"/>
                                          </p:stCondLst>
                                        </p:cTn>
                                        <p:tgtEl>
                                          <p:spTgt spid="8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87"/>
                                        </p:tgtEl>
                                      </p:cBhvr>
                                    </p:animEffect>
                                    <p:set>
                                      <p:cBhvr>
                                        <p:cTn id="25" dur="1" fill="hold">
                                          <p:stCondLst>
                                            <p:cond delay="499"/>
                                          </p:stCondLst>
                                        </p:cTn>
                                        <p:tgtEl>
                                          <p:spTgt spid="87"/>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88"/>
                                        </p:tgtEl>
                                      </p:cBhvr>
                                    </p:animEffect>
                                    <p:set>
                                      <p:cBhvr>
                                        <p:cTn id="28" dur="1" fill="hold">
                                          <p:stCondLst>
                                            <p:cond delay="499"/>
                                          </p:stCondLst>
                                        </p:cTn>
                                        <p:tgtEl>
                                          <p:spTgt spid="88"/>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89"/>
                                        </p:tgtEl>
                                      </p:cBhvr>
                                    </p:animEffect>
                                    <p:set>
                                      <p:cBhvr>
                                        <p:cTn id="31" dur="1" fill="hold">
                                          <p:stCondLst>
                                            <p:cond delay="499"/>
                                          </p:stCondLst>
                                        </p:cTn>
                                        <p:tgtEl>
                                          <p:spTgt spid="89"/>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85"/>
                                        </p:tgtEl>
                                      </p:cBhvr>
                                    </p:animEffect>
                                    <p:set>
                                      <p:cBhvr>
                                        <p:cTn id="34" dur="1" fill="hold">
                                          <p:stCondLst>
                                            <p:cond delay="499"/>
                                          </p:stCondLst>
                                        </p:cTn>
                                        <p:tgtEl>
                                          <p:spTgt spid="85"/>
                                        </p:tgtEl>
                                        <p:attrNameLst>
                                          <p:attrName>style.visibility</p:attrName>
                                        </p:attrNameLst>
                                      </p:cBhvr>
                                      <p:to>
                                        <p:strVal val="hidden"/>
                                      </p:to>
                                    </p:se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500"/>
                                        <p:tgtEl>
                                          <p:spTgt spid="2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500"/>
                                        <p:tgtEl>
                                          <p:spTgt spid="25"/>
                                        </p:tgtEl>
                                      </p:cBhvr>
                                    </p:animEffect>
                                  </p:childTnLst>
                                </p:cTn>
                              </p:par>
                              <p:par>
                                <p:cTn id="45" presetID="10"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fade">
                                      <p:cBhvr>
                                        <p:cTn id="47" dur="500"/>
                                        <p:tgtEl>
                                          <p:spTgt spid="34"/>
                                        </p:tgtEl>
                                      </p:cBhvr>
                                    </p:animEffect>
                                  </p:childTnLst>
                                </p:cTn>
                              </p:par>
                              <p:par>
                                <p:cTn id="48" presetID="10" presetClass="entr" presetSubtype="0" fill="hold"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par>
                                <p:cTn id="51" presetID="10"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500"/>
                                        <p:tgtEl>
                                          <p:spTgt spid="2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par>
                                <p:cTn id="57" presetID="10" presetClass="entr" presetSubtype="0" fill="hold"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500"/>
                                        <p:tgtEl>
                                          <p:spTgt spid="20"/>
                                        </p:tgtEl>
                                      </p:cBhvr>
                                    </p:animEffect>
                                  </p:childTnLst>
                                </p:cTn>
                              </p:par>
                              <p:par>
                                <p:cTn id="60" presetID="10" presetClass="entr" presetSubtype="0" fill="hold" nodeType="with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fade">
                                      <p:cBhvr>
                                        <p:cTn id="62" dur="500"/>
                                        <p:tgtEl>
                                          <p:spTgt spid="69"/>
                                        </p:tgtEl>
                                      </p:cBhvr>
                                    </p:animEffect>
                                  </p:childTnLst>
                                </p:cTn>
                              </p:par>
                              <p:par>
                                <p:cTn id="63" presetID="10" presetClass="entr" presetSubtype="0" fill="hold" nodeType="withEffect">
                                  <p:stCondLst>
                                    <p:cond delay="0"/>
                                  </p:stCondLst>
                                  <p:childTnLst>
                                    <p:set>
                                      <p:cBhvr>
                                        <p:cTn id="64" dur="1" fill="hold">
                                          <p:stCondLst>
                                            <p:cond delay="0"/>
                                          </p:stCondLst>
                                        </p:cTn>
                                        <p:tgtEl>
                                          <p:spTgt spid="70"/>
                                        </p:tgtEl>
                                        <p:attrNameLst>
                                          <p:attrName>style.visibility</p:attrName>
                                        </p:attrNameLst>
                                      </p:cBhvr>
                                      <p:to>
                                        <p:strVal val="visible"/>
                                      </p:to>
                                    </p:set>
                                    <p:animEffect transition="in" filter="fade">
                                      <p:cBhvr>
                                        <p:cTn id="65" dur="500"/>
                                        <p:tgtEl>
                                          <p:spTgt spid="7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fade">
                                      <p:cBhvr>
                                        <p:cTn id="68" dur="500"/>
                                        <p:tgtEl>
                                          <p:spTgt spid="6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fade">
                                      <p:cBhvr>
                                        <p:cTn id="71" dur="500"/>
                                        <p:tgtEl>
                                          <p:spTgt spid="61"/>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2"/>
                                        </p:tgtEl>
                                        <p:attrNameLst>
                                          <p:attrName>style.visibility</p:attrName>
                                        </p:attrNameLst>
                                      </p:cBhvr>
                                      <p:to>
                                        <p:strVal val="visible"/>
                                      </p:to>
                                    </p:set>
                                    <p:animEffect transition="in" filter="fade">
                                      <p:cBhvr>
                                        <p:cTn id="74" dur="500"/>
                                        <p:tgtEl>
                                          <p:spTgt spid="62"/>
                                        </p:tgtEl>
                                      </p:cBhvr>
                                    </p:animEffect>
                                  </p:childTnLst>
                                </p:cTn>
                              </p:par>
                              <p:par>
                                <p:cTn id="75" presetID="10"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500"/>
                                        <p:tgtEl>
                                          <p:spTgt spid="56"/>
                                        </p:tgtEl>
                                      </p:cBhvr>
                                    </p:animEffect>
                                  </p:childTnLst>
                                </p:cTn>
                              </p:par>
                              <p:par>
                                <p:cTn id="78" presetID="10" presetClass="entr" presetSubtype="0" fill="hold"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fade">
                                      <p:cBhvr>
                                        <p:cTn id="80" dur="500"/>
                                        <p:tgtEl>
                                          <p:spTgt spid="57"/>
                                        </p:tgtEl>
                                      </p:cBhvr>
                                    </p:animEffect>
                                  </p:childTnLst>
                                </p:cTn>
                              </p:par>
                              <p:par>
                                <p:cTn id="81" presetID="10" presetClass="entr" presetSubtype="0" fill="hold" nodeType="withEffect">
                                  <p:stCondLst>
                                    <p:cond delay="0"/>
                                  </p:stCondLst>
                                  <p:childTnLst>
                                    <p:set>
                                      <p:cBhvr>
                                        <p:cTn id="82" dur="1" fill="hold">
                                          <p:stCondLst>
                                            <p:cond delay="0"/>
                                          </p:stCondLst>
                                        </p:cTn>
                                        <p:tgtEl>
                                          <p:spTgt spid="58"/>
                                        </p:tgtEl>
                                        <p:attrNameLst>
                                          <p:attrName>style.visibility</p:attrName>
                                        </p:attrNameLst>
                                      </p:cBhvr>
                                      <p:to>
                                        <p:strVal val="visible"/>
                                      </p:to>
                                    </p:set>
                                    <p:animEffect transition="in" filter="fade">
                                      <p:cBhvr>
                                        <p:cTn id="83" dur="500"/>
                                        <p:tgtEl>
                                          <p:spTgt spid="58"/>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82"/>
                                        </p:tgtEl>
                                        <p:attrNameLst>
                                          <p:attrName>style.visibility</p:attrName>
                                        </p:attrNameLst>
                                      </p:cBhvr>
                                      <p:to>
                                        <p:strVal val="visible"/>
                                      </p:to>
                                    </p:set>
                                    <p:animEffect transition="in" filter="fade">
                                      <p:cBhvr>
                                        <p:cTn id="88" dur="500"/>
                                        <p:tgtEl>
                                          <p:spTgt spid="82"/>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83"/>
                                        </p:tgtEl>
                                        <p:attrNameLst>
                                          <p:attrName>style.visibility</p:attrName>
                                        </p:attrNameLst>
                                      </p:cBhvr>
                                      <p:to>
                                        <p:strVal val="visible"/>
                                      </p:to>
                                    </p:set>
                                    <p:animEffect transition="in" filter="fade">
                                      <p:cBhvr>
                                        <p:cTn id="93" dur="500"/>
                                        <p:tgtEl>
                                          <p:spTgt spid="83"/>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fade">
                                      <p:cBhvr>
                                        <p:cTn id="98"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60" grpId="0"/>
      <p:bldP spid="61" grpId="0"/>
      <p:bldP spid="62" grpId="0"/>
      <p:bldP spid="82" grpId="0" animBg="1"/>
      <p:bldP spid="83" grpId="0" animBg="1"/>
      <p:bldP spid="84" grpId="0" animBg="1"/>
      <p:bldP spid="84" grpId="1" animBg="1"/>
      <p:bldP spid="87" grpId="0" animBg="1"/>
      <p:bldP spid="87" grpId="1" animBg="1"/>
      <p:bldP spid="88" grpId="0"/>
      <p:bldP spid="8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群組 22"/>
          <p:cNvGrpSpPr/>
          <p:nvPr/>
        </p:nvGrpSpPr>
        <p:grpSpPr>
          <a:xfrm>
            <a:off x="5221131" y="3199166"/>
            <a:ext cx="2739415" cy="1704150"/>
            <a:chOff x="5221131" y="2567745"/>
            <a:chExt cx="2739415" cy="1704150"/>
          </a:xfrm>
        </p:grpSpPr>
        <p:sp>
          <p:nvSpPr>
            <p:cNvPr id="24" name="橢圓 23"/>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 name="文字方塊 24"/>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26" name="弧形 25"/>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sp>
        <p:nvSpPr>
          <p:cNvPr id="2" name="標題 1"/>
          <p:cNvSpPr>
            <a:spLocks noGrp="1"/>
          </p:cNvSpPr>
          <p:nvPr>
            <p:ph type="title"/>
          </p:nvPr>
        </p:nvSpPr>
        <p:spPr/>
        <p:txBody>
          <a:bodyPr/>
          <a:lstStyle/>
          <a:p>
            <a:r>
              <a:rPr lang="en-US" altLang="zh-TW" dirty="0"/>
              <a:t>Task Remapping for Fault-tolerant</a:t>
            </a:r>
            <a:endParaRPr lang="zh-TW" altLang="en-US" dirty="0"/>
          </a:p>
        </p:txBody>
      </p:sp>
      <p:sp>
        <p:nvSpPr>
          <p:cNvPr id="3" name="內容版面配置區 2"/>
          <p:cNvSpPr>
            <a:spLocks noGrp="1"/>
          </p:cNvSpPr>
          <p:nvPr>
            <p:ph idx="1"/>
          </p:nvPr>
        </p:nvSpPr>
        <p:spPr>
          <a:noFill/>
        </p:spPr>
        <p:txBody>
          <a:bodyPr/>
          <a:lstStyle/>
          <a:p>
            <a:r>
              <a:rPr lang="en-US" altLang="zh-TW" dirty="0"/>
              <a:t>Remap all tasks again when faulty PE detected</a:t>
            </a:r>
          </a:p>
          <a:p>
            <a:pPr lvl="1"/>
            <a:r>
              <a:rPr lang="en-US" altLang="zh-TW" dirty="0"/>
              <a:t>Topology graph construction</a:t>
            </a:r>
          </a:p>
          <a:p>
            <a:pPr lvl="2"/>
            <a:r>
              <a:rPr lang="en-US" altLang="zh-TW" dirty="0">
                <a:solidFill>
                  <a:schemeClr val="accent1"/>
                </a:solidFill>
              </a:rPr>
              <a:t>Repairing path</a:t>
            </a:r>
          </a:p>
          <a:p>
            <a:pPr lvl="3"/>
            <a:r>
              <a:rPr lang="en-US" altLang="zh-TW" dirty="0"/>
              <a:t>Each path from source to target is a remapping</a:t>
            </a:r>
          </a:p>
          <a:p>
            <a:pPr lvl="2"/>
            <a:r>
              <a:rPr lang="en-US" altLang="zh-TW" dirty="0"/>
              <a:t>Minimum-cost flow algorithm (MCF)</a:t>
            </a:r>
          </a:p>
          <a:p>
            <a:pPr lvl="3"/>
            <a:r>
              <a:rPr lang="en-US" altLang="zh-TW" dirty="0" smtClean="0"/>
              <a:t>To obtain </a:t>
            </a:r>
            <a:r>
              <a:rPr lang="en-US" altLang="zh-TW" dirty="0"/>
              <a:t>repairing paths</a:t>
            </a:r>
            <a:endParaRPr lang="zh-TW" altLang="en-US" dirty="0"/>
          </a:p>
        </p:txBody>
      </p:sp>
      <p:grpSp>
        <p:nvGrpSpPr>
          <p:cNvPr id="4" name="群組 3"/>
          <p:cNvGrpSpPr/>
          <p:nvPr/>
        </p:nvGrpSpPr>
        <p:grpSpPr>
          <a:xfrm>
            <a:off x="5467213" y="4375449"/>
            <a:ext cx="2506233" cy="1493502"/>
            <a:chOff x="5467213" y="3744028"/>
            <a:chExt cx="2506233" cy="1493502"/>
          </a:xfrm>
        </p:grpSpPr>
        <p:cxnSp>
          <p:nvCxnSpPr>
            <p:cNvPr id="17" name="直線接點 16"/>
            <p:cNvCxnSpPr>
              <a:stCxn id="5" idx="6"/>
              <a:endCxn id="7" idx="2"/>
            </p:cNvCxnSpPr>
            <p:nvPr/>
          </p:nvCxnSpPr>
          <p:spPr bwMode="auto">
            <a:xfrm>
              <a:off x="5995080" y="4007962"/>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9" name="直線接點 18"/>
            <p:cNvCxnSpPr>
              <a:stCxn id="11" idx="6"/>
              <a:endCxn id="13" idx="2"/>
            </p:cNvCxnSpPr>
            <p:nvPr/>
          </p:nvCxnSpPr>
          <p:spPr bwMode="auto">
            <a:xfrm>
              <a:off x="5995080" y="4973597"/>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1" name="直線接點 20"/>
            <p:cNvCxnSpPr>
              <a:stCxn id="7" idx="6"/>
              <a:endCxn id="10" idx="1"/>
            </p:cNvCxnSpPr>
            <p:nvPr/>
          </p:nvCxnSpPr>
          <p:spPr bwMode="auto">
            <a:xfrm>
              <a:off x="6981378" y="4007962"/>
              <a:ext cx="493302" cy="621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2" name="直線接點 21"/>
            <p:cNvCxnSpPr>
              <a:stCxn id="13" idx="6"/>
              <a:endCxn id="15" idx="2"/>
            </p:cNvCxnSpPr>
            <p:nvPr/>
          </p:nvCxnSpPr>
          <p:spPr bwMode="auto">
            <a:xfrm>
              <a:off x="6981378" y="4973597"/>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5" name="橢圓 4"/>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 name="文字方塊 5"/>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7" name="橢圓 6"/>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 name="文字方塊 7"/>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9" name="橢圓 8"/>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0" name="文字方塊 9"/>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1" name="橢圓 10"/>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 name="文字方塊 11"/>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3" name="橢圓 12"/>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 name="文字方塊 13"/>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5" name="橢圓 14"/>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6" name="文字方塊 15"/>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18" name="直線接點 17"/>
            <p:cNvCxnSpPr>
              <a:stCxn id="5" idx="4"/>
              <a:endCxn id="11" idx="0"/>
            </p:cNvCxnSpPr>
            <p:nvPr/>
          </p:nvCxnSpPr>
          <p:spPr bwMode="auto">
            <a:xfrm>
              <a:off x="5731147"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0" name="直線接點 19"/>
            <p:cNvCxnSpPr>
              <a:stCxn id="7" idx="4"/>
              <a:endCxn id="13" idx="0"/>
            </p:cNvCxnSpPr>
            <p:nvPr/>
          </p:nvCxnSpPr>
          <p:spPr bwMode="auto">
            <a:xfrm>
              <a:off x="6717445"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27" name="群組 26"/>
          <p:cNvGrpSpPr/>
          <p:nvPr/>
        </p:nvGrpSpPr>
        <p:grpSpPr>
          <a:xfrm>
            <a:off x="5635256" y="4400854"/>
            <a:ext cx="3047468" cy="2457146"/>
            <a:chOff x="5635256" y="3769433"/>
            <a:chExt cx="3047468" cy="2457146"/>
          </a:xfrm>
        </p:grpSpPr>
        <p:sp>
          <p:nvSpPr>
            <p:cNvPr id="28" name="橢圓 27"/>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9" name="文字方塊 28"/>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30" name="弧形 29"/>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31" name="弧形 30"/>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85" name="群組 84"/>
          <p:cNvGrpSpPr/>
          <p:nvPr/>
        </p:nvGrpSpPr>
        <p:grpSpPr>
          <a:xfrm>
            <a:off x="1532301" y="3636426"/>
            <a:ext cx="2670360" cy="1826270"/>
            <a:chOff x="1532301" y="3550166"/>
            <a:chExt cx="2670360" cy="1826270"/>
          </a:xfrm>
        </p:grpSpPr>
        <p:sp>
          <p:nvSpPr>
            <p:cNvPr id="32" name="矩形 31"/>
            <p:cNvSpPr/>
            <p:nvPr/>
          </p:nvSpPr>
          <p:spPr bwMode="auto">
            <a:xfrm>
              <a:off x="1535460" y="3600942"/>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3" name="文字方塊 32"/>
            <p:cNvSpPr txBox="1"/>
            <p:nvPr/>
          </p:nvSpPr>
          <p:spPr>
            <a:xfrm>
              <a:off x="1532301" y="3550166"/>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34" name="矩形 33"/>
            <p:cNvSpPr/>
            <p:nvPr/>
          </p:nvSpPr>
          <p:spPr bwMode="auto">
            <a:xfrm>
              <a:off x="2422421" y="360094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5" name="矩形 34"/>
            <p:cNvSpPr/>
            <p:nvPr/>
          </p:nvSpPr>
          <p:spPr bwMode="auto">
            <a:xfrm>
              <a:off x="3312541" y="360094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6" name="文字方塊 35"/>
            <p:cNvSpPr txBox="1"/>
            <p:nvPr/>
          </p:nvSpPr>
          <p:spPr>
            <a:xfrm>
              <a:off x="3312247" y="3550166"/>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37" name="文字方塊 36"/>
            <p:cNvSpPr txBox="1"/>
            <p:nvPr/>
          </p:nvSpPr>
          <p:spPr>
            <a:xfrm>
              <a:off x="2424089" y="3550166"/>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38" name="矩形 37"/>
            <p:cNvSpPr/>
            <p:nvPr/>
          </p:nvSpPr>
          <p:spPr bwMode="auto">
            <a:xfrm>
              <a:off x="1535460" y="4487513"/>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9" name="文字方塊 38"/>
            <p:cNvSpPr txBox="1"/>
            <p:nvPr/>
          </p:nvSpPr>
          <p:spPr>
            <a:xfrm>
              <a:off x="1532301" y="443673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40" name="矩形 39"/>
            <p:cNvSpPr/>
            <p:nvPr/>
          </p:nvSpPr>
          <p:spPr bwMode="auto">
            <a:xfrm>
              <a:off x="2422421" y="4485133"/>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1" name="矩形 40"/>
            <p:cNvSpPr/>
            <p:nvPr/>
          </p:nvSpPr>
          <p:spPr bwMode="auto">
            <a:xfrm>
              <a:off x="3312541" y="4485133"/>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42" name="文字方塊 41"/>
            <p:cNvSpPr txBox="1"/>
            <p:nvPr/>
          </p:nvSpPr>
          <p:spPr>
            <a:xfrm>
              <a:off x="3312247" y="443673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43" name="文字方塊 42"/>
            <p:cNvSpPr txBox="1"/>
            <p:nvPr/>
          </p:nvSpPr>
          <p:spPr>
            <a:xfrm>
              <a:off x="2424089" y="443673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grpSp>
      <p:grpSp>
        <p:nvGrpSpPr>
          <p:cNvPr id="66" name="群組 65"/>
          <p:cNvGrpSpPr/>
          <p:nvPr/>
        </p:nvGrpSpPr>
        <p:grpSpPr>
          <a:xfrm>
            <a:off x="1628212" y="3832723"/>
            <a:ext cx="2506233" cy="1493502"/>
            <a:chOff x="5467213" y="3744028"/>
            <a:chExt cx="2506233" cy="1493502"/>
          </a:xfrm>
        </p:grpSpPr>
        <p:sp>
          <p:nvSpPr>
            <p:cNvPr id="67" name="橢圓 66"/>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8" name="文字方塊 67"/>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69" name="橢圓 68"/>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0" name="文字方塊 69"/>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73" name="橢圓 72"/>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4" name="文字方塊 73"/>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75" name="橢圓 74"/>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6" name="文字方塊 75"/>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77" name="橢圓 76"/>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8" name="文字方塊 77"/>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79" name="直線接點 78"/>
            <p:cNvCxnSpPr>
              <a:stCxn id="67" idx="6"/>
              <a:endCxn id="69" idx="2"/>
            </p:cNvCxnSpPr>
            <p:nvPr/>
          </p:nvCxnSpPr>
          <p:spPr bwMode="auto">
            <a:xfrm>
              <a:off x="5995080" y="4007962"/>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0" name="直線接點 79"/>
            <p:cNvCxnSpPr>
              <a:stCxn id="67" idx="4"/>
              <a:endCxn id="73" idx="0"/>
            </p:cNvCxnSpPr>
            <p:nvPr/>
          </p:nvCxnSpPr>
          <p:spPr bwMode="auto">
            <a:xfrm>
              <a:off x="5731147"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1" name="直線接點 80"/>
            <p:cNvCxnSpPr>
              <a:stCxn id="73" idx="6"/>
              <a:endCxn id="75" idx="2"/>
            </p:cNvCxnSpPr>
            <p:nvPr/>
          </p:nvCxnSpPr>
          <p:spPr bwMode="auto">
            <a:xfrm>
              <a:off x="5995080" y="4973597"/>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 name="直線接點 81"/>
            <p:cNvCxnSpPr>
              <a:stCxn id="69" idx="4"/>
              <a:endCxn id="75" idx="0"/>
            </p:cNvCxnSpPr>
            <p:nvPr/>
          </p:nvCxnSpPr>
          <p:spPr bwMode="auto">
            <a:xfrm>
              <a:off x="6717445"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 name="直線接點 82"/>
            <p:cNvCxnSpPr>
              <a:stCxn id="69" idx="6"/>
              <a:endCxn id="71" idx="2"/>
            </p:cNvCxnSpPr>
            <p:nvPr/>
          </p:nvCxnSpPr>
          <p:spPr bwMode="auto">
            <a:xfrm>
              <a:off x="6981378" y="4007962"/>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 name="直線接點 83"/>
            <p:cNvCxnSpPr>
              <a:stCxn id="75" idx="6"/>
              <a:endCxn id="77" idx="2"/>
            </p:cNvCxnSpPr>
            <p:nvPr/>
          </p:nvCxnSpPr>
          <p:spPr bwMode="auto">
            <a:xfrm>
              <a:off x="6981378" y="4973597"/>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71" name="橢圓 70"/>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2" name="文字方塊 71"/>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grpSp>
      <p:sp>
        <p:nvSpPr>
          <p:cNvPr id="65" name="矩形 64"/>
          <p:cNvSpPr/>
          <p:nvPr/>
        </p:nvSpPr>
        <p:spPr bwMode="auto">
          <a:xfrm>
            <a:off x="1535460" y="3687202"/>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6" name="文字方塊 85"/>
          <p:cNvSpPr txBox="1"/>
          <p:nvPr/>
        </p:nvSpPr>
        <p:spPr>
          <a:xfrm>
            <a:off x="1532301" y="3636426"/>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grpSp>
        <p:nvGrpSpPr>
          <p:cNvPr id="87" name="群組 86"/>
          <p:cNvGrpSpPr/>
          <p:nvPr/>
        </p:nvGrpSpPr>
        <p:grpSpPr>
          <a:xfrm>
            <a:off x="240959" y="3769616"/>
            <a:ext cx="1528206" cy="424697"/>
            <a:chOff x="240959" y="3269327"/>
            <a:chExt cx="1528206" cy="424697"/>
          </a:xfrm>
        </p:grpSpPr>
        <p:cxnSp>
          <p:nvCxnSpPr>
            <p:cNvPr id="88" name="直線單箭頭接點 87"/>
            <p:cNvCxnSpPr/>
            <p:nvPr/>
          </p:nvCxnSpPr>
          <p:spPr bwMode="auto">
            <a:xfrm flipH="1" flipV="1">
              <a:off x="1311216" y="3569342"/>
              <a:ext cx="457949" cy="124682"/>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89" name="文字方塊 88"/>
            <p:cNvSpPr txBox="1"/>
            <p:nvPr/>
          </p:nvSpPr>
          <p:spPr>
            <a:xfrm>
              <a:off x="240959" y="3269327"/>
              <a:ext cx="1184940" cy="369332"/>
            </a:xfrm>
            <a:prstGeom prst="rect">
              <a:avLst/>
            </a:prstGeom>
            <a:noFill/>
          </p:spPr>
          <p:txBody>
            <a:bodyPr wrap="none" rtlCol="0">
              <a:spAutoFit/>
            </a:bodyPr>
            <a:lstStyle/>
            <a:p>
              <a:r>
                <a:rPr lang="en-US" altLang="zh-TW" dirty="0">
                  <a:solidFill>
                    <a:schemeClr val="accent1"/>
                  </a:solidFill>
                </a:rPr>
                <a:t>Faulty PE</a:t>
              </a:r>
              <a:endParaRPr lang="zh-TW" altLang="en-US" dirty="0">
                <a:solidFill>
                  <a:schemeClr val="accent1"/>
                </a:solidFill>
              </a:endParaRPr>
            </a:p>
          </p:txBody>
        </p:sp>
      </p:grpSp>
      <p:sp>
        <p:nvSpPr>
          <p:cNvPr id="45" name="投影片編號版面配置區 44"/>
          <p:cNvSpPr>
            <a:spLocks noGrp="1"/>
          </p:cNvSpPr>
          <p:nvPr>
            <p:ph type="sldNum" sz="quarter" idx="10"/>
          </p:nvPr>
        </p:nvSpPr>
        <p:spPr/>
        <p:txBody>
          <a:bodyPr/>
          <a:lstStyle/>
          <a:p>
            <a:fld id="{98DD11F9-7500-44D7-BD4E-9DA41FE32E0D}" type="slidenum">
              <a:rPr lang="zh-TW" altLang="en-US" smtClean="0"/>
              <a:pPr/>
              <a:t>7</a:t>
            </a:fld>
            <a:r>
              <a:rPr lang="en-US" altLang="zh-TW" smtClean="0"/>
              <a:t>/28</a:t>
            </a:r>
            <a:endParaRPr lang="zh-TW" altLang="en-US" dirty="0"/>
          </a:p>
        </p:txBody>
      </p:sp>
    </p:spTree>
    <p:extLst>
      <p:ext uri="{BB962C8B-B14F-4D97-AF65-F5344CB8AC3E}">
        <p14:creationId xmlns:p14="http://schemas.microsoft.com/office/powerpoint/2010/main" val="7365215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65"/>
                                        </p:tgtEl>
                                        <p:attrNameLst>
                                          <p:attrName>fillcolor</p:attrName>
                                        </p:attrNameLst>
                                      </p:cBhvr>
                                      <p:to>
                                        <a:srgbClr val="79798F"/>
                                      </p:to>
                                    </p:animClr>
                                    <p:set>
                                      <p:cBhvr>
                                        <p:cTn id="7" dur="500" fill="hold"/>
                                        <p:tgtEl>
                                          <p:spTgt spid="65"/>
                                        </p:tgtEl>
                                        <p:attrNameLst>
                                          <p:attrName>fill.type</p:attrName>
                                        </p:attrNameLst>
                                      </p:cBhvr>
                                      <p:to>
                                        <p:strVal val="solid"/>
                                      </p:to>
                                    </p:set>
                                    <p:set>
                                      <p:cBhvr>
                                        <p:cTn id="8" dur="500" fill="hold"/>
                                        <p:tgtEl>
                                          <p:spTgt spid="65"/>
                                        </p:tgtEl>
                                        <p:attrNameLst>
                                          <p:attrName>fill.on</p:attrName>
                                        </p:attrNameLst>
                                      </p:cBhvr>
                                      <p:to>
                                        <p:strVal val="true"/>
                                      </p:to>
                                    </p:set>
                                  </p:childTnLst>
                                </p:cTn>
                              </p:par>
                              <p:par>
                                <p:cTn id="9" presetID="10" presetClass="entr" presetSubtype="0" fill="hold" nodeType="with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500"/>
                                        <p:tgtEl>
                                          <p:spTgt spid="87"/>
                                        </p:tgtEl>
                                      </p:cBhvr>
                                    </p:animEffect>
                                  </p:childTnLst>
                                </p:cTn>
                              </p:par>
                            </p:childTnLst>
                          </p:cTn>
                        </p:par>
                        <p:par>
                          <p:cTn id="12" fill="hold">
                            <p:stCondLst>
                              <p:cond delay="500"/>
                            </p:stCondLst>
                            <p:childTnLst>
                              <p:par>
                                <p:cTn id="13" presetID="1" presetClass="exit" presetSubtype="0" fill="hold" grpId="0" nodeType="afterEffect">
                                  <p:stCondLst>
                                    <p:cond delay="0"/>
                                  </p:stCondLst>
                                  <p:childTnLst>
                                    <p:set>
                                      <p:cBhvr>
                                        <p:cTn id="14" dur="1" fill="hold">
                                          <p:stCondLst>
                                            <p:cond delay="0"/>
                                          </p:stCondLst>
                                        </p:cTn>
                                        <p:tgtEl>
                                          <p:spTgt spid="65"/>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8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6"/>
                                        </p:tgtEl>
                                        <p:attrNameLst>
                                          <p:attrName>style.visibility</p:attrName>
                                        </p:attrNameLst>
                                      </p:cBhvr>
                                      <p:to>
                                        <p:strVal val="visible"/>
                                      </p:to>
                                    </p:set>
                                    <p:animEffect transition="in" filter="fade">
                                      <p:cBhvr>
                                        <p:cTn id="26" dur="500"/>
                                        <p:tgtEl>
                                          <p:spTgt spid="66"/>
                                        </p:tgtEl>
                                      </p:cBhvr>
                                    </p:animEffect>
                                  </p:childTnLst>
                                </p:cTn>
                              </p:par>
                              <p:par>
                                <p:cTn id="27" presetID="10" presetClass="exit" presetSubtype="0" fill="hold" nodeType="withEffect">
                                  <p:stCondLst>
                                    <p:cond delay="0"/>
                                  </p:stCondLst>
                                  <p:childTnLst>
                                    <p:animEffect transition="out" filter="fade">
                                      <p:cBhvr>
                                        <p:cTn id="28" dur="500"/>
                                        <p:tgtEl>
                                          <p:spTgt spid="85"/>
                                        </p:tgtEl>
                                      </p:cBhvr>
                                    </p:animEffect>
                                    <p:set>
                                      <p:cBhvr>
                                        <p:cTn id="29" dur="1" fill="hold">
                                          <p:stCondLst>
                                            <p:cond delay="499"/>
                                          </p:stCondLst>
                                        </p:cTn>
                                        <p:tgtEl>
                                          <p:spTgt spid="85"/>
                                        </p:tgtEl>
                                        <p:attrNameLst>
                                          <p:attrName>style.visibility</p:attrName>
                                        </p:attrNameLst>
                                      </p:cBhvr>
                                      <p:to>
                                        <p:strVal val="hidden"/>
                                      </p:to>
                                    </p:set>
                                  </p:childTnLst>
                                </p:cTn>
                              </p:par>
                            </p:childTnLst>
                          </p:cTn>
                        </p:par>
                        <p:par>
                          <p:cTn id="30" fill="hold">
                            <p:stCondLst>
                              <p:cond delay="500"/>
                            </p:stCondLst>
                            <p:childTnLst>
                              <p:par>
                                <p:cTn id="31" presetID="1" presetClass="entr" presetSubtype="0" fill="hold" nodeType="after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66"/>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87"/>
                                        </p:tgtEl>
                                      </p:cBhvr>
                                    </p:animEffect>
                                    <p:set>
                                      <p:cBhvr>
                                        <p:cTn id="37" dur="1" fill="hold">
                                          <p:stCondLst>
                                            <p:cond delay="499"/>
                                          </p:stCondLst>
                                        </p:cTn>
                                        <p:tgtEl>
                                          <p:spTgt spid="87"/>
                                        </p:tgtEl>
                                        <p:attrNameLst>
                                          <p:attrName>style.visibility</p:attrName>
                                        </p:attrNameLst>
                                      </p:cBhvr>
                                      <p:to>
                                        <p:strVal val="hidden"/>
                                      </p:to>
                                    </p:set>
                                  </p:childTnLst>
                                </p:cTn>
                              </p:par>
                              <p:par>
                                <p:cTn id="38" presetID="35" presetClass="path" presetSubtype="0" accel="50000" decel="50000" fill="hold" nodeType="withEffect">
                                  <p:stCondLst>
                                    <p:cond delay="0"/>
                                  </p:stCondLst>
                                  <p:childTnLst>
                                    <p:animMotion origin="layout" path="M 4.16667E-6 7.40741E-7 L -0.41997 -0.08056 " pathEditMode="relative" rAng="0" ptsTypes="AA">
                                      <p:cBhvr>
                                        <p:cTn id="39" dur="2000" spd="-100000" fill="hold"/>
                                        <p:tgtEl>
                                          <p:spTgt spid="4"/>
                                        </p:tgtEl>
                                        <p:attrNameLst>
                                          <p:attrName>ppt_x</p:attrName>
                                          <p:attrName>ppt_y</p:attrName>
                                        </p:attrNameLst>
                                      </p:cBhvr>
                                      <p:rCtr x="-21007" y="-4028"/>
                                    </p:animMotion>
                                  </p:childTnLst>
                                </p:cTn>
                              </p:par>
                            </p:childTnLst>
                          </p:cTn>
                        </p:par>
                        <p:par>
                          <p:cTn id="40" fill="hold">
                            <p:stCondLst>
                              <p:cond delay="2500"/>
                            </p:stCondLst>
                            <p:childTnLst>
                              <p:par>
                                <p:cTn id="41" presetID="10" presetClass="entr" presetSubtype="0" fill="hold"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500"/>
                                        <p:tgtEl>
                                          <p:spTgt spid="23"/>
                                        </p:tgtEl>
                                      </p:cBhvr>
                                    </p:animEffect>
                                  </p:childTnLst>
                                </p:cTn>
                              </p:par>
                            </p:childTnLst>
                          </p:cTn>
                        </p:par>
                        <p:par>
                          <p:cTn id="44" fill="hold">
                            <p:stCondLst>
                              <p:cond delay="3000"/>
                            </p:stCondLst>
                            <p:childTnLst>
                              <p:par>
                                <p:cTn id="45" presetID="10" presetClass="entr" presetSubtype="0" fill="hold"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2" end="2"/>
                                            </p:txEl>
                                          </p:spTgt>
                                        </p:tgtEl>
                                        <p:attrNameLst>
                                          <p:attrName>style.visibility</p:attrName>
                                        </p:attrNameLst>
                                      </p:cBhvr>
                                      <p:to>
                                        <p:strVal val="visible"/>
                                      </p:to>
                                    </p:set>
                                    <p:animEffect transition="in" filter="fade">
                                      <p:cBhvr>
                                        <p:cTn id="52" dur="500"/>
                                        <p:tgtEl>
                                          <p:spTgt spid="3">
                                            <p:txEl>
                                              <p:pRg st="2" end="2"/>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fade">
                                      <p:cBhvr>
                                        <p:cTn id="55" dur="500"/>
                                        <p:tgtEl>
                                          <p:spTgt spid="3">
                                            <p:txEl>
                                              <p:pRg st="3" end="3"/>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fade">
                                      <p:cBhvr>
                                        <p:cTn id="58" dur="500"/>
                                        <p:tgtEl>
                                          <p:spTgt spid="3">
                                            <p:txEl>
                                              <p:pRg st="4" end="4"/>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fade">
                                      <p:cBhvr>
                                        <p:cTn id="6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5" grpId="0" animBg="1"/>
      <p:bldP spid="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Repairing Paths</a:t>
            </a:r>
            <a:endParaRPr lang="zh-TW" altLang="en-US" dirty="0"/>
          </a:p>
        </p:txBody>
      </p:sp>
      <p:sp>
        <p:nvSpPr>
          <p:cNvPr id="3" name="內容版面配置區 2"/>
          <p:cNvSpPr>
            <a:spLocks noGrp="1"/>
          </p:cNvSpPr>
          <p:nvPr>
            <p:ph idx="1"/>
          </p:nvPr>
        </p:nvSpPr>
        <p:spPr/>
        <p:txBody>
          <a:bodyPr/>
          <a:lstStyle/>
          <a:p>
            <a:r>
              <a:rPr lang="en-US" altLang="zh-TW" dirty="0"/>
              <a:t>A repairing path represents a remapping solution</a:t>
            </a:r>
          </a:p>
          <a:p>
            <a:pPr lvl="1"/>
            <a:r>
              <a:rPr lang="en-US" altLang="zh-TW" dirty="0"/>
              <a:t>E.g. R1-&gt;R2-&gt;R3</a:t>
            </a:r>
          </a:p>
          <a:p>
            <a:pPr lvl="1"/>
            <a:endParaRPr lang="en-US" altLang="zh-TW" dirty="0"/>
          </a:p>
          <a:p>
            <a:pPr lvl="1"/>
            <a:endParaRPr lang="en-US" altLang="zh-TW" dirty="0"/>
          </a:p>
          <a:p>
            <a:pPr lvl="1"/>
            <a:endParaRPr lang="en-US" altLang="zh-TW" dirty="0"/>
          </a:p>
          <a:p>
            <a:pPr lvl="1"/>
            <a:endParaRPr lang="en-US" altLang="zh-TW" dirty="0"/>
          </a:p>
          <a:p>
            <a:pPr lvl="1"/>
            <a:endParaRPr lang="en-US" altLang="zh-TW" dirty="0"/>
          </a:p>
          <a:p>
            <a:pPr lvl="1"/>
            <a:r>
              <a:rPr lang="en-US" altLang="zh-TW" dirty="0"/>
              <a:t>E.g. R1-&gt;R4-&gt;R5-&gt;R6</a:t>
            </a:r>
          </a:p>
          <a:p>
            <a:pPr lvl="1"/>
            <a:endParaRPr lang="en-US" altLang="zh-TW" dirty="0"/>
          </a:p>
          <a:p>
            <a:endParaRPr lang="en-US" altLang="zh-TW" dirty="0"/>
          </a:p>
          <a:p>
            <a:endParaRPr lang="zh-TW" altLang="en-US" dirty="0"/>
          </a:p>
        </p:txBody>
      </p:sp>
      <p:sp>
        <p:nvSpPr>
          <p:cNvPr id="4" name="矩形 3"/>
          <p:cNvSpPr/>
          <p:nvPr/>
        </p:nvSpPr>
        <p:spPr bwMode="auto">
          <a:xfrm>
            <a:off x="1535460" y="2393920"/>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5" name="文字方塊 4"/>
          <p:cNvSpPr txBox="1"/>
          <p:nvPr/>
        </p:nvSpPr>
        <p:spPr>
          <a:xfrm>
            <a:off x="1532301" y="2343144"/>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9" name="矩形 8"/>
          <p:cNvSpPr/>
          <p:nvPr/>
        </p:nvSpPr>
        <p:spPr bwMode="auto">
          <a:xfrm>
            <a:off x="2422421" y="2393921"/>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 name="矩形 12"/>
          <p:cNvSpPr/>
          <p:nvPr/>
        </p:nvSpPr>
        <p:spPr bwMode="auto">
          <a:xfrm>
            <a:off x="3312541" y="2393921"/>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4" name="文字方塊 13"/>
          <p:cNvSpPr txBox="1"/>
          <p:nvPr/>
        </p:nvSpPr>
        <p:spPr>
          <a:xfrm>
            <a:off x="3312247" y="2343144"/>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8" name="文字方塊 17"/>
          <p:cNvSpPr txBox="1"/>
          <p:nvPr/>
        </p:nvSpPr>
        <p:spPr>
          <a:xfrm>
            <a:off x="2424089" y="2343144"/>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9" name="矩形 18"/>
          <p:cNvSpPr/>
          <p:nvPr/>
        </p:nvSpPr>
        <p:spPr bwMode="auto">
          <a:xfrm>
            <a:off x="1535460" y="3280491"/>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0" name="文字方塊 19"/>
          <p:cNvSpPr txBox="1"/>
          <p:nvPr/>
        </p:nvSpPr>
        <p:spPr>
          <a:xfrm>
            <a:off x="1532301" y="3229715"/>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24" name="矩形 23"/>
          <p:cNvSpPr/>
          <p:nvPr/>
        </p:nvSpPr>
        <p:spPr bwMode="auto">
          <a:xfrm>
            <a:off x="2422421" y="3278111"/>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8" name="矩形 27"/>
          <p:cNvSpPr/>
          <p:nvPr/>
        </p:nvSpPr>
        <p:spPr bwMode="auto">
          <a:xfrm>
            <a:off x="3312541" y="3278111"/>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9" name="文字方塊 28"/>
          <p:cNvSpPr txBox="1"/>
          <p:nvPr/>
        </p:nvSpPr>
        <p:spPr>
          <a:xfrm>
            <a:off x="3312247" y="3229715"/>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33" name="文字方塊 32"/>
          <p:cNvSpPr txBox="1"/>
          <p:nvPr/>
        </p:nvSpPr>
        <p:spPr>
          <a:xfrm>
            <a:off x="2424089" y="3229715"/>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grpSp>
        <p:nvGrpSpPr>
          <p:cNvPr id="46" name="群組 45"/>
          <p:cNvGrpSpPr/>
          <p:nvPr/>
        </p:nvGrpSpPr>
        <p:grpSpPr>
          <a:xfrm>
            <a:off x="5467213" y="3744028"/>
            <a:ext cx="2506233" cy="1493502"/>
            <a:chOff x="5467213" y="3744028"/>
            <a:chExt cx="2506233" cy="1493502"/>
          </a:xfrm>
        </p:grpSpPr>
        <p:cxnSp>
          <p:nvCxnSpPr>
            <p:cNvPr id="91" name="直線接點 90"/>
            <p:cNvCxnSpPr>
              <a:stCxn id="68" idx="6"/>
              <a:endCxn id="71" idx="1"/>
            </p:cNvCxnSpPr>
            <p:nvPr/>
          </p:nvCxnSpPr>
          <p:spPr bwMode="auto">
            <a:xfrm>
              <a:off x="6981378" y="4007962"/>
              <a:ext cx="493302" cy="621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9" name="橢圓 48"/>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0" name="文字方塊 49"/>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68" name="橢圓 67"/>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9" name="文字方塊 68"/>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70" name="橢圓 69"/>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1" name="文字方塊 70"/>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72" name="橢圓 71"/>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3" name="文字方塊 72"/>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74" name="橢圓 73"/>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5" name="文字方塊 74"/>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76" name="橢圓 75"/>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7" name="文字方塊 76"/>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79" name="直線接點 78"/>
            <p:cNvCxnSpPr>
              <a:stCxn id="49" idx="6"/>
              <a:endCxn id="68" idx="2"/>
            </p:cNvCxnSpPr>
            <p:nvPr/>
          </p:nvCxnSpPr>
          <p:spPr bwMode="auto">
            <a:xfrm>
              <a:off x="5995080" y="4007962"/>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1" name="直線接點 80"/>
            <p:cNvCxnSpPr>
              <a:stCxn id="49" idx="4"/>
              <a:endCxn id="72" idx="0"/>
            </p:cNvCxnSpPr>
            <p:nvPr/>
          </p:nvCxnSpPr>
          <p:spPr bwMode="auto">
            <a:xfrm>
              <a:off x="5731147"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 name="直線接點 83"/>
            <p:cNvCxnSpPr>
              <a:stCxn id="72" idx="6"/>
              <a:endCxn id="74" idx="2"/>
            </p:cNvCxnSpPr>
            <p:nvPr/>
          </p:nvCxnSpPr>
          <p:spPr bwMode="auto">
            <a:xfrm>
              <a:off x="5995080" y="4973597"/>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9" name="直線接點 88"/>
            <p:cNvCxnSpPr>
              <a:stCxn id="68" idx="4"/>
              <a:endCxn id="74" idx="0"/>
            </p:cNvCxnSpPr>
            <p:nvPr/>
          </p:nvCxnSpPr>
          <p:spPr bwMode="auto">
            <a:xfrm>
              <a:off x="6717445"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3" name="直線接點 92"/>
            <p:cNvCxnSpPr>
              <a:stCxn id="74" idx="6"/>
              <a:endCxn id="76" idx="2"/>
            </p:cNvCxnSpPr>
            <p:nvPr/>
          </p:nvCxnSpPr>
          <p:spPr bwMode="auto">
            <a:xfrm>
              <a:off x="6981378" y="4973597"/>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47" name="群組 46"/>
          <p:cNvGrpSpPr/>
          <p:nvPr/>
        </p:nvGrpSpPr>
        <p:grpSpPr>
          <a:xfrm>
            <a:off x="5221131" y="2567745"/>
            <a:ext cx="2739415" cy="1704150"/>
            <a:chOff x="5221131" y="2567745"/>
            <a:chExt cx="2739415" cy="1704150"/>
          </a:xfrm>
        </p:grpSpPr>
        <p:sp>
          <p:nvSpPr>
            <p:cNvPr id="62" name="橢圓 61"/>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3" name="文字方塊 62"/>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45" name="弧形 44"/>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48" name="群組 47"/>
          <p:cNvGrpSpPr/>
          <p:nvPr/>
        </p:nvGrpSpPr>
        <p:grpSpPr>
          <a:xfrm>
            <a:off x="5635256" y="3769433"/>
            <a:ext cx="3047468" cy="2457146"/>
            <a:chOff x="5635256" y="3769433"/>
            <a:chExt cx="3047468" cy="2457146"/>
          </a:xfrm>
        </p:grpSpPr>
        <p:sp>
          <p:nvSpPr>
            <p:cNvPr id="66" name="橢圓 65"/>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7" name="文字方塊 66"/>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78" name="弧形 77"/>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80" name="弧形 79"/>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cxnSp>
        <p:nvCxnSpPr>
          <p:cNvPr id="34" name="直線接點 33"/>
          <p:cNvCxnSpPr>
            <a:stCxn id="7" idx="6"/>
            <a:endCxn id="11" idx="2"/>
          </p:cNvCxnSpPr>
          <p:nvPr/>
        </p:nvCxnSpPr>
        <p:spPr bwMode="auto">
          <a:xfrm>
            <a:off x="2361509" y="3064873"/>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5" name="直線接點 34"/>
          <p:cNvCxnSpPr>
            <a:stCxn id="7" idx="4"/>
            <a:endCxn id="22" idx="0"/>
          </p:cNvCxnSpPr>
          <p:nvPr/>
        </p:nvCxnSpPr>
        <p:spPr bwMode="auto">
          <a:xfrm>
            <a:off x="2193294" y="3233088"/>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6" name="直線接點 35"/>
          <p:cNvCxnSpPr>
            <a:stCxn id="26" idx="2"/>
            <a:endCxn id="22" idx="6"/>
          </p:cNvCxnSpPr>
          <p:nvPr/>
        </p:nvCxnSpPr>
        <p:spPr bwMode="auto">
          <a:xfrm flipH="1" flipV="1">
            <a:off x="2361509" y="3951444"/>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37" name="直線接點 36"/>
          <p:cNvCxnSpPr/>
          <p:nvPr/>
        </p:nvCxnSpPr>
        <p:spPr bwMode="auto">
          <a:xfrm flipH="1">
            <a:off x="2305053" y="3176363"/>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90" name="直線接點 89"/>
          <p:cNvCxnSpPr/>
          <p:nvPr/>
        </p:nvCxnSpPr>
        <p:spPr bwMode="auto">
          <a:xfrm>
            <a:off x="3249520" y="3064873"/>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92" name="直線接點 91"/>
          <p:cNvCxnSpPr/>
          <p:nvPr/>
        </p:nvCxnSpPr>
        <p:spPr bwMode="auto">
          <a:xfrm flipH="1">
            <a:off x="2352675" y="3176363"/>
            <a:ext cx="1499958" cy="700584"/>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7" name="手繪多邊形 16"/>
          <p:cNvSpPr/>
          <p:nvPr/>
        </p:nvSpPr>
        <p:spPr bwMode="auto">
          <a:xfrm>
            <a:off x="5242970" y="3147017"/>
            <a:ext cx="3477317" cy="2767084"/>
          </a:xfrm>
          <a:custGeom>
            <a:avLst/>
            <a:gdLst>
              <a:gd name="connsiteX0" fmla="*/ 1446065 w 3477317"/>
              <a:gd name="connsiteY0" fmla="*/ 33505 h 2767084"/>
              <a:gd name="connsiteX1" fmla="*/ 640995 w 3477317"/>
              <a:gd name="connsiteY1" fmla="*/ 13626 h 2767084"/>
              <a:gd name="connsiteX2" fmla="*/ 183795 w 3477317"/>
              <a:gd name="connsiteY2" fmla="*/ 212409 h 2767084"/>
              <a:gd name="connsiteX3" fmla="*/ 4891 w 3477317"/>
              <a:gd name="connsiteY3" fmla="*/ 470826 h 2767084"/>
              <a:gd name="connsiteX4" fmla="*/ 74465 w 3477317"/>
              <a:gd name="connsiteY4" fmla="*/ 828635 h 2767084"/>
              <a:gd name="connsiteX5" fmla="*/ 322943 w 3477317"/>
              <a:gd name="connsiteY5" fmla="*/ 1057235 h 2767084"/>
              <a:gd name="connsiteX6" fmla="*/ 1555395 w 3477317"/>
              <a:gd name="connsiteY6" fmla="*/ 1067174 h 2767084"/>
              <a:gd name="connsiteX7" fmla="*/ 2310769 w 3477317"/>
              <a:gd name="connsiteY7" fmla="*/ 1027418 h 2767084"/>
              <a:gd name="connsiteX8" fmla="*/ 2628821 w 3477317"/>
              <a:gd name="connsiteY8" fmla="*/ 1027418 h 2767084"/>
              <a:gd name="connsiteX9" fmla="*/ 2857421 w 3477317"/>
              <a:gd name="connsiteY9" fmla="*/ 1096992 h 2767084"/>
              <a:gd name="connsiteX10" fmla="*/ 3314621 w 3477317"/>
              <a:gd name="connsiteY10" fmla="*/ 1424983 h 2767084"/>
              <a:gd name="connsiteX11" fmla="*/ 3463708 w 3477317"/>
              <a:gd name="connsiteY11" fmla="*/ 1802670 h 2767084"/>
              <a:gd name="connsiteX12" fmla="*/ 3404073 w 3477317"/>
              <a:gd name="connsiteY12" fmla="*/ 2359261 h 2767084"/>
              <a:gd name="connsiteX13" fmla="*/ 2877300 w 3477317"/>
              <a:gd name="connsiteY13" fmla="*/ 2707131 h 2767084"/>
              <a:gd name="connsiteX14" fmla="*/ 1962900 w 3477317"/>
              <a:gd name="connsiteY14" fmla="*/ 2766766 h 2767084"/>
              <a:gd name="connsiteX15" fmla="*/ 1644847 w 3477317"/>
              <a:gd name="connsiteY15" fmla="*/ 2707131 h 2767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7317" h="2767084">
                <a:moveTo>
                  <a:pt x="1446065" y="33505"/>
                </a:moveTo>
                <a:cubicBezTo>
                  <a:pt x="1148719" y="8657"/>
                  <a:pt x="851373" y="-16191"/>
                  <a:pt x="640995" y="13626"/>
                </a:cubicBezTo>
                <a:cubicBezTo>
                  <a:pt x="430617" y="43443"/>
                  <a:pt x="289812" y="136209"/>
                  <a:pt x="183795" y="212409"/>
                </a:cubicBezTo>
                <a:cubicBezTo>
                  <a:pt x="77778" y="288609"/>
                  <a:pt x="23113" y="368122"/>
                  <a:pt x="4891" y="470826"/>
                </a:cubicBezTo>
                <a:cubicBezTo>
                  <a:pt x="-13331" y="573530"/>
                  <a:pt x="21456" y="730900"/>
                  <a:pt x="74465" y="828635"/>
                </a:cubicBezTo>
                <a:cubicBezTo>
                  <a:pt x="127474" y="926370"/>
                  <a:pt x="76121" y="1017479"/>
                  <a:pt x="322943" y="1057235"/>
                </a:cubicBezTo>
                <a:cubicBezTo>
                  <a:pt x="569765" y="1096991"/>
                  <a:pt x="1224091" y="1072143"/>
                  <a:pt x="1555395" y="1067174"/>
                </a:cubicBezTo>
                <a:cubicBezTo>
                  <a:pt x="1886699" y="1062205"/>
                  <a:pt x="2131865" y="1034044"/>
                  <a:pt x="2310769" y="1027418"/>
                </a:cubicBezTo>
                <a:cubicBezTo>
                  <a:pt x="2489673" y="1020792"/>
                  <a:pt x="2537712" y="1015822"/>
                  <a:pt x="2628821" y="1027418"/>
                </a:cubicBezTo>
                <a:cubicBezTo>
                  <a:pt x="2719930" y="1039014"/>
                  <a:pt x="2743121" y="1030731"/>
                  <a:pt x="2857421" y="1096992"/>
                </a:cubicBezTo>
                <a:cubicBezTo>
                  <a:pt x="2971721" y="1163253"/>
                  <a:pt x="3213573" y="1307370"/>
                  <a:pt x="3314621" y="1424983"/>
                </a:cubicBezTo>
                <a:cubicBezTo>
                  <a:pt x="3415669" y="1542596"/>
                  <a:pt x="3448799" y="1646957"/>
                  <a:pt x="3463708" y="1802670"/>
                </a:cubicBezTo>
                <a:cubicBezTo>
                  <a:pt x="3478617" y="1958383"/>
                  <a:pt x="3501808" y="2208518"/>
                  <a:pt x="3404073" y="2359261"/>
                </a:cubicBezTo>
                <a:cubicBezTo>
                  <a:pt x="3306338" y="2510004"/>
                  <a:pt x="3117496" y="2639214"/>
                  <a:pt x="2877300" y="2707131"/>
                </a:cubicBezTo>
                <a:cubicBezTo>
                  <a:pt x="2637105" y="2775049"/>
                  <a:pt x="2168309" y="2766766"/>
                  <a:pt x="1962900" y="2766766"/>
                </a:cubicBezTo>
                <a:cubicBezTo>
                  <a:pt x="1757491" y="2766766"/>
                  <a:pt x="1701169" y="2736948"/>
                  <a:pt x="1644847" y="2707131"/>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grpSp>
        <p:nvGrpSpPr>
          <p:cNvPr id="82" name="群組 81"/>
          <p:cNvGrpSpPr/>
          <p:nvPr/>
        </p:nvGrpSpPr>
        <p:grpSpPr>
          <a:xfrm>
            <a:off x="240959" y="2476334"/>
            <a:ext cx="1519471" cy="498195"/>
            <a:chOff x="240959" y="3269327"/>
            <a:chExt cx="1519471" cy="498195"/>
          </a:xfrm>
        </p:grpSpPr>
        <p:cxnSp>
          <p:nvCxnSpPr>
            <p:cNvPr id="83" name="直線單箭頭接點 82"/>
            <p:cNvCxnSpPr/>
            <p:nvPr/>
          </p:nvCxnSpPr>
          <p:spPr bwMode="auto">
            <a:xfrm flipH="1" flipV="1">
              <a:off x="1311215" y="3569341"/>
              <a:ext cx="449215" cy="198181"/>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85" name="文字方塊 84"/>
            <p:cNvSpPr txBox="1"/>
            <p:nvPr/>
          </p:nvSpPr>
          <p:spPr>
            <a:xfrm>
              <a:off x="240959" y="3269327"/>
              <a:ext cx="1184940" cy="369332"/>
            </a:xfrm>
            <a:prstGeom prst="rect">
              <a:avLst/>
            </a:prstGeom>
            <a:noFill/>
          </p:spPr>
          <p:txBody>
            <a:bodyPr wrap="none" rtlCol="0">
              <a:spAutoFit/>
            </a:bodyPr>
            <a:lstStyle/>
            <a:p>
              <a:r>
                <a:rPr lang="en-US" altLang="zh-TW" dirty="0">
                  <a:solidFill>
                    <a:schemeClr val="accent1"/>
                  </a:solidFill>
                </a:rPr>
                <a:t>Faulty PE</a:t>
              </a:r>
              <a:endParaRPr lang="zh-TW" altLang="en-US" dirty="0">
                <a:solidFill>
                  <a:schemeClr val="accent1"/>
                </a:solidFill>
              </a:endParaRPr>
            </a:p>
          </p:txBody>
        </p:sp>
      </p:grpSp>
      <p:sp>
        <p:nvSpPr>
          <p:cNvPr id="126" name="矩形 125"/>
          <p:cNvSpPr/>
          <p:nvPr/>
        </p:nvSpPr>
        <p:spPr bwMode="auto">
          <a:xfrm>
            <a:off x="1535460" y="5016363"/>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27" name="文字方塊 126"/>
          <p:cNvSpPr txBox="1"/>
          <p:nvPr/>
        </p:nvSpPr>
        <p:spPr>
          <a:xfrm>
            <a:off x="1532301" y="4965587"/>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28" name="矩形 127"/>
          <p:cNvSpPr/>
          <p:nvPr/>
        </p:nvSpPr>
        <p:spPr bwMode="auto">
          <a:xfrm>
            <a:off x="2422421" y="5016364"/>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29" name="矩形 128"/>
          <p:cNvSpPr/>
          <p:nvPr/>
        </p:nvSpPr>
        <p:spPr bwMode="auto">
          <a:xfrm>
            <a:off x="3312541" y="501636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0" name="文字方塊 129"/>
          <p:cNvSpPr txBox="1"/>
          <p:nvPr/>
        </p:nvSpPr>
        <p:spPr>
          <a:xfrm>
            <a:off x="3312247" y="4965587"/>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31" name="文字方塊 130"/>
          <p:cNvSpPr txBox="1"/>
          <p:nvPr/>
        </p:nvSpPr>
        <p:spPr>
          <a:xfrm>
            <a:off x="2424089" y="4965587"/>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32" name="矩形 131"/>
          <p:cNvSpPr/>
          <p:nvPr/>
        </p:nvSpPr>
        <p:spPr bwMode="auto">
          <a:xfrm>
            <a:off x="1535460" y="5902934"/>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3" name="文字方塊 132"/>
          <p:cNvSpPr txBox="1"/>
          <p:nvPr/>
        </p:nvSpPr>
        <p:spPr>
          <a:xfrm>
            <a:off x="1532301" y="5852158"/>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34" name="矩形 133"/>
          <p:cNvSpPr/>
          <p:nvPr/>
        </p:nvSpPr>
        <p:spPr bwMode="auto">
          <a:xfrm>
            <a:off x="2422421" y="5900554"/>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5" name="矩形 134"/>
          <p:cNvSpPr/>
          <p:nvPr/>
        </p:nvSpPr>
        <p:spPr bwMode="auto">
          <a:xfrm>
            <a:off x="3312541" y="5900554"/>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36" name="文字方塊 135"/>
          <p:cNvSpPr txBox="1"/>
          <p:nvPr/>
        </p:nvSpPr>
        <p:spPr>
          <a:xfrm>
            <a:off x="3312247" y="5852158"/>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37" name="文字方塊 136"/>
          <p:cNvSpPr txBox="1"/>
          <p:nvPr/>
        </p:nvSpPr>
        <p:spPr>
          <a:xfrm>
            <a:off x="2424089" y="5852158"/>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150" name="直線接點 149"/>
          <p:cNvCxnSpPr>
            <a:stCxn id="139" idx="6"/>
            <a:endCxn id="142" idx="2"/>
          </p:cNvCxnSpPr>
          <p:nvPr/>
        </p:nvCxnSpPr>
        <p:spPr bwMode="auto">
          <a:xfrm>
            <a:off x="2361509" y="5687316"/>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51" name="直線接點 150"/>
          <p:cNvCxnSpPr>
            <a:stCxn id="139" idx="4"/>
            <a:endCxn id="145" idx="0"/>
          </p:cNvCxnSpPr>
          <p:nvPr/>
        </p:nvCxnSpPr>
        <p:spPr bwMode="auto">
          <a:xfrm>
            <a:off x="2193294" y="5855531"/>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52" name="直線接點 151"/>
          <p:cNvCxnSpPr>
            <a:stCxn id="148" idx="2"/>
            <a:endCxn id="145" idx="6"/>
          </p:cNvCxnSpPr>
          <p:nvPr/>
        </p:nvCxnSpPr>
        <p:spPr bwMode="auto">
          <a:xfrm flipH="1" flipV="1">
            <a:off x="2361509" y="657388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53" name="直線接點 152"/>
          <p:cNvCxnSpPr/>
          <p:nvPr/>
        </p:nvCxnSpPr>
        <p:spPr bwMode="auto">
          <a:xfrm flipH="1">
            <a:off x="2305053" y="5798806"/>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54" name="直線接點 153"/>
          <p:cNvCxnSpPr/>
          <p:nvPr/>
        </p:nvCxnSpPr>
        <p:spPr bwMode="auto">
          <a:xfrm flipH="1" flipV="1">
            <a:off x="3253591" y="6573887"/>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55" name="直線接點 154"/>
          <p:cNvCxnSpPr/>
          <p:nvPr/>
        </p:nvCxnSpPr>
        <p:spPr bwMode="auto">
          <a:xfrm>
            <a:off x="3084314" y="5855531"/>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sp>
        <p:nvSpPr>
          <p:cNvPr id="156" name="手繪多邊形 155"/>
          <p:cNvSpPr/>
          <p:nvPr/>
        </p:nvSpPr>
        <p:spPr bwMode="auto">
          <a:xfrm>
            <a:off x="5202225" y="3130826"/>
            <a:ext cx="2868720" cy="2584174"/>
          </a:xfrm>
          <a:custGeom>
            <a:avLst/>
            <a:gdLst>
              <a:gd name="connsiteX0" fmla="*/ 1496749 w 2868720"/>
              <a:gd name="connsiteY0" fmla="*/ 0 h 2584174"/>
              <a:gd name="connsiteX1" fmla="*/ 741375 w 2868720"/>
              <a:gd name="connsiteY1" fmla="*/ 29817 h 2584174"/>
              <a:gd name="connsiteX2" fmla="*/ 383566 w 2868720"/>
              <a:gd name="connsiteY2" fmla="*/ 129209 h 2584174"/>
              <a:gd name="connsiteX3" fmla="*/ 35697 w 2868720"/>
              <a:gd name="connsiteY3" fmla="*/ 288235 h 2584174"/>
              <a:gd name="connsiteX4" fmla="*/ 15818 w 2868720"/>
              <a:gd name="connsiteY4" fmla="*/ 576470 h 2584174"/>
              <a:gd name="connsiteX5" fmla="*/ 75453 w 2868720"/>
              <a:gd name="connsiteY5" fmla="*/ 805070 h 2584174"/>
              <a:gd name="connsiteX6" fmla="*/ 294114 w 2868720"/>
              <a:gd name="connsiteY6" fmla="*/ 964096 h 2584174"/>
              <a:gd name="connsiteX7" fmla="*/ 582349 w 2868720"/>
              <a:gd name="connsiteY7" fmla="*/ 993913 h 2584174"/>
              <a:gd name="connsiteX8" fmla="*/ 701618 w 2868720"/>
              <a:gd name="connsiteY8" fmla="*/ 1033670 h 2584174"/>
              <a:gd name="connsiteX9" fmla="*/ 741375 w 2868720"/>
              <a:gd name="connsiteY9" fmla="*/ 1182757 h 2584174"/>
              <a:gd name="connsiteX10" fmla="*/ 622105 w 2868720"/>
              <a:gd name="connsiteY10" fmla="*/ 1361661 h 2584174"/>
              <a:gd name="connsiteX11" fmla="*/ 423323 w 2868720"/>
              <a:gd name="connsiteY11" fmla="*/ 1451113 h 2584174"/>
              <a:gd name="connsiteX12" fmla="*/ 244418 w 2868720"/>
              <a:gd name="connsiteY12" fmla="*/ 1560444 h 2584174"/>
              <a:gd name="connsiteX13" fmla="*/ 224540 w 2868720"/>
              <a:gd name="connsiteY13" fmla="*/ 1779104 h 2584174"/>
              <a:gd name="connsiteX14" fmla="*/ 304053 w 2868720"/>
              <a:gd name="connsiteY14" fmla="*/ 1908313 h 2584174"/>
              <a:gd name="connsiteX15" fmla="*/ 542592 w 2868720"/>
              <a:gd name="connsiteY15" fmla="*/ 1977887 h 2584174"/>
              <a:gd name="connsiteX16" fmla="*/ 1059427 w 2868720"/>
              <a:gd name="connsiteY16" fmla="*/ 1977887 h 2584174"/>
              <a:gd name="connsiteX17" fmla="*/ 1407297 w 2868720"/>
              <a:gd name="connsiteY17" fmla="*/ 1958009 h 2584174"/>
              <a:gd name="connsiteX18" fmla="*/ 1844618 w 2868720"/>
              <a:gd name="connsiteY18" fmla="*/ 1997765 h 2584174"/>
              <a:gd name="connsiteX19" fmla="*/ 2480723 w 2868720"/>
              <a:gd name="connsiteY19" fmla="*/ 1987826 h 2584174"/>
              <a:gd name="connsiteX20" fmla="*/ 2788836 w 2868720"/>
              <a:gd name="connsiteY20" fmla="*/ 1987826 h 2584174"/>
              <a:gd name="connsiteX21" fmla="*/ 2868349 w 2868720"/>
              <a:gd name="connsiteY21" fmla="*/ 2126974 h 2584174"/>
              <a:gd name="connsiteX22" fmla="*/ 2768958 w 2868720"/>
              <a:gd name="connsiteY22" fmla="*/ 2256183 h 2584174"/>
              <a:gd name="connsiteX23" fmla="*/ 2649688 w 2868720"/>
              <a:gd name="connsiteY23" fmla="*/ 2345635 h 2584174"/>
              <a:gd name="connsiteX24" fmla="*/ 2510540 w 2868720"/>
              <a:gd name="connsiteY24" fmla="*/ 2425148 h 2584174"/>
              <a:gd name="connsiteX25" fmla="*/ 2212366 w 2868720"/>
              <a:gd name="connsiteY25" fmla="*/ 2554357 h 2584174"/>
              <a:gd name="connsiteX26" fmla="*/ 1874436 w 2868720"/>
              <a:gd name="connsiteY26" fmla="*/ 2574235 h 2584174"/>
              <a:gd name="connsiteX27" fmla="*/ 1685592 w 2868720"/>
              <a:gd name="connsiteY27" fmla="*/ 2584174 h 258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868720" h="2584174">
                <a:moveTo>
                  <a:pt x="1496749" y="0"/>
                </a:moveTo>
                <a:cubicBezTo>
                  <a:pt x="1211827" y="4141"/>
                  <a:pt x="926905" y="8282"/>
                  <a:pt x="741375" y="29817"/>
                </a:cubicBezTo>
                <a:cubicBezTo>
                  <a:pt x="555845" y="51352"/>
                  <a:pt x="501179" y="86139"/>
                  <a:pt x="383566" y="129209"/>
                </a:cubicBezTo>
                <a:cubicBezTo>
                  <a:pt x="265953" y="172279"/>
                  <a:pt x="96988" y="213692"/>
                  <a:pt x="35697" y="288235"/>
                </a:cubicBezTo>
                <a:cubicBezTo>
                  <a:pt x="-25594" y="362778"/>
                  <a:pt x="9192" y="490331"/>
                  <a:pt x="15818" y="576470"/>
                </a:cubicBezTo>
                <a:cubicBezTo>
                  <a:pt x="22444" y="662609"/>
                  <a:pt x="29070" y="740466"/>
                  <a:pt x="75453" y="805070"/>
                </a:cubicBezTo>
                <a:cubicBezTo>
                  <a:pt x="121836" y="869674"/>
                  <a:pt x="209631" y="932622"/>
                  <a:pt x="294114" y="964096"/>
                </a:cubicBezTo>
                <a:cubicBezTo>
                  <a:pt x="378597" y="995570"/>
                  <a:pt x="514432" y="982317"/>
                  <a:pt x="582349" y="993913"/>
                </a:cubicBezTo>
                <a:cubicBezTo>
                  <a:pt x="650266" y="1005509"/>
                  <a:pt x="675114" y="1002196"/>
                  <a:pt x="701618" y="1033670"/>
                </a:cubicBezTo>
                <a:cubicBezTo>
                  <a:pt x="728122" y="1065144"/>
                  <a:pt x="754627" y="1128092"/>
                  <a:pt x="741375" y="1182757"/>
                </a:cubicBezTo>
                <a:cubicBezTo>
                  <a:pt x="728123" y="1237422"/>
                  <a:pt x="675114" y="1316935"/>
                  <a:pt x="622105" y="1361661"/>
                </a:cubicBezTo>
                <a:cubicBezTo>
                  <a:pt x="569096" y="1406387"/>
                  <a:pt x="486271" y="1417983"/>
                  <a:pt x="423323" y="1451113"/>
                </a:cubicBezTo>
                <a:cubicBezTo>
                  <a:pt x="360375" y="1484243"/>
                  <a:pt x="277548" y="1505779"/>
                  <a:pt x="244418" y="1560444"/>
                </a:cubicBezTo>
                <a:cubicBezTo>
                  <a:pt x="211288" y="1615109"/>
                  <a:pt x="214601" y="1721126"/>
                  <a:pt x="224540" y="1779104"/>
                </a:cubicBezTo>
                <a:cubicBezTo>
                  <a:pt x="234479" y="1837082"/>
                  <a:pt x="251044" y="1875183"/>
                  <a:pt x="304053" y="1908313"/>
                </a:cubicBezTo>
                <a:cubicBezTo>
                  <a:pt x="357062" y="1941444"/>
                  <a:pt x="416696" y="1966291"/>
                  <a:pt x="542592" y="1977887"/>
                </a:cubicBezTo>
                <a:cubicBezTo>
                  <a:pt x="668488" y="1989483"/>
                  <a:pt x="915310" y="1981200"/>
                  <a:pt x="1059427" y="1977887"/>
                </a:cubicBezTo>
                <a:cubicBezTo>
                  <a:pt x="1203544" y="1974574"/>
                  <a:pt x="1276432" y="1954696"/>
                  <a:pt x="1407297" y="1958009"/>
                </a:cubicBezTo>
                <a:cubicBezTo>
                  <a:pt x="1538162" y="1961322"/>
                  <a:pt x="1665714" y="1992796"/>
                  <a:pt x="1844618" y="1997765"/>
                </a:cubicBezTo>
                <a:cubicBezTo>
                  <a:pt x="2023522" y="2002735"/>
                  <a:pt x="2323353" y="1989483"/>
                  <a:pt x="2480723" y="1987826"/>
                </a:cubicBezTo>
                <a:cubicBezTo>
                  <a:pt x="2638093" y="1986170"/>
                  <a:pt x="2724232" y="1964635"/>
                  <a:pt x="2788836" y="1987826"/>
                </a:cubicBezTo>
                <a:cubicBezTo>
                  <a:pt x="2853440" y="2011017"/>
                  <a:pt x="2871662" y="2082248"/>
                  <a:pt x="2868349" y="2126974"/>
                </a:cubicBezTo>
                <a:cubicBezTo>
                  <a:pt x="2865036" y="2171700"/>
                  <a:pt x="2805401" y="2219740"/>
                  <a:pt x="2768958" y="2256183"/>
                </a:cubicBezTo>
                <a:cubicBezTo>
                  <a:pt x="2732515" y="2292626"/>
                  <a:pt x="2692758" y="2317474"/>
                  <a:pt x="2649688" y="2345635"/>
                </a:cubicBezTo>
                <a:cubicBezTo>
                  <a:pt x="2606618" y="2373796"/>
                  <a:pt x="2583427" y="2390361"/>
                  <a:pt x="2510540" y="2425148"/>
                </a:cubicBezTo>
                <a:cubicBezTo>
                  <a:pt x="2437653" y="2459935"/>
                  <a:pt x="2318383" y="2529509"/>
                  <a:pt x="2212366" y="2554357"/>
                </a:cubicBezTo>
                <a:cubicBezTo>
                  <a:pt x="2106349" y="2579205"/>
                  <a:pt x="1874436" y="2574235"/>
                  <a:pt x="1874436" y="2574235"/>
                </a:cubicBezTo>
                <a:lnTo>
                  <a:pt x="1685592" y="2584174"/>
                </a:ln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grpSp>
        <p:nvGrpSpPr>
          <p:cNvPr id="161" name="群組 160"/>
          <p:cNvGrpSpPr/>
          <p:nvPr/>
        </p:nvGrpSpPr>
        <p:grpSpPr>
          <a:xfrm>
            <a:off x="240959" y="5130254"/>
            <a:ext cx="1519471" cy="498195"/>
            <a:chOff x="240959" y="3269327"/>
            <a:chExt cx="1519471" cy="498195"/>
          </a:xfrm>
        </p:grpSpPr>
        <p:cxnSp>
          <p:nvCxnSpPr>
            <p:cNvPr id="162" name="直線單箭頭接點 161"/>
            <p:cNvCxnSpPr/>
            <p:nvPr/>
          </p:nvCxnSpPr>
          <p:spPr bwMode="auto">
            <a:xfrm flipH="1" flipV="1">
              <a:off x="1311215" y="3569341"/>
              <a:ext cx="449215" cy="198181"/>
            </a:xfrm>
            <a:prstGeom prst="straightConnector1">
              <a:avLst/>
            </a:prstGeom>
            <a:solidFill>
              <a:schemeClr val="accent1"/>
            </a:solidFill>
            <a:ln w="38100" cap="flat" cmpd="sng" algn="ctr">
              <a:solidFill>
                <a:schemeClr val="accent1"/>
              </a:solidFill>
              <a:prstDash val="solid"/>
              <a:round/>
              <a:headEnd type="none" w="med" len="med"/>
              <a:tailEnd type="triangle"/>
            </a:ln>
            <a:effectLst/>
          </p:spPr>
        </p:cxnSp>
        <p:sp>
          <p:nvSpPr>
            <p:cNvPr id="163" name="文字方塊 162"/>
            <p:cNvSpPr txBox="1"/>
            <p:nvPr/>
          </p:nvSpPr>
          <p:spPr>
            <a:xfrm>
              <a:off x="240959" y="3269327"/>
              <a:ext cx="1184940" cy="369332"/>
            </a:xfrm>
            <a:prstGeom prst="rect">
              <a:avLst/>
            </a:prstGeom>
            <a:noFill/>
          </p:spPr>
          <p:txBody>
            <a:bodyPr wrap="none" rtlCol="0">
              <a:spAutoFit/>
            </a:bodyPr>
            <a:lstStyle/>
            <a:p>
              <a:r>
                <a:rPr lang="en-US" altLang="zh-TW" dirty="0">
                  <a:solidFill>
                    <a:schemeClr val="accent1"/>
                  </a:solidFill>
                </a:rPr>
                <a:t>Faulty PE</a:t>
              </a:r>
              <a:endParaRPr lang="zh-TW" altLang="en-US" dirty="0">
                <a:solidFill>
                  <a:schemeClr val="accent1"/>
                </a:solidFill>
              </a:endParaRPr>
            </a:p>
          </p:txBody>
        </p:sp>
      </p:grpSp>
      <p:grpSp>
        <p:nvGrpSpPr>
          <p:cNvPr id="6" name="群組 5"/>
          <p:cNvGrpSpPr/>
          <p:nvPr/>
        </p:nvGrpSpPr>
        <p:grpSpPr>
          <a:xfrm>
            <a:off x="2022955" y="2880207"/>
            <a:ext cx="338554" cy="369332"/>
            <a:chOff x="2286917" y="2901434"/>
            <a:chExt cx="338554" cy="369332"/>
          </a:xfrm>
        </p:grpSpPr>
        <p:sp>
          <p:nvSpPr>
            <p:cNvPr id="7" name="橢圓 6"/>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8" name="文字方塊 7"/>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0" name="群組 9"/>
          <p:cNvGrpSpPr/>
          <p:nvPr/>
        </p:nvGrpSpPr>
        <p:grpSpPr>
          <a:xfrm>
            <a:off x="2915037" y="2879291"/>
            <a:ext cx="338554" cy="369332"/>
            <a:chOff x="2286917" y="2899083"/>
            <a:chExt cx="338554" cy="369332"/>
          </a:xfrm>
        </p:grpSpPr>
        <p:sp>
          <p:nvSpPr>
            <p:cNvPr id="11" name="橢圓 1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2" name="文字方塊 11"/>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21" name="群組 20"/>
          <p:cNvGrpSpPr/>
          <p:nvPr/>
        </p:nvGrpSpPr>
        <p:grpSpPr>
          <a:xfrm>
            <a:off x="2015290" y="3766778"/>
            <a:ext cx="351378" cy="369332"/>
            <a:chOff x="2279252" y="2901434"/>
            <a:chExt cx="351378" cy="369332"/>
          </a:xfrm>
        </p:grpSpPr>
        <p:sp>
          <p:nvSpPr>
            <p:cNvPr id="22" name="橢圓 2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3" name="文字方塊 22"/>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25" name="群組 24"/>
          <p:cNvGrpSpPr/>
          <p:nvPr/>
        </p:nvGrpSpPr>
        <p:grpSpPr>
          <a:xfrm>
            <a:off x="2915037" y="3766778"/>
            <a:ext cx="351378" cy="369332"/>
            <a:chOff x="2286917" y="2899999"/>
            <a:chExt cx="351378" cy="369332"/>
          </a:xfrm>
        </p:grpSpPr>
        <p:sp>
          <p:nvSpPr>
            <p:cNvPr id="26" name="橢圓 2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7" name="文字方塊 26"/>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grpSp>
        <p:nvGrpSpPr>
          <p:cNvPr id="138" name="群組 137"/>
          <p:cNvGrpSpPr/>
          <p:nvPr/>
        </p:nvGrpSpPr>
        <p:grpSpPr>
          <a:xfrm>
            <a:off x="2022955" y="5502650"/>
            <a:ext cx="338554" cy="369332"/>
            <a:chOff x="2286917" y="2901434"/>
            <a:chExt cx="338554" cy="369332"/>
          </a:xfrm>
        </p:grpSpPr>
        <p:sp>
          <p:nvSpPr>
            <p:cNvPr id="139" name="橢圓 13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0" name="文字方塊 139"/>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141" name="群組 140"/>
          <p:cNvGrpSpPr/>
          <p:nvPr/>
        </p:nvGrpSpPr>
        <p:grpSpPr>
          <a:xfrm>
            <a:off x="2915037" y="5501734"/>
            <a:ext cx="338554" cy="369332"/>
            <a:chOff x="2286917" y="2899083"/>
            <a:chExt cx="338554" cy="369332"/>
          </a:xfrm>
        </p:grpSpPr>
        <p:sp>
          <p:nvSpPr>
            <p:cNvPr id="142" name="橢圓 141"/>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3" name="文字方塊 142"/>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144" name="群組 143"/>
          <p:cNvGrpSpPr/>
          <p:nvPr/>
        </p:nvGrpSpPr>
        <p:grpSpPr>
          <a:xfrm>
            <a:off x="2015290" y="6389221"/>
            <a:ext cx="351378" cy="369332"/>
            <a:chOff x="2279252" y="2901434"/>
            <a:chExt cx="351378" cy="369332"/>
          </a:xfrm>
        </p:grpSpPr>
        <p:sp>
          <p:nvSpPr>
            <p:cNvPr id="145" name="橢圓 144"/>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6" name="文字方塊 145"/>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147" name="群組 146"/>
          <p:cNvGrpSpPr/>
          <p:nvPr/>
        </p:nvGrpSpPr>
        <p:grpSpPr>
          <a:xfrm>
            <a:off x="2915037" y="6389221"/>
            <a:ext cx="351378" cy="369332"/>
            <a:chOff x="2286917" y="2899999"/>
            <a:chExt cx="351378" cy="369332"/>
          </a:xfrm>
        </p:grpSpPr>
        <p:sp>
          <p:nvSpPr>
            <p:cNvPr id="148" name="橢圓 14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9" name="文字方塊 148"/>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16" name="矩形 15"/>
          <p:cNvSpPr/>
          <p:nvPr/>
        </p:nvSpPr>
        <p:spPr bwMode="auto">
          <a:xfrm>
            <a:off x="226469" y="1948070"/>
            <a:ext cx="4331041" cy="2454965"/>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dirty="0">
              <a:ln>
                <a:noFill/>
              </a:ln>
              <a:solidFill>
                <a:schemeClr val="folHlink"/>
              </a:solidFill>
              <a:effectLst/>
              <a:latin typeface="Arial" charset="0"/>
              <a:ea typeface="新細明體" pitchFamily="18" charset="-120"/>
            </a:endParaRPr>
          </a:p>
        </p:txBody>
      </p:sp>
      <p:sp>
        <p:nvSpPr>
          <p:cNvPr id="164" name="矩形 163"/>
          <p:cNvSpPr/>
          <p:nvPr/>
        </p:nvSpPr>
        <p:spPr bwMode="auto">
          <a:xfrm>
            <a:off x="226469" y="4569815"/>
            <a:ext cx="4331041" cy="2278943"/>
          </a:xfrm>
          <a:prstGeom prst="rect">
            <a:avLst/>
          </a:prstGeom>
          <a:solidFill>
            <a:schemeClr val="bg2">
              <a:alpha val="7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sz="1600" b="0" i="0" u="none" strike="noStrike" cap="none" normalizeH="0" baseline="0">
              <a:ln>
                <a:noFill/>
              </a:ln>
              <a:solidFill>
                <a:schemeClr val="folHlink"/>
              </a:solidFill>
              <a:effectLst/>
              <a:latin typeface="Arial" charset="0"/>
              <a:ea typeface="新細明體" pitchFamily="18" charset="-120"/>
            </a:endParaRPr>
          </a:p>
        </p:txBody>
      </p:sp>
      <p:grpSp>
        <p:nvGrpSpPr>
          <p:cNvPr id="53" name="群組 52"/>
          <p:cNvGrpSpPr/>
          <p:nvPr/>
        </p:nvGrpSpPr>
        <p:grpSpPr>
          <a:xfrm>
            <a:off x="5975932" y="3829512"/>
            <a:ext cx="1512126" cy="0"/>
            <a:chOff x="5975932" y="3829512"/>
            <a:chExt cx="1512126" cy="0"/>
          </a:xfrm>
        </p:grpSpPr>
        <p:cxnSp>
          <p:nvCxnSpPr>
            <p:cNvPr id="94" name="直線單箭頭接點 93"/>
            <p:cNvCxnSpPr/>
            <p:nvPr/>
          </p:nvCxnSpPr>
          <p:spPr bwMode="auto">
            <a:xfrm>
              <a:off x="6981378" y="3829512"/>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cxnSp>
          <p:nvCxnSpPr>
            <p:cNvPr id="95" name="直線單箭頭接點 94"/>
            <p:cNvCxnSpPr/>
            <p:nvPr/>
          </p:nvCxnSpPr>
          <p:spPr bwMode="auto">
            <a:xfrm>
              <a:off x="5975932" y="3829512"/>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grpSp>
      <p:grpSp>
        <p:nvGrpSpPr>
          <p:cNvPr id="157" name="群組 156"/>
          <p:cNvGrpSpPr/>
          <p:nvPr/>
        </p:nvGrpSpPr>
        <p:grpSpPr>
          <a:xfrm>
            <a:off x="5661573" y="4170232"/>
            <a:ext cx="1756912" cy="692949"/>
            <a:chOff x="5731146" y="4140415"/>
            <a:chExt cx="1756912" cy="692949"/>
          </a:xfrm>
        </p:grpSpPr>
        <p:cxnSp>
          <p:nvCxnSpPr>
            <p:cNvPr id="158" name="直線單箭頭接點 157"/>
            <p:cNvCxnSpPr/>
            <p:nvPr/>
          </p:nvCxnSpPr>
          <p:spPr bwMode="auto">
            <a:xfrm>
              <a:off x="6981378" y="4833364"/>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cxnSp>
          <p:nvCxnSpPr>
            <p:cNvPr id="159" name="直線單箭頭接點 158"/>
            <p:cNvCxnSpPr/>
            <p:nvPr/>
          </p:nvCxnSpPr>
          <p:spPr bwMode="auto">
            <a:xfrm>
              <a:off x="5975932" y="4833364"/>
              <a:ext cx="506680" cy="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cxnSp>
          <p:nvCxnSpPr>
            <p:cNvPr id="160" name="直線單箭頭接點 159"/>
            <p:cNvCxnSpPr/>
            <p:nvPr/>
          </p:nvCxnSpPr>
          <p:spPr bwMode="auto">
            <a:xfrm>
              <a:off x="5731146" y="4140415"/>
              <a:ext cx="0" cy="485940"/>
            </a:xfrm>
            <a:prstGeom prst="straightConnector1">
              <a:avLst/>
            </a:prstGeom>
            <a:solidFill>
              <a:schemeClr val="accent1"/>
            </a:solidFill>
            <a:ln w="38100" cap="flat" cmpd="sng" algn="ctr">
              <a:solidFill>
                <a:schemeClr val="accent1"/>
              </a:solidFill>
              <a:prstDash val="solid"/>
              <a:round/>
              <a:headEnd type="none" w="med" len="med"/>
              <a:tailEnd type="stealth"/>
            </a:ln>
            <a:effectLst/>
          </p:spPr>
        </p:cxnSp>
      </p:grpSp>
      <p:sp>
        <p:nvSpPr>
          <p:cNvPr id="30" name="投影片編號版面配置區 29"/>
          <p:cNvSpPr>
            <a:spLocks noGrp="1"/>
          </p:cNvSpPr>
          <p:nvPr>
            <p:ph type="sldNum" sz="quarter" idx="10"/>
          </p:nvPr>
        </p:nvSpPr>
        <p:spPr/>
        <p:txBody>
          <a:bodyPr/>
          <a:lstStyle/>
          <a:p>
            <a:fld id="{98DD11F9-7500-44D7-BD4E-9DA41FE32E0D}" type="slidenum">
              <a:rPr lang="zh-TW" altLang="en-US" smtClean="0"/>
              <a:pPr/>
              <a:t>8</a:t>
            </a:fld>
            <a:r>
              <a:rPr lang="en-US" altLang="zh-TW" smtClean="0"/>
              <a:t>/28</a:t>
            </a:r>
            <a:endParaRPr lang="zh-TW" altLang="en-US" dirty="0"/>
          </a:p>
        </p:txBody>
      </p:sp>
    </p:spTree>
    <p:extLst>
      <p:ext uri="{BB962C8B-B14F-4D97-AF65-F5344CB8AC3E}">
        <p14:creationId xmlns:p14="http://schemas.microsoft.com/office/powerpoint/2010/main" val="31040011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34"/>
                                        </p:tgtEl>
                                      </p:cBhvr>
                                    </p:animEffect>
                                    <p:set>
                                      <p:cBhvr>
                                        <p:cTn id="22" dur="1" fill="hold">
                                          <p:stCondLst>
                                            <p:cond delay="499"/>
                                          </p:stCondLst>
                                        </p:cTn>
                                        <p:tgtEl>
                                          <p:spTgt spid="34"/>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35"/>
                                        </p:tgtEl>
                                      </p:cBhvr>
                                    </p:animEffect>
                                    <p:set>
                                      <p:cBhvr>
                                        <p:cTn id="25" dur="1" fill="hold">
                                          <p:stCondLst>
                                            <p:cond delay="499"/>
                                          </p:stCondLst>
                                        </p:cTn>
                                        <p:tgtEl>
                                          <p:spTgt spid="35"/>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36"/>
                                        </p:tgtEl>
                                      </p:cBhvr>
                                    </p:animEffect>
                                    <p:set>
                                      <p:cBhvr>
                                        <p:cTn id="28" dur="1" fill="hold">
                                          <p:stCondLst>
                                            <p:cond delay="499"/>
                                          </p:stCondLst>
                                        </p:cTn>
                                        <p:tgtEl>
                                          <p:spTgt spid="36"/>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37"/>
                                        </p:tgtEl>
                                      </p:cBhvr>
                                    </p:animEffect>
                                    <p:set>
                                      <p:cBhvr>
                                        <p:cTn id="31" dur="1" fill="hold">
                                          <p:stCondLst>
                                            <p:cond delay="499"/>
                                          </p:stCondLst>
                                        </p:cTn>
                                        <p:tgtEl>
                                          <p:spTgt spid="37"/>
                                        </p:tgtEl>
                                        <p:attrNameLst>
                                          <p:attrName>style.visibility</p:attrName>
                                        </p:attrNameLst>
                                      </p:cBhvr>
                                      <p:to>
                                        <p:strVal val="hidden"/>
                                      </p:to>
                                    </p:set>
                                  </p:childTnLst>
                                </p:cTn>
                              </p:par>
                              <p:par>
                                <p:cTn id="32" presetID="35" presetClass="path" presetSubtype="0" accel="50000" decel="50000" fill="hold" nodeType="withEffect">
                                  <p:stCondLst>
                                    <p:cond delay="0"/>
                                  </p:stCondLst>
                                  <p:childTnLst>
                                    <p:animMotion origin="layout" path="M -1.11111E-6 -3.33333E-6 L -0.39879 -0.11157 " pathEditMode="relative" rAng="0" ptsTypes="AA">
                                      <p:cBhvr>
                                        <p:cTn id="33" dur="2000" fill="hold"/>
                                        <p:tgtEl>
                                          <p:spTgt spid="53"/>
                                        </p:tgtEl>
                                        <p:attrNameLst>
                                          <p:attrName>ppt_x</p:attrName>
                                          <p:attrName>ppt_y</p:attrName>
                                        </p:attrNameLst>
                                      </p:cBhvr>
                                      <p:rCtr x="-20035" y="-6389"/>
                                    </p:animMotion>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53"/>
                                        </p:tgtEl>
                                      </p:cBhvr>
                                    </p:animEffect>
                                    <p:set>
                                      <p:cBhvr>
                                        <p:cTn id="38" dur="1" fill="hold">
                                          <p:stCondLst>
                                            <p:cond delay="499"/>
                                          </p:stCondLst>
                                        </p:cTn>
                                        <p:tgtEl>
                                          <p:spTgt spid="53"/>
                                        </p:tgtEl>
                                        <p:attrNameLst>
                                          <p:attrName>style.visibility</p:attrName>
                                        </p:attrNameLst>
                                      </p:cBhvr>
                                      <p:to>
                                        <p:strVal val="hidden"/>
                                      </p:to>
                                    </p:set>
                                  </p:childTnLst>
                                </p:cTn>
                              </p:par>
                              <p:par>
                                <p:cTn id="39" presetID="63" presetClass="path" presetSubtype="0" accel="50000" decel="50000" fill="hold" nodeType="withEffect">
                                  <p:stCondLst>
                                    <p:cond delay="0"/>
                                  </p:stCondLst>
                                  <p:childTnLst>
                                    <p:animMotion origin="layout" path="M 3.05556E-6 7.40741E-7 L 0.09757 -0.00023 " pathEditMode="relative" rAng="0" ptsTypes="AA">
                                      <p:cBhvr>
                                        <p:cTn id="40" dur="2000" fill="hold"/>
                                        <p:tgtEl>
                                          <p:spTgt spid="6"/>
                                        </p:tgtEl>
                                        <p:attrNameLst>
                                          <p:attrName>ppt_x</p:attrName>
                                          <p:attrName>ppt_y</p:attrName>
                                        </p:attrNameLst>
                                      </p:cBhvr>
                                      <p:rCtr x="4878" y="-23"/>
                                    </p:animMotion>
                                  </p:childTnLst>
                                </p:cTn>
                              </p:par>
                              <p:par>
                                <p:cTn id="41" presetID="63" presetClass="path" presetSubtype="0" accel="50000" decel="50000" fill="hold" nodeType="withEffect">
                                  <p:stCondLst>
                                    <p:cond delay="0"/>
                                  </p:stCondLst>
                                  <p:childTnLst>
                                    <p:animMotion origin="layout" path="M 3.61111E-6 7.40741E-7 L 0.09687 7.40741E-7 " pathEditMode="relative" rAng="0" ptsTypes="AA">
                                      <p:cBhvr>
                                        <p:cTn id="42" dur="2000" fill="hold"/>
                                        <p:tgtEl>
                                          <p:spTgt spid="10"/>
                                        </p:tgtEl>
                                        <p:attrNameLst>
                                          <p:attrName>ppt_x</p:attrName>
                                          <p:attrName>ppt_y</p:attrName>
                                        </p:attrNameLst>
                                      </p:cBhvr>
                                      <p:rCtr x="4844" y="0"/>
                                    </p:animMotion>
                                  </p:childTnLst>
                                </p:cTn>
                              </p:par>
                            </p:childTnLst>
                          </p:cTn>
                        </p:par>
                        <p:par>
                          <p:cTn id="43" fill="hold">
                            <p:stCondLst>
                              <p:cond delay="2000"/>
                            </p:stCondLst>
                            <p:childTnLst>
                              <p:par>
                                <p:cTn id="44" presetID="10" presetClass="entr" presetSubtype="0"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500"/>
                                        <p:tgtEl>
                                          <p:spTgt spid="36"/>
                                        </p:tgtEl>
                                      </p:cBhvr>
                                    </p:animEffect>
                                  </p:childTnLst>
                                </p:cTn>
                              </p:par>
                              <p:par>
                                <p:cTn id="47" presetID="10"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500"/>
                                        <p:tgtEl>
                                          <p:spTgt spid="37"/>
                                        </p:tgtEl>
                                      </p:cBhvr>
                                    </p:animEffect>
                                  </p:childTnLst>
                                </p:cTn>
                              </p:par>
                              <p:par>
                                <p:cTn id="50" presetID="10" presetClass="entr" presetSubtype="0" fill="hold" nodeType="with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fade">
                                      <p:cBhvr>
                                        <p:cTn id="52" dur="500"/>
                                        <p:tgtEl>
                                          <p:spTgt spid="90"/>
                                        </p:tgtEl>
                                      </p:cBhvr>
                                    </p:animEffect>
                                  </p:childTnLst>
                                </p:cTn>
                              </p:par>
                              <p:par>
                                <p:cTn id="53" presetID="10" presetClass="entr" presetSubtype="0" fill="hold" nodeType="withEffect">
                                  <p:stCondLst>
                                    <p:cond delay="0"/>
                                  </p:stCondLst>
                                  <p:childTnLst>
                                    <p:set>
                                      <p:cBhvr>
                                        <p:cTn id="54" dur="1" fill="hold">
                                          <p:stCondLst>
                                            <p:cond delay="0"/>
                                          </p:stCondLst>
                                        </p:cTn>
                                        <p:tgtEl>
                                          <p:spTgt spid="92"/>
                                        </p:tgtEl>
                                        <p:attrNameLst>
                                          <p:attrName>style.visibility</p:attrName>
                                        </p:attrNameLst>
                                      </p:cBhvr>
                                      <p:to>
                                        <p:strVal val="visible"/>
                                      </p:to>
                                    </p:set>
                                    <p:animEffect transition="in" filter="fade">
                                      <p:cBhvr>
                                        <p:cTn id="55" dur="500"/>
                                        <p:tgtEl>
                                          <p:spTgt spid="9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17"/>
                                        </p:tgtEl>
                                      </p:cBhvr>
                                    </p:animEffect>
                                    <p:set>
                                      <p:cBhvr>
                                        <p:cTn id="60" dur="1" fill="hold">
                                          <p:stCondLst>
                                            <p:cond delay="499"/>
                                          </p:stCondLst>
                                        </p:cTn>
                                        <p:tgtEl>
                                          <p:spTgt spid="17"/>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1"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par>
                                <p:cTn id="66" presetID="10" presetClass="exit" presetSubtype="0" fill="hold" grpId="0" nodeType="withEffect">
                                  <p:stCondLst>
                                    <p:cond delay="0"/>
                                  </p:stCondLst>
                                  <p:childTnLst>
                                    <p:animEffect transition="out" filter="fade">
                                      <p:cBhvr>
                                        <p:cTn id="67" dur="500"/>
                                        <p:tgtEl>
                                          <p:spTgt spid="164"/>
                                        </p:tgtEl>
                                      </p:cBhvr>
                                    </p:animEffect>
                                    <p:set>
                                      <p:cBhvr>
                                        <p:cTn id="68" dur="1" fill="hold">
                                          <p:stCondLst>
                                            <p:cond delay="499"/>
                                          </p:stCondLst>
                                        </p:cTn>
                                        <p:tgtEl>
                                          <p:spTgt spid="16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56"/>
                                        </p:tgtEl>
                                        <p:attrNameLst>
                                          <p:attrName>style.visibility</p:attrName>
                                        </p:attrNameLst>
                                      </p:cBhvr>
                                      <p:to>
                                        <p:strVal val="visible"/>
                                      </p:to>
                                    </p:set>
                                    <p:animEffect transition="in" filter="fade">
                                      <p:cBhvr>
                                        <p:cTn id="73" dur="500"/>
                                        <p:tgtEl>
                                          <p:spTgt spid="156"/>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157"/>
                                        </p:tgtEl>
                                        <p:attrNameLst>
                                          <p:attrName>style.visibility</p:attrName>
                                        </p:attrNameLst>
                                      </p:cBhvr>
                                      <p:to>
                                        <p:strVal val="visible"/>
                                      </p:to>
                                    </p:set>
                                    <p:animEffect transition="in" filter="fade">
                                      <p:cBhvr>
                                        <p:cTn id="78" dur="500"/>
                                        <p:tgtEl>
                                          <p:spTgt spid="157"/>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150"/>
                                        </p:tgtEl>
                                      </p:cBhvr>
                                    </p:animEffect>
                                    <p:set>
                                      <p:cBhvr>
                                        <p:cTn id="83" dur="1" fill="hold">
                                          <p:stCondLst>
                                            <p:cond delay="499"/>
                                          </p:stCondLst>
                                        </p:cTn>
                                        <p:tgtEl>
                                          <p:spTgt spid="150"/>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153"/>
                                        </p:tgtEl>
                                      </p:cBhvr>
                                    </p:animEffect>
                                    <p:set>
                                      <p:cBhvr>
                                        <p:cTn id="86" dur="1" fill="hold">
                                          <p:stCondLst>
                                            <p:cond delay="499"/>
                                          </p:stCondLst>
                                        </p:cTn>
                                        <p:tgtEl>
                                          <p:spTgt spid="153"/>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151"/>
                                        </p:tgtEl>
                                      </p:cBhvr>
                                    </p:animEffect>
                                    <p:set>
                                      <p:cBhvr>
                                        <p:cTn id="89" dur="1" fill="hold">
                                          <p:stCondLst>
                                            <p:cond delay="499"/>
                                          </p:stCondLst>
                                        </p:cTn>
                                        <p:tgtEl>
                                          <p:spTgt spid="151"/>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152"/>
                                        </p:tgtEl>
                                      </p:cBhvr>
                                    </p:animEffect>
                                    <p:set>
                                      <p:cBhvr>
                                        <p:cTn id="92" dur="1" fill="hold">
                                          <p:stCondLst>
                                            <p:cond delay="499"/>
                                          </p:stCondLst>
                                        </p:cTn>
                                        <p:tgtEl>
                                          <p:spTgt spid="152"/>
                                        </p:tgtEl>
                                        <p:attrNameLst>
                                          <p:attrName>style.visibility</p:attrName>
                                        </p:attrNameLst>
                                      </p:cBhvr>
                                      <p:to>
                                        <p:strVal val="hidden"/>
                                      </p:to>
                                    </p:set>
                                  </p:childTnLst>
                                </p:cTn>
                              </p:par>
                              <p:par>
                                <p:cTn id="93" presetID="42" presetClass="path" presetSubtype="0" accel="50000" decel="50000" fill="hold" nodeType="withEffect">
                                  <p:stCondLst>
                                    <p:cond delay="0"/>
                                  </p:stCondLst>
                                  <p:childTnLst>
                                    <p:animMotion origin="layout" path="M -4.16667E-6 -4.81481E-6 L -0.39045 0.24607 " pathEditMode="relative" rAng="0" ptsTypes="AA">
                                      <p:cBhvr>
                                        <p:cTn id="94" dur="2000" fill="hold"/>
                                        <p:tgtEl>
                                          <p:spTgt spid="157"/>
                                        </p:tgtEl>
                                        <p:attrNameLst>
                                          <p:attrName>ppt_x</p:attrName>
                                          <p:attrName>ppt_y</p:attrName>
                                        </p:attrNameLst>
                                      </p:cBhvr>
                                      <p:rCtr x="-19531" y="12292"/>
                                    </p:animMotion>
                                  </p:childTnLst>
                                </p:cTn>
                              </p:par>
                            </p:childTnLst>
                          </p:cTn>
                        </p:par>
                      </p:childTnLst>
                    </p:cTn>
                  </p:par>
                  <p:par>
                    <p:cTn id="95" fill="hold">
                      <p:stCondLst>
                        <p:cond delay="indefinite"/>
                      </p:stCondLst>
                      <p:childTnLst>
                        <p:par>
                          <p:cTn id="96" fill="hold">
                            <p:stCondLst>
                              <p:cond delay="0"/>
                            </p:stCondLst>
                            <p:childTnLst>
                              <p:par>
                                <p:cTn id="97" presetID="10" presetClass="exit" presetSubtype="0" fill="hold" nodeType="clickEffect">
                                  <p:stCondLst>
                                    <p:cond delay="0"/>
                                  </p:stCondLst>
                                  <p:childTnLst>
                                    <p:animEffect transition="out" filter="fade">
                                      <p:cBhvr>
                                        <p:cTn id="98" dur="500"/>
                                        <p:tgtEl>
                                          <p:spTgt spid="157"/>
                                        </p:tgtEl>
                                      </p:cBhvr>
                                    </p:animEffect>
                                    <p:set>
                                      <p:cBhvr>
                                        <p:cTn id="99" dur="1" fill="hold">
                                          <p:stCondLst>
                                            <p:cond delay="499"/>
                                          </p:stCondLst>
                                        </p:cTn>
                                        <p:tgtEl>
                                          <p:spTgt spid="157"/>
                                        </p:tgtEl>
                                        <p:attrNameLst>
                                          <p:attrName>style.visibility</p:attrName>
                                        </p:attrNameLst>
                                      </p:cBhvr>
                                      <p:to>
                                        <p:strVal val="hidden"/>
                                      </p:to>
                                    </p:set>
                                  </p:childTnLst>
                                </p:cTn>
                              </p:par>
                              <p:par>
                                <p:cTn id="100" presetID="42" presetClass="path" presetSubtype="0" accel="50000" decel="50000" fill="hold" nodeType="withEffect">
                                  <p:stCondLst>
                                    <p:cond delay="0"/>
                                  </p:stCondLst>
                                  <p:childTnLst>
                                    <p:animMotion origin="layout" path="M 3.05556E-6 3.33333E-6 L -0.00018 0.12916 " pathEditMode="relative" rAng="0" ptsTypes="AA">
                                      <p:cBhvr>
                                        <p:cTn id="101" dur="2000" fill="hold"/>
                                        <p:tgtEl>
                                          <p:spTgt spid="138"/>
                                        </p:tgtEl>
                                        <p:attrNameLst>
                                          <p:attrName>ppt_x</p:attrName>
                                          <p:attrName>ppt_y</p:attrName>
                                        </p:attrNameLst>
                                      </p:cBhvr>
                                      <p:rCtr x="-17" y="6458"/>
                                    </p:animMotion>
                                  </p:childTnLst>
                                </p:cTn>
                              </p:par>
                              <p:par>
                                <p:cTn id="102" presetID="63" presetClass="path" presetSubtype="0" accel="50000" decel="50000" fill="hold" nodeType="withEffect">
                                  <p:stCondLst>
                                    <p:cond delay="0"/>
                                  </p:stCondLst>
                                  <p:childTnLst>
                                    <p:animMotion origin="layout" path="M -3.33333E-6 -4.81481E-6 L 0.09844 -4.81481E-6 " pathEditMode="relative" rAng="0" ptsTypes="AA">
                                      <p:cBhvr>
                                        <p:cTn id="103" dur="2000" fill="hold"/>
                                        <p:tgtEl>
                                          <p:spTgt spid="144"/>
                                        </p:tgtEl>
                                        <p:attrNameLst>
                                          <p:attrName>ppt_x</p:attrName>
                                          <p:attrName>ppt_y</p:attrName>
                                        </p:attrNameLst>
                                      </p:cBhvr>
                                      <p:rCtr x="4913" y="0"/>
                                    </p:animMotion>
                                  </p:childTnLst>
                                </p:cTn>
                              </p:par>
                              <p:par>
                                <p:cTn id="104" presetID="63" presetClass="path" presetSubtype="0" accel="50000" decel="50000" fill="hold" nodeType="withEffect">
                                  <p:stCondLst>
                                    <p:cond delay="0"/>
                                  </p:stCondLst>
                                  <p:childTnLst>
                                    <p:animMotion origin="layout" path="M -8.33333E-7 -4.81481E-6 L 0.0974 -4.81481E-6 " pathEditMode="relative" rAng="0" ptsTypes="AA">
                                      <p:cBhvr>
                                        <p:cTn id="105" dur="2000" fill="hold"/>
                                        <p:tgtEl>
                                          <p:spTgt spid="147"/>
                                        </p:tgtEl>
                                        <p:attrNameLst>
                                          <p:attrName>ppt_x</p:attrName>
                                          <p:attrName>ppt_y</p:attrName>
                                        </p:attrNameLst>
                                      </p:cBhvr>
                                      <p:rCtr x="4861" y="0"/>
                                    </p:animMotion>
                                  </p:childTnLst>
                                </p:cTn>
                              </p:par>
                            </p:childTnLst>
                          </p:cTn>
                        </p:par>
                        <p:par>
                          <p:cTn id="106" fill="hold">
                            <p:stCondLst>
                              <p:cond delay="2000"/>
                            </p:stCondLst>
                            <p:childTnLst>
                              <p:par>
                                <p:cTn id="107" presetID="10" presetClass="entr" presetSubtype="0" fill="hold" nodeType="afterEffect">
                                  <p:stCondLst>
                                    <p:cond delay="0"/>
                                  </p:stCondLst>
                                  <p:childTnLst>
                                    <p:set>
                                      <p:cBhvr>
                                        <p:cTn id="108" dur="1" fill="hold">
                                          <p:stCondLst>
                                            <p:cond delay="0"/>
                                          </p:stCondLst>
                                        </p:cTn>
                                        <p:tgtEl>
                                          <p:spTgt spid="153"/>
                                        </p:tgtEl>
                                        <p:attrNameLst>
                                          <p:attrName>style.visibility</p:attrName>
                                        </p:attrNameLst>
                                      </p:cBhvr>
                                      <p:to>
                                        <p:strVal val="visible"/>
                                      </p:to>
                                    </p:set>
                                    <p:animEffect transition="in" filter="fade">
                                      <p:cBhvr>
                                        <p:cTn id="109" dur="500"/>
                                        <p:tgtEl>
                                          <p:spTgt spid="153"/>
                                        </p:tgtEl>
                                      </p:cBhvr>
                                    </p:animEffect>
                                  </p:childTnLst>
                                </p:cTn>
                              </p:par>
                              <p:par>
                                <p:cTn id="110" presetID="10" presetClass="entr" presetSubtype="0" fill="hold" nodeType="withEffect">
                                  <p:stCondLst>
                                    <p:cond delay="0"/>
                                  </p:stCondLst>
                                  <p:childTnLst>
                                    <p:set>
                                      <p:cBhvr>
                                        <p:cTn id="111" dur="1" fill="hold">
                                          <p:stCondLst>
                                            <p:cond delay="0"/>
                                          </p:stCondLst>
                                        </p:cTn>
                                        <p:tgtEl>
                                          <p:spTgt spid="152"/>
                                        </p:tgtEl>
                                        <p:attrNameLst>
                                          <p:attrName>style.visibility</p:attrName>
                                        </p:attrNameLst>
                                      </p:cBhvr>
                                      <p:to>
                                        <p:strVal val="visible"/>
                                      </p:to>
                                    </p:set>
                                    <p:animEffect transition="in" filter="fade">
                                      <p:cBhvr>
                                        <p:cTn id="112" dur="500"/>
                                        <p:tgtEl>
                                          <p:spTgt spid="152"/>
                                        </p:tgtEl>
                                      </p:cBhvr>
                                    </p:animEffect>
                                  </p:childTnLst>
                                </p:cTn>
                              </p:par>
                              <p:par>
                                <p:cTn id="113" presetID="10" presetClass="entr" presetSubtype="0" fill="hold" nodeType="withEffect">
                                  <p:stCondLst>
                                    <p:cond delay="0"/>
                                  </p:stCondLst>
                                  <p:childTnLst>
                                    <p:set>
                                      <p:cBhvr>
                                        <p:cTn id="114" dur="1" fill="hold">
                                          <p:stCondLst>
                                            <p:cond delay="0"/>
                                          </p:stCondLst>
                                        </p:cTn>
                                        <p:tgtEl>
                                          <p:spTgt spid="155"/>
                                        </p:tgtEl>
                                        <p:attrNameLst>
                                          <p:attrName>style.visibility</p:attrName>
                                        </p:attrNameLst>
                                      </p:cBhvr>
                                      <p:to>
                                        <p:strVal val="visible"/>
                                      </p:to>
                                    </p:set>
                                    <p:animEffect transition="in" filter="fade">
                                      <p:cBhvr>
                                        <p:cTn id="115" dur="500"/>
                                        <p:tgtEl>
                                          <p:spTgt spid="155"/>
                                        </p:tgtEl>
                                      </p:cBhvr>
                                    </p:animEffect>
                                  </p:childTnLst>
                                </p:cTn>
                              </p:par>
                              <p:par>
                                <p:cTn id="116" presetID="10" presetClass="entr" presetSubtype="0" fill="hold" nodeType="withEffect">
                                  <p:stCondLst>
                                    <p:cond delay="0"/>
                                  </p:stCondLst>
                                  <p:childTnLst>
                                    <p:set>
                                      <p:cBhvr>
                                        <p:cTn id="117" dur="1" fill="hold">
                                          <p:stCondLst>
                                            <p:cond delay="0"/>
                                          </p:stCondLst>
                                        </p:cTn>
                                        <p:tgtEl>
                                          <p:spTgt spid="154"/>
                                        </p:tgtEl>
                                        <p:attrNameLst>
                                          <p:attrName>style.visibility</p:attrName>
                                        </p:attrNameLst>
                                      </p:cBhvr>
                                      <p:to>
                                        <p:strVal val="visible"/>
                                      </p:to>
                                    </p:set>
                                    <p:animEffect transition="in" filter="fade">
                                      <p:cBhvr>
                                        <p:cTn id="118" dur="500"/>
                                        <p:tgtEl>
                                          <p:spTgt spid="154"/>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xit" presetSubtype="0" fill="hold" grpId="1" nodeType="clickEffect">
                                  <p:stCondLst>
                                    <p:cond delay="0"/>
                                  </p:stCondLst>
                                  <p:childTnLst>
                                    <p:animEffect transition="out" filter="fade">
                                      <p:cBhvr>
                                        <p:cTn id="122" dur="500"/>
                                        <p:tgtEl>
                                          <p:spTgt spid="156"/>
                                        </p:tgtEl>
                                      </p:cBhvr>
                                    </p:animEffect>
                                    <p:set>
                                      <p:cBhvr>
                                        <p:cTn id="123" dur="1" fill="hold">
                                          <p:stCondLst>
                                            <p:cond delay="499"/>
                                          </p:stCondLst>
                                        </p:cTn>
                                        <p:tgtEl>
                                          <p:spTgt spid="156"/>
                                        </p:tgtEl>
                                        <p:attrNameLst>
                                          <p:attrName>style.visibility</p:attrName>
                                        </p:attrNameLst>
                                      </p:cBhvr>
                                      <p:to>
                                        <p:strVal val="hidden"/>
                                      </p:to>
                                    </p:set>
                                  </p:childTnLst>
                                </p:cTn>
                              </p:par>
                              <p:par>
                                <p:cTn id="124" presetID="10" presetClass="exit" presetSubtype="0" fill="hold" grpId="2" nodeType="withEffect">
                                  <p:stCondLst>
                                    <p:cond delay="0"/>
                                  </p:stCondLst>
                                  <p:childTnLst>
                                    <p:animEffect transition="out" filter="fade">
                                      <p:cBhvr>
                                        <p:cTn id="125" dur="500"/>
                                        <p:tgtEl>
                                          <p:spTgt spid="16"/>
                                        </p:tgtEl>
                                      </p:cBhvr>
                                    </p:animEffect>
                                    <p:set>
                                      <p:cBhvr>
                                        <p:cTn id="126"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56" grpId="0" animBg="1"/>
      <p:bldP spid="156" grpId="1" animBg="1"/>
      <p:bldP spid="16" grpId="0" animBg="1"/>
      <p:bldP spid="16" grpId="1" animBg="1"/>
      <p:bldP spid="16" grpId="2" animBg="1"/>
      <p:bldP spid="1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Problem Description</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a:t>Each repairing path indicates a valid remapping</a:t>
                </a:r>
              </a:p>
              <a:p>
                <a:pPr lvl="1"/>
                <a:r>
                  <a:rPr lang="en-US" altLang="zh-TW" dirty="0"/>
                  <a:t>All can successfully remap all tasks to good PEs</a:t>
                </a:r>
              </a:p>
              <a:p>
                <a:r>
                  <a:rPr lang="en-US" altLang="zh-TW" dirty="0"/>
                  <a:t>But, the </a:t>
                </a:r>
                <a:r>
                  <a:rPr lang="en-US" altLang="zh-TW" dirty="0" err="1"/>
                  <a:t>remappings</a:t>
                </a:r>
                <a:r>
                  <a:rPr lang="en-US" altLang="zh-TW" dirty="0"/>
                  <a:t> have different </a:t>
                </a:r>
                <a14:m>
                  <m:oMath xmlns:m="http://schemas.openxmlformats.org/officeDocument/2006/math">
                    <m:r>
                      <a:rPr lang="en-US" altLang="zh-TW" b="1" i="1" smtClean="0">
                        <a:latin typeface="Cambria Math" panose="02040503050406030204" pitchFamily="18" charset="0"/>
                      </a:rPr>
                      <m:t>𝒄𝒐𝒎𝒎𝒄𝒐𝒔𝒕</m:t>
                    </m:r>
                  </m:oMath>
                </a14:m>
                <a:r>
                  <a:rPr lang="en-US" altLang="zh-TW" dirty="0"/>
                  <a:t> </a:t>
                </a:r>
                <a:endParaRPr lang="en-US" altLang="zh-TW" dirty="0">
                  <a:solidFill>
                    <a:schemeClr val="accent1"/>
                  </a:solidFill>
                </a:endParaRPr>
              </a:p>
              <a:p>
                <a:r>
                  <a:rPr lang="en-US" altLang="zh-TW" dirty="0"/>
                  <a:t>Thus, we would like to find </a:t>
                </a:r>
                <a:r>
                  <a:rPr lang="en-US" altLang="zh-TW" dirty="0">
                    <a:solidFill>
                      <a:schemeClr val="accent1"/>
                    </a:solidFill>
                  </a:rPr>
                  <a:t>the repairing path with minimized communication cost</a:t>
                </a:r>
                <a:endParaRPr lang="zh-TW" altLang="en-US" dirty="0">
                  <a:solidFill>
                    <a:schemeClr val="accent1"/>
                  </a:solidFill>
                </a:endParaRP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3"/>
                <a:stretch>
                  <a:fillRect l="-1098" t="-866" r="-1882"/>
                </a:stretch>
              </a:blipFill>
            </p:spPr>
            <p:txBody>
              <a:bodyPr/>
              <a:lstStyle/>
              <a:p>
                <a:r>
                  <a:rPr lang="zh-TW" altLang="en-US">
                    <a:noFill/>
                  </a:rPr>
                  <a:t> </a:t>
                </a:r>
              </a:p>
            </p:txBody>
          </p:sp>
        </mc:Fallback>
      </mc:AlternateContent>
      <p:grpSp>
        <p:nvGrpSpPr>
          <p:cNvPr id="23" name="群組 22"/>
          <p:cNvGrpSpPr/>
          <p:nvPr/>
        </p:nvGrpSpPr>
        <p:grpSpPr>
          <a:xfrm>
            <a:off x="972318" y="4048375"/>
            <a:ext cx="2670360" cy="1839845"/>
            <a:chOff x="972318" y="4048375"/>
            <a:chExt cx="2670360" cy="1839845"/>
          </a:xfrm>
        </p:grpSpPr>
        <p:sp>
          <p:nvSpPr>
            <p:cNvPr id="5" name="矩形 4"/>
            <p:cNvSpPr/>
            <p:nvPr/>
          </p:nvSpPr>
          <p:spPr bwMode="auto">
            <a:xfrm>
              <a:off x="975477" y="4099151"/>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6" name="文字方塊 5"/>
            <p:cNvSpPr txBox="1"/>
            <p:nvPr/>
          </p:nvSpPr>
          <p:spPr>
            <a:xfrm>
              <a:off x="972318" y="4048375"/>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7" name="矩形 6"/>
            <p:cNvSpPr/>
            <p:nvPr/>
          </p:nvSpPr>
          <p:spPr bwMode="auto">
            <a:xfrm>
              <a:off x="1862438" y="4099152"/>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8" name="矩形 7"/>
            <p:cNvSpPr/>
            <p:nvPr/>
          </p:nvSpPr>
          <p:spPr bwMode="auto">
            <a:xfrm>
              <a:off x="2752558" y="4099152"/>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9" name="文字方塊 8"/>
            <p:cNvSpPr txBox="1"/>
            <p:nvPr/>
          </p:nvSpPr>
          <p:spPr>
            <a:xfrm>
              <a:off x="2752264" y="4048375"/>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0" name="文字方塊 9"/>
            <p:cNvSpPr txBox="1"/>
            <p:nvPr/>
          </p:nvSpPr>
          <p:spPr>
            <a:xfrm>
              <a:off x="1864106" y="4048375"/>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1" name="矩形 10"/>
            <p:cNvSpPr/>
            <p:nvPr/>
          </p:nvSpPr>
          <p:spPr bwMode="auto">
            <a:xfrm>
              <a:off x="975477" y="4985722"/>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2" name="文字方塊 11"/>
            <p:cNvSpPr txBox="1"/>
            <p:nvPr/>
          </p:nvSpPr>
          <p:spPr>
            <a:xfrm>
              <a:off x="972318" y="4934946"/>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3" name="矩形 12"/>
            <p:cNvSpPr/>
            <p:nvPr/>
          </p:nvSpPr>
          <p:spPr bwMode="auto">
            <a:xfrm>
              <a:off x="1862438" y="4983342"/>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4" name="矩形 13"/>
            <p:cNvSpPr/>
            <p:nvPr/>
          </p:nvSpPr>
          <p:spPr bwMode="auto">
            <a:xfrm>
              <a:off x="2752558" y="4983342"/>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15" name="文字方塊 14"/>
            <p:cNvSpPr txBox="1"/>
            <p:nvPr/>
          </p:nvSpPr>
          <p:spPr>
            <a:xfrm>
              <a:off x="2752264" y="4934946"/>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16" name="文字方塊 15"/>
            <p:cNvSpPr txBox="1"/>
            <p:nvPr/>
          </p:nvSpPr>
          <p:spPr>
            <a:xfrm>
              <a:off x="1864106" y="4934946"/>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17" name="直線接點 16"/>
            <p:cNvCxnSpPr>
              <a:stCxn id="48" idx="6"/>
              <a:endCxn id="51" idx="2"/>
            </p:cNvCxnSpPr>
            <p:nvPr/>
          </p:nvCxnSpPr>
          <p:spPr bwMode="auto">
            <a:xfrm>
              <a:off x="2694376" y="4770104"/>
              <a:ext cx="551875"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19" name="直線接點 18"/>
            <p:cNvCxnSpPr>
              <a:stCxn id="57" idx="2"/>
              <a:endCxn id="54" idx="6"/>
            </p:cNvCxnSpPr>
            <p:nvPr/>
          </p:nvCxnSpPr>
          <p:spPr bwMode="auto">
            <a:xfrm flipH="1" flipV="1">
              <a:off x="1801526" y="565667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0" name="直線接點 19"/>
            <p:cNvCxnSpPr/>
            <p:nvPr/>
          </p:nvCxnSpPr>
          <p:spPr bwMode="auto">
            <a:xfrm flipH="1">
              <a:off x="1745070" y="4881594"/>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1" name="直線接點 20"/>
            <p:cNvCxnSpPr/>
            <p:nvPr/>
          </p:nvCxnSpPr>
          <p:spPr bwMode="auto">
            <a:xfrm>
              <a:off x="2689537" y="4770104"/>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22" name="直線接點 21"/>
            <p:cNvCxnSpPr/>
            <p:nvPr/>
          </p:nvCxnSpPr>
          <p:spPr bwMode="auto">
            <a:xfrm flipH="1">
              <a:off x="1792692" y="4881594"/>
              <a:ext cx="1499958" cy="700584"/>
            </a:xfrm>
            <a:prstGeom prst="line">
              <a:avLst/>
            </a:prstGeom>
            <a:solidFill>
              <a:schemeClr val="accent1"/>
            </a:solidFill>
            <a:ln w="38100" cap="flat" cmpd="sng" algn="ctr">
              <a:solidFill>
                <a:srgbClr val="00B050"/>
              </a:solidFill>
              <a:prstDash val="solid"/>
              <a:round/>
              <a:headEnd type="none" w="med" len="med"/>
              <a:tailEnd type="none" w="med" len="med"/>
            </a:ln>
            <a:effectLst/>
          </p:spPr>
        </p:cxnSp>
        <p:grpSp>
          <p:nvGrpSpPr>
            <p:cNvPr id="47" name="群組 46"/>
            <p:cNvGrpSpPr/>
            <p:nvPr/>
          </p:nvGrpSpPr>
          <p:grpSpPr>
            <a:xfrm>
              <a:off x="2355822" y="4585438"/>
              <a:ext cx="338554" cy="369332"/>
              <a:chOff x="2286917" y="2901434"/>
              <a:chExt cx="338554" cy="369332"/>
            </a:xfrm>
          </p:grpSpPr>
          <p:sp>
            <p:nvSpPr>
              <p:cNvPr id="48" name="橢圓 47"/>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49" name="文字方塊 48"/>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50" name="群組 49"/>
            <p:cNvGrpSpPr/>
            <p:nvPr/>
          </p:nvGrpSpPr>
          <p:grpSpPr>
            <a:xfrm>
              <a:off x="3244127" y="4584522"/>
              <a:ext cx="338554" cy="369332"/>
              <a:chOff x="2286917" y="2899083"/>
              <a:chExt cx="338554" cy="369332"/>
            </a:xfrm>
          </p:grpSpPr>
          <p:sp>
            <p:nvSpPr>
              <p:cNvPr id="51" name="橢圓 50"/>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2" name="文字方塊 51"/>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53" name="群組 52"/>
            <p:cNvGrpSpPr/>
            <p:nvPr/>
          </p:nvGrpSpPr>
          <p:grpSpPr>
            <a:xfrm>
              <a:off x="1455307" y="5472009"/>
              <a:ext cx="351378" cy="369332"/>
              <a:chOff x="2279252" y="2901434"/>
              <a:chExt cx="351378" cy="369332"/>
            </a:xfrm>
          </p:grpSpPr>
          <p:sp>
            <p:nvSpPr>
              <p:cNvPr id="54" name="橢圓 53"/>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5" name="文字方塊 54"/>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56" name="群組 55"/>
            <p:cNvGrpSpPr/>
            <p:nvPr/>
          </p:nvGrpSpPr>
          <p:grpSpPr>
            <a:xfrm>
              <a:off x="2355054" y="5472009"/>
              <a:ext cx="351378" cy="369332"/>
              <a:chOff x="2286917" y="2899999"/>
              <a:chExt cx="351378" cy="369332"/>
            </a:xfrm>
          </p:grpSpPr>
          <p:sp>
            <p:nvSpPr>
              <p:cNvPr id="57" name="橢圓 56"/>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58" name="文字方塊 57"/>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175" name="文字方塊 174"/>
            <p:cNvSpPr txBox="1"/>
            <p:nvPr/>
          </p:nvSpPr>
          <p:spPr>
            <a:xfrm>
              <a:off x="1611215" y="5115108"/>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76" name="文字方塊 175"/>
            <p:cNvSpPr txBox="1"/>
            <p:nvPr/>
          </p:nvSpPr>
          <p:spPr>
            <a:xfrm>
              <a:off x="2418298" y="5078479"/>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77" name="文字方塊 176"/>
            <p:cNvSpPr txBox="1"/>
            <p:nvPr/>
          </p:nvSpPr>
          <p:spPr>
            <a:xfrm>
              <a:off x="2731524" y="4580916"/>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78" name="文字方塊 177"/>
            <p:cNvSpPr txBox="1"/>
            <p:nvPr/>
          </p:nvSpPr>
          <p:spPr>
            <a:xfrm>
              <a:off x="1922624" y="5518888"/>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grpSp>
        <p:nvGrpSpPr>
          <p:cNvPr id="4" name="群組 3"/>
          <p:cNvGrpSpPr/>
          <p:nvPr/>
        </p:nvGrpSpPr>
        <p:grpSpPr>
          <a:xfrm>
            <a:off x="5202356" y="4048375"/>
            <a:ext cx="2670360" cy="1826270"/>
            <a:chOff x="5202356" y="4048375"/>
            <a:chExt cx="2670360" cy="1826270"/>
          </a:xfrm>
        </p:grpSpPr>
        <p:sp>
          <p:nvSpPr>
            <p:cNvPr id="26" name="矩形 25"/>
            <p:cNvSpPr/>
            <p:nvPr/>
          </p:nvSpPr>
          <p:spPr bwMode="auto">
            <a:xfrm>
              <a:off x="5205515" y="4099151"/>
              <a:ext cx="888923" cy="888923"/>
            </a:xfrm>
            <a:prstGeom prst="rect">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7" name="文字方塊 26"/>
            <p:cNvSpPr txBox="1"/>
            <p:nvPr/>
          </p:nvSpPr>
          <p:spPr>
            <a:xfrm>
              <a:off x="5202356" y="4048375"/>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28" name="矩形 27"/>
            <p:cNvSpPr/>
            <p:nvPr/>
          </p:nvSpPr>
          <p:spPr bwMode="auto">
            <a:xfrm>
              <a:off x="6092476" y="4099152"/>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29" name="矩形 28"/>
            <p:cNvSpPr/>
            <p:nvPr/>
          </p:nvSpPr>
          <p:spPr bwMode="auto">
            <a:xfrm>
              <a:off x="6982596" y="4099152"/>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0" name="文字方塊 29"/>
            <p:cNvSpPr txBox="1"/>
            <p:nvPr/>
          </p:nvSpPr>
          <p:spPr>
            <a:xfrm>
              <a:off x="6982302" y="4048375"/>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31" name="文字方塊 30"/>
            <p:cNvSpPr txBox="1"/>
            <p:nvPr/>
          </p:nvSpPr>
          <p:spPr>
            <a:xfrm>
              <a:off x="6094144" y="4048375"/>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32" name="矩形 31"/>
            <p:cNvSpPr/>
            <p:nvPr/>
          </p:nvSpPr>
          <p:spPr bwMode="auto">
            <a:xfrm>
              <a:off x="5205515" y="4985722"/>
              <a:ext cx="888923" cy="888923"/>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3" name="文字方塊 32"/>
            <p:cNvSpPr txBox="1"/>
            <p:nvPr/>
          </p:nvSpPr>
          <p:spPr>
            <a:xfrm>
              <a:off x="5202356" y="4934946"/>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34" name="矩形 33"/>
            <p:cNvSpPr/>
            <p:nvPr/>
          </p:nvSpPr>
          <p:spPr bwMode="auto">
            <a:xfrm>
              <a:off x="6092476" y="4983342"/>
              <a:ext cx="890120" cy="890120"/>
            </a:xfrm>
            <a:prstGeom prst="rect">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5" name="矩形 34"/>
            <p:cNvSpPr/>
            <p:nvPr/>
          </p:nvSpPr>
          <p:spPr bwMode="auto">
            <a:xfrm>
              <a:off x="6982596" y="4983342"/>
              <a:ext cx="890120" cy="890120"/>
            </a:xfrm>
            <a:prstGeom prst="rect">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a:ln>
                  <a:noFill/>
                </a:ln>
                <a:solidFill>
                  <a:schemeClr val="bg2"/>
                </a:solidFill>
                <a:effectLst/>
                <a:latin typeface="Arial" charset="0"/>
                <a:ea typeface="新細明體" pitchFamily="18" charset="-120"/>
              </a:endParaRPr>
            </a:p>
          </p:txBody>
        </p:sp>
        <p:sp>
          <p:nvSpPr>
            <p:cNvPr id="36" name="文字方塊 35"/>
            <p:cNvSpPr txBox="1"/>
            <p:nvPr/>
          </p:nvSpPr>
          <p:spPr>
            <a:xfrm>
              <a:off x="6982302" y="4934946"/>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sp>
          <p:nvSpPr>
            <p:cNvPr id="37" name="文字方塊 36"/>
            <p:cNvSpPr txBox="1"/>
            <p:nvPr/>
          </p:nvSpPr>
          <p:spPr>
            <a:xfrm>
              <a:off x="6094144" y="4934946"/>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cxnSp>
          <p:nvCxnSpPr>
            <p:cNvPr id="38" name="直線接點 37"/>
            <p:cNvCxnSpPr>
              <a:stCxn id="60" idx="6"/>
              <a:endCxn id="67" idx="1"/>
            </p:cNvCxnSpPr>
            <p:nvPr/>
          </p:nvCxnSpPr>
          <p:spPr bwMode="auto">
            <a:xfrm>
              <a:off x="6031564" y="5656232"/>
              <a:ext cx="553614" cy="44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40" name="直線接點 39"/>
            <p:cNvCxnSpPr>
              <a:stCxn id="69" idx="2"/>
              <a:endCxn id="66" idx="6"/>
            </p:cNvCxnSpPr>
            <p:nvPr/>
          </p:nvCxnSpPr>
          <p:spPr bwMode="auto">
            <a:xfrm flipH="1" flipV="1">
              <a:off x="6931397" y="5656675"/>
              <a:ext cx="546025"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41" name="直線接點 40"/>
            <p:cNvCxnSpPr/>
            <p:nvPr/>
          </p:nvCxnSpPr>
          <p:spPr bwMode="auto">
            <a:xfrm flipH="1">
              <a:off x="5975108" y="4881594"/>
              <a:ext cx="652462" cy="655913"/>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42" name="直線接點 41"/>
            <p:cNvCxnSpPr/>
            <p:nvPr/>
          </p:nvCxnSpPr>
          <p:spPr bwMode="auto">
            <a:xfrm flipH="1" flipV="1">
              <a:off x="6923646" y="5656675"/>
              <a:ext cx="555652" cy="1435"/>
            </a:xfrm>
            <a:prstGeom prst="line">
              <a:avLst/>
            </a:prstGeom>
            <a:solidFill>
              <a:schemeClr val="accent1"/>
            </a:solidFill>
            <a:ln w="38100" cap="flat" cmpd="sng" algn="ctr">
              <a:solidFill>
                <a:srgbClr val="00B050"/>
              </a:solidFill>
              <a:prstDash val="solid"/>
              <a:round/>
              <a:headEnd type="none" w="med" len="med"/>
              <a:tailEnd type="none" w="med" len="med"/>
            </a:ln>
            <a:effectLst/>
          </p:spPr>
        </p:cxnSp>
        <p:cxnSp>
          <p:nvCxnSpPr>
            <p:cNvPr id="43" name="直線接點 42"/>
            <p:cNvCxnSpPr/>
            <p:nvPr/>
          </p:nvCxnSpPr>
          <p:spPr bwMode="auto">
            <a:xfrm>
              <a:off x="6754369" y="4938319"/>
              <a:ext cx="0" cy="550141"/>
            </a:xfrm>
            <a:prstGeom prst="line">
              <a:avLst/>
            </a:prstGeom>
            <a:solidFill>
              <a:schemeClr val="accent1"/>
            </a:solidFill>
            <a:ln w="38100" cap="flat" cmpd="sng" algn="ctr">
              <a:solidFill>
                <a:srgbClr val="00B050"/>
              </a:solidFill>
              <a:prstDash val="solid"/>
              <a:round/>
              <a:headEnd type="none" w="med" len="med"/>
              <a:tailEnd type="none" w="med" len="med"/>
            </a:ln>
            <a:effectLst/>
          </p:spPr>
        </p:cxnSp>
        <p:grpSp>
          <p:nvGrpSpPr>
            <p:cNvPr id="59" name="群組 58"/>
            <p:cNvGrpSpPr/>
            <p:nvPr/>
          </p:nvGrpSpPr>
          <p:grpSpPr>
            <a:xfrm>
              <a:off x="5693010" y="5471566"/>
              <a:ext cx="338554" cy="369332"/>
              <a:chOff x="2286917" y="2901434"/>
              <a:chExt cx="338554" cy="369332"/>
            </a:xfrm>
          </p:grpSpPr>
          <p:sp>
            <p:nvSpPr>
              <p:cNvPr id="60" name="橢圓 59"/>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1" name="文字方塊 60"/>
              <p:cNvSpPr txBox="1"/>
              <p:nvPr/>
            </p:nvSpPr>
            <p:spPr>
              <a:xfrm>
                <a:off x="2286917" y="2901434"/>
                <a:ext cx="338554" cy="369332"/>
              </a:xfrm>
              <a:prstGeom prst="rect">
                <a:avLst/>
              </a:prstGeom>
              <a:noFill/>
            </p:spPr>
            <p:txBody>
              <a:bodyPr wrap="none" rtlCol="0">
                <a:spAutoFit/>
              </a:bodyPr>
              <a:lstStyle/>
              <a:p>
                <a:r>
                  <a:rPr lang="en-US" altLang="zh-TW" dirty="0">
                    <a:solidFill>
                      <a:schemeClr val="bg2"/>
                    </a:solidFill>
                  </a:rPr>
                  <a:t>A</a:t>
                </a:r>
                <a:endParaRPr lang="zh-TW" altLang="en-US" dirty="0">
                  <a:solidFill>
                    <a:schemeClr val="bg2"/>
                  </a:solidFill>
                </a:endParaRPr>
              </a:p>
            </p:txBody>
          </p:sp>
        </p:grpSp>
        <p:grpSp>
          <p:nvGrpSpPr>
            <p:cNvPr id="62" name="群組 61"/>
            <p:cNvGrpSpPr/>
            <p:nvPr/>
          </p:nvGrpSpPr>
          <p:grpSpPr>
            <a:xfrm>
              <a:off x="6585092" y="4584522"/>
              <a:ext cx="338554" cy="369332"/>
              <a:chOff x="2286917" y="2899083"/>
              <a:chExt cx="338554" cy="369332"/>
            </a:xfrm>
          </p:grpSpPr>
          <p:sp>
            <p:nvSpPr>
              <p:cNvPr id="63" name="橢圓 62"/>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4" name="文字方塊 63"/>
              <p:cNvSpPr txBox="1"/>
              <p:nvPr/>
            </p:nvSpPr>
            <p:spPr>
              <a:xfrm>
                <a:off x="2286917" y="2899083"/>
                <a:ext cx="338554" cy="369332"/>
              </a:xfrm>
              <a:prstGeom prst="rect">
                <a:avLst/>
              </a:prstGeom>
              <a:noFill/>
            </p:spPr>
            <p:txBody>
              <a:bodyPr wrap="none" rtlCol="0">
                <a:spAutoFit/>
              </a:bodyPr>
              <a:lstStyle/>
              <a:p>
                <a:r>
                  <a:rPr lang="en-US" altLang="zh-TW" dirty="0">
                    <a:solidFill>
                      <a:schemeClr val="bg2"/>
                    </a:solidFill>
                  </a:rPr>
                  <a:t>B</a:t>
                </a:r>
                <a:endParaRPr lang="zh-TW" altLang="en-US" dirty="0">
                  <a:solidFill>
                    <a:schemeClr val="bg2"/>
                  </a:solidFill>
                </a:endParaRPr>
              </a:p>
            </p:txBody>
          </p:sp>
        </p:grpSp>
        <p:grpSp>
          <p:nvGrpSpPr>
            <p:cNvPr id="65" name="群組 64"/>
            <p:cNvGrpSpPr/>
            <p:nvPr/>
          </p:nvGrpSpPr>
          <p:grpSpPr>
            <a:xfrm>
              <a:off x="6585178" y="5472009"/>
              <a:ext cx="351378" cy="369332"/>
              <a:chOff x="2279252" y="2901434"/>
              <a:chExt cx="351378" cy="369332"/>
            </a:xfrm>
          </p:grpSpPr>
          <p:sp>
            <p:nvSpPr>
              <p:cNvPr id="66" name="橢圓 65"/>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67" name="文字方塊 66"/>
              <p:cNvSpPr txBox="1"/>
              <p:nvPr/>
            </p:nvSpPr>
            <p:spPr>
              <a:xfrm>
                <a:off x="2279252" y="2901434"/>
                <a:ext cx="351378" cy="369332"/>
              </a:xfrm>
              <a:prstGeom prst="rect">
                <a:avLst/>
              </a:prstGeom>
              <a:noFill/>
            </p:spPr>
            <p:txBody>
              <a:bodyPr wrap="none" rtlCol="0">
                <a:spAutoFit/>
              </a:bodyPr>
              <a:lstStyle/>
              <a:p>
                <a:r>
                  <a:rPr lang="en-US" altLang="zh-TW" dirty="0">
                    <a:solidFill>
                      <a:schemeClr val="bg2"/>
                    </a:solidFill>
                  </a:rPr>
                  <a:t>C</a:t>
                </a:r>
                <a:endParaRPr lang="zh-TW" altLang="en-US" dirty="0">
                  <a:solidFill>
                    <a:schemeClr val="bg2"/>
                  </a:solidFill>
                </a:endParaRPr>
              </a:p>
            </p:txBody>
          </p:sp>
        </p:grpSp>
        <p:grpSp>
          <p:nvGrpSpPr>
            <p:cNvPr id="68" name="群組 67"/>
            <p:cNvGrpSpPr/>
            <p:nvPr/>
          </p:nvGrpSpPr>
          <p:grpSpPr>
            <a:xfrm>
              <a:off x="7475298" y="5472009"/>
              <a:ext cx="351378" cy="369332"/>
              <a:chOff x="2286917" y="2899999"/>
              <a:chExt cx="351378" cy="369332"/>
            </a:xfrm>
          </p:grpSpPr>
          <p:sp>
            <p:nvSpPr>
              <p:cNvPr id="69" name="橢圓 68"/>
              <p:cNvSpPr/>
              <p:nvPr/>
            </p:nvSpPr>
            <p:spPr bwMode="auto">
              <a:xfrm>
                <a:off x="2289041" y="2917885"/>
                <a:ext cx="336430" cy="336430"/>
              </a:xfrm>
              <a:prstGeom prst="ellipse">
                <a:avLst/>
              </a:prstGeom>
              <a:solidFill>
                <a:schemeClr val="tx1"/>
              </a:solidFill>
              <a:ln w="127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70" name="文字方塊 69"/>
              <p:cNvSpPr txBox="1"/>
              <p:nvPr/>
            </p:nvSpPr>
            <p:spPr>
              <a:xfrm>
                <a:off x="2286917" y="2899999"/>
                <a:ext cx="351378" cy="369332"/>
              </a:xfrm>
              <a:prstGeom prst="rect">
                <a:avLst/>
              </a:prstGeom>
              <a:noFill/>
            </p:spPr>
            <p:txBody>
              <a:bodyPr wrap="none" rtlCol="0">
                <a:spAutoFit/>
              </a:bodyPr>
              <a:lstStyle/>
              <a:p>
                <a:r>
                  <a:rPr lang="en-US" altLang="zh-TW" dirty="0">
                    <a:solidFill>
                      <a:schemeClr val="bg2"/>
                    </a:solidFill>
                  </a:rPr>
                  <a:t>D</a:t>
                </a:r>
                <a:endParaRPr lang="zh-TW" altLang="en-US" dirty="0">
                  <a:solidFill>
                    <a:schemeClr val="bg2"/>
                  </a:solidFill>
                </a:endParaRPr>
              </a:p>
            </p:txBody>
          </p:sp>
        </p:grpSp>
        <p:sp>
          <p:nvSpPr>
            <p:cNvPr id="179" name="文字方塊 178"/>
            <p:cNvSpPr txBox="1"/>
            <p:nvPr/>
          </p:nvSpPr>
          <p:spPr>
            <a:xfrm>
              <a:off x="6082088" y="5396429"/>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80" name="文字方塊 179"/>
            <p:cNvSpPr txBox="1"/>
            <p:nvPr/>
          </p:nvSpPr>
          <p:spPr>
            <a:xfrm>
              <a:off x="6627570" y="5071648"/>
              <a:ext cx="312906" cy="369332"/>
            </a:xfrm>
            <a:prstGeom prst="rect">
              <a:avLst/>
            </a:prstGeom>
            <a:noFill/>
          </p:spPr>
          <p:txBody>
            <a:bodyPr wrap="none" rtlCol="0">
              <a:spAutoFit/>
            </a:bodyPr>
            <a:lstStyle/>
            <a:p>
              <a:r>
                <a:rPr lang="en-US" altLang="zh-TW" dirty="0">
                  <a:solidFill>
                    <a:schemeClr val="bg2"/>
                  </a:solidFill>
                </a:rPr>
                <a:t>5</a:t>
              </a:r>
              <a:endParaRPr lang="zh-TW" altLang="en-US" dirty="0">
                <a:solidFill>
                  <a:schemeClr val="bg2"/>
                </a:solidFill>
              </a:endParaRPr>
            </a:p>
          </p:txBody>
        </p:sp>
        <p:sp>
          <p:nvSpPr>
            <p:cNvPr id="181" name="文字方塊 180"/>
            <p:cNvSpPr txBox="1"/>
            <p:nvPr/>
          </p:nvSpPr>
          <p:spPr>
            <a:xfrm>
              <a:off x="5818350" y="5173463"/>
              <a:ext cx="441146" cy="369332"/>
            </a:xfrm>
            <a:prstGeom prst="rect">
              <a:avLst/>
            </a:prstGeom>
            <a:noFill/>
          </p:spPr>
          <p:txBody>
            <a:bodyPr wrap="none" rtlCol="0">
              <a:spAutoFit/>
            </a:bodyPr>
            <a:lstStyle/>
            <a:p>
              <a:r>
                <a:rPr lang="en-US" altLang="zh-TW" dirty="0">
                  <a:solidFill>
                    <a:schemeClr val="bg2"/>
                  </a:solidFill>
                </a:rPr>
                <a:t>10</a:t>
              </a:r>
              <a:endParaRPr lang="zh-TW" altLang="en-US" dirty="0">
                <a:solidFill>
                  <a:schemeClr val="bg2"/>
                </a:solidFill>
              </a:endParaRPr>
            </a:p>
          </p:txBody>
        </p:sp>
        <p:sp>
          <p:nvSpPr>
            <p:cNvPr id="182" name="文字方塊 181"/>
            <p:cNvSpPr txBox="1"/>
            <p:nvPr/>
          </p:nvSpPr>
          <p:spPr>
            <a:xfrm>
              <a:off x="6989411" y="5414117"/>
              <a:ext cx="441146" cy="369332"/>
            </a:xfrm>
            <a:prstGeom prst="rect">
              <a:avLst/>
            </a:prstGeom>
            <a:noFill/>
          </p:spPr>
          <p:txBody>
            <a:bodyPr wrap="none" rtlCol="0">
              <a:spAutoFit/>
            </a:bodyPr>
            <a:lstStyle/>
            <a:p>
              <a:r>
                <a:rPr lang="en-US" altLang="zh-TW" dirty="0">
                  <a:solidFill>
                    <a:schemeClr val="bg2"/>
                  </a:solidFill>
                </a:rPr>
                <a:t>20</a:t>
              </a:r>
              <a:endParaRPr lang="zh-TW" altLang="en-US" dirty="0">
                <a:solidFill>
                  <a:schemeClr val="bg2"/>
                </a:solidFill>
              </a:endParaRPr>
            </a:p>
          </p:txBody>
        </p:sp>
      </p:grpSp>
      <p:sp>
        <p:nvSpPr>
          <p:cNvPr id="18" name="投影片編號版面配置區 17"/>
          <p:cNvSpPr>
            <a:spLocks noGrp="1"/>
          </p:cNvSpPr>
          <p:nvPr>
            <p:ph type="sldNum" sz="quarter" idx="10"/>
          </p:nvPr>
        </p:nvSpPr>
        <p:spPr/>
        <p:txBody>
          <a:bodyPr/>
          <a:lstStyle/>
          <a:p>
            <a:fld id="{98DD11F9-7500-44D7-BD4E-9DA41FE32E0D}" type="slidenum">
              <a:rPr lang="zh-TW" altLang="en-US" smtClean="0"/>
              <a:pPr/>
              <a:t>9</a:t>
            </a:fld>
            <a:r>
              <a:rPr lang="en-US" altLang="zh-TW" smtClean="0"/>
              <a:t>/28</a:t>
            </a:r>
            <a:endParaRPr lang="zh-TW" altLang="en-US" dirty="0"/>
          </a:p>
        </p:txBody>
      </p:sp>
      <p:pic>
        <p:nvPicPr>
          <p:cNvPr id="187" name="圖片 1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48184" y="3634390"/>
            <a:ext cx="630473" cy="540000"/>
          </a:xfrm>
          <a:prstGeom prst="rect">
            <a:avLst/>
          </a:prstGeom>
        </p:spPr>
      </p:pic>
      <mc:AlternateContent xmlns:mc="http://schemas.openxmlformats.org/markup-compatibility/2006" xmlns:a14="http://schemas.microsoft.com/office/drawing/2010/main">
        <mc:Choice Requires="a14">
          <p:sp>
            <p:nvSpPr>
              <p:cNvPr id="183" name="文字方塊 182"/>
              <p:cNvSpPr txBox="1"/>
              <p:nvPr/>
            </p:nvSpPr>
            <p:spPr>
              <a:xfrm>
                <a:off x="983037" y="4116817"/>
                <a:ext cx="3920176" cy="553998"/>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=10×2+10+5×3+20</m:t>
                      </m:r>
                    </m:oMath>
                    <m:oMath xmlns:m="http://schemas.openxmlformats.org/officeDocument/2006/math">
                      <m:r>
                        <a:rPr lang="en-US" altLang="zh-TW" b="0" i="1" smtClean="0">
                          <a:solidFill>
                            <a:schemeClr val="tx1"/>
                          </a:solidFill>
                          <a:latin typeface="Cambria Math" panose="02040503050406030204" pitchFamily="18" charset="0"/>
                        </a:rPr>
                        <m:t>                      =65</m:t>
                      </m:r>
                    </m:oMath>
                  </m:oMathPara>
                </a14:m>
                <a:endParaRPr lang="zh-TW" altLang="en-US" dirty="0">
                  <a:solidFill>
                    <a:schemeClr val="tx1"/>
                  </a:solidFill>
                </a:endParaRPr>
              </a:p>
            </p:txBody>
          </p:sp>
        </mc:Choice>
        <mc:Fallback xmlns="">
          <p:sp>
            <p:nvSpPr>
              <p:cNvPr id="183" name="文字方塊 182"/>
              <p:cNvSpPr txBox="1">
                <a:spLocks noRot="1" noChangeAspect="1" noMove="1" noResize="1" noEditPoints="1" noAdjustHandles="1" noChangeArrowheads="1" noChangeShapeType="1" noTextEdit="1"/>
              </p:cNvSpPr>
              <p:nvPr/>
            </p:nvSpPr>
            <p:spPr>
              <a:xfrm>
                <a:off x="983037" y="4116817"/>
                <a:ext cx="3920176" cy="553998"/>
              </a:xfrm>
              <a:prstGeom prst="rect">
                <a:avLst/>
              </a:prstGeom>
              <a:blipFill>
                <a:blip r:embed="rId5"/>
                <a:stretch>
                  <a:fillRect l="-778" r="-1089" b="-439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84" name="文字方塊 183"/>
              <p:cNvSpPr txBox="1"/>
              <p:nvPr/>
            </p:nvSpPr>
            <p:spPr>
              <a:xfrm>
                <a:off x="5211979" y="4108355"/>
                <a:ext cx="3524235" cy="553998"/>
              </a:xfrm>
              <a:prstGeom prst="rect">
                <a:avLst/>
              </a:prstGeom>
              <a:solidFill>
                <a:schemeClr val="bg2">
                  <a:alpha val="70000"/>
                </a:schemeClr>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TW" b="0" i="1" smtClean="0">
                          <a:solidFill>
                            <a:schemeClr val="tx1"/>
                          </a:solidFill>
                          <a:latin typeface="Cambria Math" panose="02040503050406030204" pitchFamily="18" charset="0"/>
                        </a:rPr>
                        <m:t>𝑐𝑜𝑚𝑚𝑐𝑜𝑠𝑡</m:t>
                      </m:r>
                      <m:r>
                        <a:rPr lang="en-US" altLang="zh-TW" b="0" i="1" smtClean="0">
                          <a:solidFill>
                            <a:schemeClr val="tx1"/>
                          </a:solidFill>
                          <a:latin typeface="Cambria Math" panose="02040503050406030204" pitchFamily="18" charset="0"/>
                        </a:rPr>
                        <m:t>=10×2+10+5+20</m:t>
                      </m:r>
                    </m:oMath>
                    <m:oMath xmlns:m="http://schemas.openxmlformats.org/officeDocument/2006/math">
                      <m:r>
                        <a:rPr lang="en-US" altLang="zh-TW" b="0" i="1" smtClean="0">
                          <a:solidFill>
                            <a:schemeClr val="tx1"/>
                          </a:solidFill>
                          <a:latin typeface="Cambria Math" panose="02040503050406030204" pitchFamily="18" charset="0"/>
                        </a:rPr>
                        <m:t>                      =55</m:t>
                      </m:r>
                    </m:oMath>
                  </m:oMathPara>
                </a14:m>
                <a:endParaRPr lang="zh-TW" altLang="en-US" dirty="0">
                  <a:solidFill>
                    <a:schemeClr val="tx1"/>
                  </a:solidFill>
                </a:endParaRPr>
              </a:p>
            </p:txBody>
          </p:sp>
        </mc:Choice>
        <mc:Fallback xmlns="">
          <p:sp>
            <p:nvSpPr>
              <p:cNvPr id="184" name="文字方塊 183"/>
              <p:cNvSpPr txBox="1">
                <a:spLocks noRot="1" noChangeAspect="1" noMove="1" noResize="1" noEditPoints="1" noAdjustHandles="1" noChangeArrowheads="1" noChangeShapeType="1" noTextEdit="1"/>
              </p:cNvSpPr>
              <p:nvPr/>
            </p:nvSpPr>
            <p:spPr>
              <a:xfrm>
                <a:off x="5211979" y="4108355"/>
                <a:ext cx="3524235" cy="553998"/>
              </a:xfrm>
              <a:prstGeom prst="rect">
                <a:avLst/>
              </a:prstGeom>
              <a:blipFill>
                <a:blip r:embed="rId6"/>
                <a:stretch>
                  <a:fillRect l="-1038" r="-1038" b="-4396"/>
                </a:stretch>
              </a:blipFill>
            </p:spPr>
            <p:txBody>
              <a:bodyPr/>
              <a:lstStyle/>
              <a:p>
                <a:r>
                  <a:rPr lang="zh-TW" altLang="en-US">
                    <a:noFill/>
                  </a:rPr>
                  <a:t> </a:t>
                </a:r>
              </a:p>
            </p:txBody>
          </p:sp>
        </mc:Fallback>
      </mc:AlternateContent>
      <p:grpSp>
        <p:nvGrpSpPr>
          <p:cNvPr id="135" name="群組 134"/>
          <p:cNvGrpSpPr/>
          <p:nvPr/>
        </p:nvGrpSpPr>
        <p:grpSpPr>
          <a:xfrm>
            <a:off x="5018033" y="3133192"/>
            <a:ext cx="3480499" cy="3658834"/>
            <a:chOff x="4952838" y="2935072"/>
            <a:chExt cx="3480499" cy="3658834"/>
          </a:xfrm>
        </p:grpSpPr>
        <p:grpSp>
          <p:nvGrpSpPr>
            <p:cNvPr id="136" name="群組 135"/>
            <p:cNvGrpSpPr/>
            <p:nvPr/>
          </p:nvGrpSpPr>
          <p:grpSpPr>
            <a:xfrm>
              <a:off x="5217826" y="4111355"/>
              <a:ext cx="2506233" cy="1493502"/>
              <a:chOff x="5467213" y="3744028"/>
              <a:chExt cx="2506233" cy="1493502"/>
            </a:xfrm>
          </p:grpSpPr>
          <p:sp>
            <p:nvSpPr>
              <p:cNvPr id="147" name="橢圓 146"/>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8" name="文字方塊 147"/>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149" name="橢圓 148"/>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0" name="文字方塊 149"/>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151" name="橢圓 150"/>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2" name="文字方塊 151"/>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153" name="橢圓 152"/>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4" name="文字方塊 153"/>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155" name="橢圓 154"/>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6" name="文字方塊 155"/>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157" name="橢圓 156"/>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58" name="文字方塊 157"/>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159" name="直線接點 158"/>
              <p:cNvCxnSpPr>
                <a:stCxn id="147" idx="6"/>
                <a:endCxn id="149" idx="2"/>
              </p:cNvCxnSpPr>
              <p:nvPr/>
            </p:nvCxnSpPr>
            <p:spPr bwMode="auto">
              <a:xfrm>
                <a:off x="5995080" y="4007962"/>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0" name="直線接點 159"/>
              <p:cNvCxnSpPr>
                <a:stCxn id="147" idx="4"/>
                <a:endCxn id="153" idx="0"/>
              </p:cNvCxnSpPr>
              <p:nvPr/>
            </p:nvCxnSpPr>
            <p:spPr bwMode="auto">
              <a:xfrm>
                <a:off x="5731147"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1" name="直線接點 160"/>
              <p:cNvCxnSpPr>
                <a:stCxn id="153" idx="6"/>
                <a:endCxn id="155" idx="2"/>
              </p:cNvCxnSpPr>
              <p:nvPr/>
            </p:nvCxnSpPr>
            <p:spPr bwMode="auto">
              <a:xfrm>
                <a:off x="5995080" y="4973597"/>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2" name="直線接點 161"/>
              <p:cNvCxnSpPr>
                <a:stCxn id="149" idx="4"/>
                <a:endCxn id="155" idx="0"/>
              </p:cNvCxnSpPr>
              <p:nvPr/>
            </p:nvCxnSpPr>
            <p:spPr bwMode="auto">
              <a:xfrm>
                <a:off x="6717445"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3" name="直線接點 162"/>
              <p:cNvCxnSpPr>
                <a:stCxn id="149" idx="6"/>
                <a:endCxn id="152" idx="1"/>
              </p:cNvCxnSpPr>
              <p:nvPr/>
            </p:nvCxnSpPr>
            <p:spPr bwMode="auto">
              <a:xfrm>
                <a:off x="6981378" y="4007962"/>
                <a:ext cx="493302" cy="621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4" name="直線接點 163"/>
              <p:cNvCxnSpPr>
                <a:stCxn id="155" idx="6"/>
                <a:endCxn id="157" idx="2"/>
              </p:cNvCxnSpPr>
              <p:nvPr/>
            </p:nvCxnSpPr>
            <p:spPr bwMode="auto">
              <a:xfrm>
                <a:off x="6981378" y="4973597"/>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137" name="群組 136"/>
            <p:cNvGrpSpPr/>
            <p:nvPr/>
          </p:nvGrpSpPr>
          <p:grpSpPr>
            <a:xfrm>
              <a:off x="4971744" y="2935072"/>
              <a:ext cx="2739415" cy="1704150"/>
              <a:chOff x="5221131" y="2567745"/>
              <a:chExt cx="2739415" cy="1704150"/>
            </a:xfrm>
          </p:grpSpPr>
          <p:sp>
            <p:nvSpPr>
              <p:cNvPr id="144" name="橢圓 143"/>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5" name="文字方塊 144"/>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146" name="弧形 145"/>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138" name="群組 137"/>
            <p:cNvGrpSpPr/>
            <p:nvPr/>
          </p:nvGrpSpPr>
          <p:grpSpPr>
            <a:xfrm>
              <a:off x="5385869" y="4136760"/>
              <a:ext cx="3047468" cy="2457146"/>
              <a:chOff x="5635256" y="3769433"/>
              <a:chExt cx="3047468" cy="2457146"/>
            </a:xfrm>
          </p:grpSpPr>
          <p:sp>
            <p:nvSpPr>
              <p:cNvPr id="140" name="橢圓 139"/>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41" name="文字方塊 140"/>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142" name="弧形 141"/>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43" name="弧形 142"/>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sp>
          <p:nvSpPr>
            <p:cNvPr id="139" name="手繪多邊形 138"/>
            <p:cNvSpPr/>
            <p:nvPr/>
          </p:nvSpPr>
          <p:spPr bwMode="auto">
            <a:xfrm>
              <a:off x="4952838" y="3498153"/>
              <a:ext cx="2868720" cy="2584174"/>
            </a:xfrm>
            <a:custGeom>
              <a:avLst/>
              <a:gdLst>
                <a:gd name="connsiteX0" fmla="*/ 1496749 w 2868720"/>
                <a:gd name="connsiteY0" fmla="*/ 0 h 2584174"/>
                <a:gd name="connsiteX1" fmla="*/ 741375 w 2868720"/>
                <a:gd name="connsiteY1" fmla="*/ 29817 h 2584174"/>
                <a:gd name="connsiteX2" fmla="*/ 383566 w 2868720"/>
                <a:gd name="connsiteY2" fmla="*/ 129209 h 2584174"/>
                <a:gd name="connsiteX3" fmla="*/ 35697 w 2868720"/>
                <a:gd name="connsiteY3" fmla="*/ 288235 h 2584174"/>
                <a:gd name="connsiteX4" fmla="*/ 15818 w 2868720"/>
                <a:gd name="connsiteY4" fmla="*/ 576470 h 2584174"/>
                <a:gd name="connsiteX5" fmla="*/ 75453 w 2868720"/>
                <a:gd name="connsiteY5" fmla="*/ 805070 h 2584174"/>
                <a:gd name="connsiteX6" fmla="*/ 294114 w 2868720"/>
                <a:gd name="connsiteY6" fmla="*/ 964096 h 2584174"/>
                <a:gd name="connsiteX7" fmla="*/ 582349 w 2868720"/>
                <a:gd name="connsiteY7" fmla="*/ 993913 h 2584174"/>
                <a:gd name="connsiteX8" fmla="*/ 701618 w 2868720"/>
                <a:gd name="connsiteY8" fmla="*/ 1033670 h 2584174"/>
                <a:gd name="connsiteX9" fmla="*/ 741375 w 2868720"/>
                <a:gd name="connsiteY9" fmla="*/ 1182757 h 2584174"/>
                <a:gd name="connsiteX10" fmla="*/ 622105 w 2868720"/>
                <a:gd name="connsiteY10" fmla="*/ 1361661 h 2584174"/>
                <a:gd name="connsiteX11" fmla="*/ 423323 w 2868720"/>
                <a:gd name="connsiteY11" fmla="*/ 1451113 h 2584174"/>
                <a:gd name="connsiteX12" fmla="*/ 244418 w 2868720"/>
                <a:gd name="connsiteY12" fmla="*/ 1560444 h 2584174"/>
                <a:gd name="connsiteX13" fmla="*/ 224540 w 2868720"/>
                <a:gd name="connsiteY13" fmla="*/ 1779104 h 2584174"/>
                <a:gd name="connsiteX14" fmla="*/ 304053 w 2868720"/>
                <a:gd name="connsiteY14" fmla="*/ 1908313 h 2584174"/>
                <a:gd name="connsiteX15" fmla="*/ 542592 w 2868720"/>
                <a:gd name="connsiteY15" fmla="*/ 1977887 h 2584174"/>
                <a:gd name="connsiteX16" fmla="*/ 1059427 w 2868720"/>
                <a:gd name="connsiteY16" fmla="*/ 1977887 h 2584174"/>
                <a:gd name="connsiteX17" fmla="*/ 1407297 w 2868720"/>
                <a:gd name="connsiteY17" fmla="*/ 1958009 h 2584174"/>
                <a:gd name="connsiteX18" fmla="*/ 1844618 w 2868720"/>
                <a:gd name="connsiteY18" fmla="*/ 1997765 h 2584174"/>
                <a:gd name="connsiteX19" fmla="*/ 2480723 w 2868720"/>
                <a:gd name="connsiteY19" fmla="*/ 1987826 h 2584174"/>
                <a:gd name="connsiteX20" fmla="*/ 2788836 w 2868720"/>
                <a:gd name="connsiteY20" fmla="*/ 1987826 h 2584174"/>
                <a:gd name="connsiteX21" fmla="*/ 2868349 w 2868720"/>
                <a:gd name="connsiteY21" fmla="*/ 2126974 h 2584174"/>
                <a:gd name="connsiteX22" fmla="*/ 2768958 w 2868720"/>
                <a:gd name="connsiteY22" fmla="*/ 2256183 h 2584174"/>
                <a:gd name="connsiteX23" fmla="*/ 2649688 w 2868720"/>
                <a:gd name="connsiteY23" fmla="*/ 2345635 h 2584174"/>
                <a:gd name="connsiteX24" fmla="*/ 2510540 w 2868720"/>
                <a:gd name="connsiteY24" fmla="*/ 2425148 h 2584174"/>
                <a:gd name="connsiteX25" fmla="*/ 2212366 w 2868720"/>
                <a:gd name="connsiteY25" fmla="*/ 2554357 h 2584174"/>
                <a:gd name="connsiteX26" fmla="*/ 1874436 w 2868720"/>
                <a:gd name="connsiteY26" fmla="*/ 2574235 h 2584174"/>
                <a:gd name="connsiteX27" fmla="*/ 1685592 w 2868720"/>
                <a:gd name="connsiteY27" fmla="*/ 2584174 h 2584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868720" h="2584174">
                  <a:moveTo>
                    <a:pt x="1496749" y="0"/>
                  </a:moveTo>
                  <a:cubicBezTo>
                    <a:pt x="1211827" y="4141"/>
                    <a:pt x="926905" y="8282"/>
                    <a:pt x="741375" y="29817"/>
                  </a:cubicBezTo>
                  <a:cubicBezTo>
                    <a:pt x="555845" y="51352"/>
                    <a:pt x="501179" y="86139"/>
                    <a:pt x="383566" y="129209"/>
                  </a:cubicBezTo>
                  <a:cubicBezTo>
                    <a:pt x="265953" y="172279"/>
                    <a:pt x="96988" y="213692"/>
                    <a:pt x="35697" y="288235"/>
                  </a:cubicBezTo>
                  <a:cubicBezTo>
                    <a:pt x="-25594" y="362778"/>
                    <a:pt x="9192" y="490331"/>
                    <a:pt x="15818" y="576470"/>
                  </a:cubicBezTo>
                  <a:cubicBezTo>
                    <a:pt x="22444" y="662609"/>
                    <a:pt x="29070" y="740466"/>
                    <a:pt x="75453" y="805070"/>
                  </a:cubicBezTo>
                  <a:cubicBezTo>
                    <a:pt x="121836" y="869674"/>
                    <a:pt x="209631" y="932622"/>
                    <a:pt x="294114" y="964096"/>
                  </a:cubicBezTo>
                  <a:cubicBezTo>
                    <a:pt x="378597" y="995570"/>
                    <a:pt x="514432" y="982317"/>
                    <a:pt x="582349" y="993913"/>
                  </a:cubicBezTo>
                  <a:cubicBezTo>
                    <a:pt x="650266" y="1005509"/>
                    <a:pt x="675114" y="1002196"/>
                    <a:pt x="701618" y="1033670"/>
                  </a:cubicBezTo>
                  <a:cubicBezTo>
                    <a:pt x="728122" y="1065144"/>
                    <a:pt x="754627" y="1128092"/>
                    <a:pt x="741375" y="1182757"/>
                  </a:cubicBezTo>
                  <a:cubicBezTo>
                    <a:pt x="728123" y="1237422"/>
                    <a:pt x="675114" y="1316935"/>
                    <a:pt x="622105" y="1361661"/>
                  </a:cubicBezTo>
                  <a:cubicBezTo>
                    <a:pt x="569096" y="1406387"/>
                    <a:pt x="486271" y="1417983"/>
                    <a:pt x="423323" y="1451113"/>
                  </a:cubicBezTo>
                  <a:cubicBezTo>
                    <a:pt x="360375" y="1484243"/>
                    <a:pt x="277548" y="1505779"/>
                    <a:pt x="244418" y="1560444"/>
                  </a:cubicBezTo>
                  <a:cubicBezTo>
                    <a:pt x="211288" y="1615109"/>
                    <a:pt x="214601" y="1721126"/>
                    <a:pt x="224540" y="1779104"/>
                  </a:cubicBezTo>
                  <a:cubicBezTo>
                    <a:pt x="234479" y="1837082"/>
                    <a:pt x="251044" y="1875183"/>
                    <a:pt x="304053" y="1908313"/>
                  </a:cubicBezTo>
                  <a:cubicBezTo>
                    <a:pt x="357062" y="1941444"/>
                    <a:pt x="416696" y="1966291"/>
                    <a:pt x="542592" y="1977887"/>
                  </a:cubicBezTo>
                  <a:cubicBezTo>
                    <a:pt x="668488" y="1989483"/>
                    <a:pt x="915310" y="1981200"/>
                    <a:pt x="1059427" y="1977887"/>
                  </a:cubicBezTo>
                  <a:cubicBezTo>
                    <a:pt x="1203544" y="1974574"/>
                    <a:pt x="1276432" y="1954696"/>
                    <a:pt x="1407297" y="1958009"/>
                  </a:cubicBezTo>
                  <a:cubicBezTo>
                    <a:pt x="1538162" y="1961322"/>
                    <a:pt x="1665714" y="1992796"/>
                    <a:pt x="1844618" y="1997765"/>
                  </a:cubicBezTo>
                  <a:cubicBezTo>
                    <a:pt x="2023522" y="2002735"/>
                    <a:pt x="2323353" y="1989483"/>
                    <a:pt x="2480723" y="1987826"/>
                  </a:cubicBezTo>
                  <a:cubicBezTo>
                    <a:pt x="2638093" y="1986170"/>
                    <a:pt x="2724232" y="1964635"/>
                    <a:pt x="2788836" y="1987826"/>
                  </a:cubicBezTo>
                  <a:cubicBezTo>
                    <a:pt x="2853440" y="2011017"/>
                    <a:pt x="2871662" y="2082248"/>
                    <a:pt x="2868349" y="2126974"/>
                  </a:cubicBezTo>
                  <a:cubicBezTo>
                    <a:pt x="2865036" y="2171700"/>
                    <a:pt x="2805401" y="2219740"/>
                    <a:pt x="2768958" y="2256183"/>
                  </a:cubicBezTo>
                  <a:cubicBezTo>
                    <a:pt x="2732515" y="2292626"/>
                    <a:pt x="2692758" y="2317474"/>
                    <a:pt x="2649688" y="2345635"/>
                  </a:cubicBezTo>
                  <a:cubicBezTo>
                    <a:pt x="2606618" y="2373796"/>
                    <a:pt x="2583427" y="2390361"/>
                    <a:pt x="2510540" y="2425148"/>
                  </a:cubicBezTo>
                  <a:cubicBezTo>
                    <a:pt x="2437653" y="2459935"/>
                    <a:pt x="2318383" y="2529509"/>
                    <a:pt x="2212366" y="2554357"/>
                  </a:cubicBezTo>
                  <a:cubicBezTo>
                    <a:pt x="2106349" y="2579205"/>
                    <a:pt x="1874436" y="2574235"/>
                    <a:pt x="1874436" y="2574235"/>
                  </a:cubicBezTo>
                  <a:lnTo>
                    <a:pt x="1685592" y="2584174"/>
                  </a:ln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grpSp>
      <p:grpSp>
        <p:nvGrpSpPr>
          <p:cNvPr id="165" name="群組 164"/>
          <p:cNvGrpSpPr/>
          <p:nvPr/>
        </p:nvGrpSpPr>
        <p:grpSpPr>
          <a:xfrm>
            <a:off x="768044" y="3133192"/>
            <a:ext cx="3499156" cy="3658834"/>
            <a:chOff x="882344" y="2935072"/>
            <a:chExt cx="3499156" cy="3658834"/>
          </a:xfrm>
        </p:grpSpPr>
        <p:grpSp>
          <p:nvGrpSpPr>
            <p:cNvPr id="166" name="群組 165"/>
            <p:cNvGrpSpPr/>
            <p:nvPr/>
          </p:nvGrpSpPr>
          <p:grpSpPr>
            <a:xfrm>
              <a:off x="1128426" y="4111355"/>
              <a:ext cx="2506233" cy="1493502"/>
              <a:chOff x="5467213" y="3744028"/>
              <a:chExt cx="2506233" cy="1493502"/>
            </a:xfrm>
          </p:grpSpPr>
          <p:sp>
            <p:nvSpPr>
              <p:cNvPr id="250" name="橢圓 249"/>
              <p:cNvSpPr/>
              <p:nvPr/>
            </p:nvSpPr>
            <p:spPr bwMode="auto">
              <a:xfrm>
                <a:off x="5467213" y="3744028"/>
                <a:ext cx="527867" cy="527867"/>
              </a:xfrm>
              <a:prstGeom prst="ellipse">
                <a:avLst/>
              </a:prstGeom>
              <a:solidFill>
                <a:schemeClr val="accent3">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1" name="文字方塊 250"/>
              <p:cNvSpPr txBox="1"/>
              <p:nvPr/>
            </p:nvSpPr>
            <p:spPr>
              <a:xfrm>
                <a:off x="5496314" y="3829512"/>
                <a:ext cx="479618" cy="369332"/>
              </a:xfrm>
              <a:prstGeom prst="rect">
                <a:avLst/>
              </a:prstGeom>
              <a:noFill/>
            </p:spPr>
            <p:txBody>
              <a:bodyPr wrap="none" rtlCol="0">
                <a:spAutoFit/>
              </a:bodyPr>
              <a:lstStyle/>
              <a:p>
                <a:r>
                  <a:rPr lang="en-US" altLang="zh-TW" dirty="0">
                    <a:solidFill>
                      <a:schemeClr val="bg2"/>
                    </a:solidFill>
                  </a:rPr>
                  <a:t>R1</a:t>
                </a:r>
                <a:endParaRPr lang="zh-TW" altLang="en-US" dirty="0">
                  <a:solidFill>
                    <a:schemeClr val="bg2"/>
                  </a:solidFill>
                </a:endParaRPr>
              </a:p>
            </p:txBody>
          </p:sp>
          <p:sp>
            <p:nvSpPr>
              <p:cNvPr id="252" name="橢圓 251"/>
              <p:cNvSpPr/>
              <p:nvPr/>
            </p:nvSpPr>
            <p:spPr bwMode="auto">
              <a:xfrm>
                <a:off x="6453511" y="3744028"/>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3" name="文字方塊 252"/>
              <p:cNvSpPr txBox="1"/>
              <p:nvPr/>
            </p:nvSpPr>
            <p:spPr>
              <a:xfrm>
                <a:off x="6482612" y="3829512"/>
                <a:ext cx="479618" cy="369332"/>
              </a:xfrm>
              <a:prstGeom prst="rect">
                <a:avLst/>
              </a:prstGeom>
              <a:noFill/>
            </p:spPr>
            <p:txBody>
              <a:bodyPr wrap="none" rtlCol="0">
                <a:spAutoFit/>
              </a:bodyPr>
              <a:lstStyle/>
              <a:p>
                <a:r>
                  <a:rPr lang="en-US" altLang="zh-TW" dirty="0">
                    <a:solidFill>
                      <a:schemeClr val="bg2"/>
                    </a:solidFill>
                  </a:rPr>
                  <a:t>R2</a:t>
                </a:r>
                <a:endParaRPr lang="zh-TW" altLang="en-US" dirty="0">
                  <a:solidFill>
                    <a:schemeClr val="bg2"/>
                  </a:solidFill>
                </a:endParaRPr>
              </a:p>
            </p:txBody>
          </p:sp>
          <p:sp>
            <p:nvSpPr>
              <p:cNvPr id="254" name="橢圓 253"/>
              <p:cNvSpPr/>
              <p:nvPr/>
            </p:nvSpPr>
            <p:spPr bwMode="auto">
              <a:xfrm>
                <a:off x="7445579" y="3744028"/>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5" name="文字方塊 254"/>
              <p:cNvSpPr txBox="1"/>
              <p:nvPr/>
            </p:nvSpPr>
            <p:spPr>
              <a:xfrm>
                <a:off x="7474680" y="3829512"/>
                <a:ext cx="479618" cy="369332"/>
              </a:xfrm>
              <a:prstGeom prst="rect">
                <a:avLst/>
              </a:prstGeom>
              <a:noFill/>
            </p:spPr>
            <p:txBody>
              <a:bodyPr wrap="none" rtlCol="0">
                <a:spAutoFit/>
              </a:bodyPr>
              <a:lstStyle/>
              <a:p>
                <a:r>
                  <a:rPr lang="en-US" altLang="zh-TW" dirty="0">
                    <a:solidFill>
                      <a:schemeClr val="bg2"/>
                    </a:solidFill>
                  </a:rPr>
                  <a:t>R3</a:t>
                </a:r>
                <a:endParaRPr lang="zh-TW" altLang="en-US" dirty="0">
                  <a:solidFill>
                    <a:schemeClr val="bg2"/>
                  </a:solidFill>
                </a:endParaRPr>
              </a:p>
            </p:txBody>
          </p:sp>
          <p:sp>
            <p:nvSpPr>
              <p:cNvPr id="256" name="橢圓 255"/>
              <p:cNvSpPr/>
              <p:nvPr/>
            </p:nvSpPr>
            <p:spPr bwMode="auto">
              <a:xfrm>
                <a:off x="5467213"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7" name="文字方塊 256"/>
              <p:cNvSpPr txBox="1"/>
              <p:nvPr/>
            </p:nvSpPr>
            <p:spPr>
              <a:xfrm>
                <a:off x="5496314" y="4795147"/>
                <a:ext cx="479618" cy="369332"/>
              </a:xfrm>
              <a:prstGeom prst="rect">
                <a:avLst/>
              </a:prstGeom>
              <a:noFill/>
            </p:spPr>
            <p:txBody>
              <a:bodyPr wrap="none" rtlCol="0">
                <a:spAutoFit/>
              </a:bodyPr>
              <a:lstStyle/>
              <a:p>
                <a:r>
                  <a:rPr lang="en-US" altLang="zh-TW" dirty="0">
                    <a:solidFill>
                      <a:schemeClr val="bg2"/>
                    </a:solidFill>
                  </a:rPr>
                  <a:t>R4</a:t>
                </a:r>
                <a:endParaRPr lang="zh-TW" altLang="en-US" dirty="0">
                  <a:solidFill>
                    <a:schemeClr val="bg2"/>
                  </a:solidFill>
                </a:endParaRPr>
              </a:p>
            </p:txBody>
          </p:sp>
          <p:sp>
            <p:nvSpPr>
              <p:cNvPr id="258" name="橢圓 257"/>
              <p:cNvSpPr/>
              <p:nvPr/>
            </p:nvSpPr>
            <p:spPr bwMode="auto">
              <a:xfrm>
                <a:off x="6453511" y="4709663"/>
                <a:ext cx="527867" cy="527867"/>
              </a:xfrm>
              <a:prstGeom prst="ellipse">
                <a:avLst/>
              </a:prstGeom>
              <a:solidFill>
                <a:schemeClr val="accent2">
                  <a:lumMod val="10000"/>
                  <a:lumOff val="9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59" name="文字方塊 258"/>
              <p:cNvSpPr txBox="1"/>
              <p:nvPr/>
            </p:nvSpPr>
            <p:spPr>
              <a:xfrm>
                <a:off x="6482612" y="4795147"/>
                <a:ext cx="479618" cy="369332"/>
              </a:xfrm>
              <a:prstGeom prst="rect">
                <a:avLst/>
              </a:prstGeom>
              <a:noFill/>
            </p:spPr>
            <p:txBody>
              <a:bodyPr wrap="none" rtlCol="0">
                <a:spAutoFit/>
              </a:bodyPr>
              <a:lstStyle/>
              <a:p>
                <a:r>
                  <a:rPr lang="en-US" altLang="zh-TW" dirty="0">
                    <a:solidFill>
                      <a:schemeClr val="bg2"/>
                    </a:solidFill>
                  </a:rPr>
                  <a:t>R5</a:t>
                </a:r>
                <a:endParaRPr lang="zh-TW" altLang="en-US" dirty="0">
                  <a:solidFill>
                    <a:schemeClr val="bg2"/>
                  </a:solidFill>
                </a:endParaRPr>
              </a:p>
            </p:txBody>
          </p:sp>
          <p:sp>
            <p:nvSpPr>
              <p:cNvPr id="260" name="橢圓 259"/>
              <p:cNvSpPr/>
              <p:nvPr/>
            </p:nvSpPr>
            <p:spPr bwMode="auto">
              <a:xfrm>
                <a:off x="7445579" y="4709663"/>
                <a:ext cx="527867" cy="527867"/>
              </a:xfrm>
              <a:prstGeom prst="ellipse">
                <a:avLst/>
              </a:prstGeom>
              <a:solidFill>
                <a:schemeClr val="accent2">
                  <a:lumMod val="25000"/>
                  <a:lumOff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61" name="文字方塊 260"/>
              <p:cNvSpPr txBox="1"/>
              <p:nvPr/>
            </p:nvSpPr>
            <p:spPr>
              <a:xfrm>
                <a:off x="7474680" y="4795147"/>
                <a:ext cx="479618" cy="369332"/>
              </a:xfrm>
              <a:prstGeom prst="rect">
                <a:avLst/>
              </a:prstGeom>
              <a:noFill/>
            </p:spPr>
            <p:txBody>
              <a:bodyPr wrap="none" rtlCol="0">
                <a:spAutoFit/>
              </a:bodyPr>
              <a:lstStyle/>
              <a:p>
                <a:r>
                  <a:rPr lang="en-US" altLang="zh-TW" dirty="0">
                    <a:solidFill>
                      <a:schemeClr val="bg2"/>
                    </a:solidFill>
                  </a:rPr>
                  <a:t>R6</a:t>
                </a:r>
                <a:endParaRPr lang="zh-TW" altLang="en-US" dirty="0">
                  <a:solidFill>
                    <a:schemeClr val="bg2"/>
                  </a:solidFill>
                </a:endParaRPr>
              </a:p>
            </p:txBody>
          </p:sp>
          <p:cxnSp>
            <p:nvCxnSpPr>
              <p:cNvPr id="262" name="直線接點 261"/>
              <p:cNvCxnSpPr>
                <a:stCxn id="250" idx="6"/>
                <a:endCxn id="252" idx="2"/>
              </p:cNvCxnSpPr>
              <p:nvPr/>
            </p:nvCxnSpPr>
            <p:spPr bwMode="auto">
              <a:xfrm>
                <a:off x="5995080" y="4007962"/>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63" name="直線接點 262"/>
              <p:cNvCxnSpPr>
                <a:stCxn id="250" idx="4"/>
                <a:endCxn id="256" idx="0"/>
              </p:cNvCxnSpPr>
              <p:nvPr/>
            </p:nvCxnSpPr>
            <p:spPr bwMode="auto">
              <a:xfrm>
                <a:off x="5731147"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64" name="直線接點 263"/>
              <p:cNvCxnSpPr>
                <a:stCxn id="256" idx="6"/>
                <a:endCxn id="258" idx="2"/>
              </p:cNvCxnSpPr>
              <p:nvPr/>
            </p:nvCxnSpPr>
            <p:spPr bwMode="auto">
              <a:xfrm>
                <a:off x="5995080" y="4973597"/>
                <a:ext cx="45843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65" name="直線接點 264"/>
              <p:cNvCxnSpPr>
                <a:stCxn id="252" idx="4"/>
                <a:endCxn id="258" idx="0"/>
              </p:cNvCxnSpPr>
              <p:nvPr/>
            </p:nvCxnSpPr>
            <p:spPr bwMode="auto">
              <a:xfrm>
                <a:off x="6717445" y="4271895"/>
                <a:ext cx="0" cy="437768"/>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66" name="直線接點 265"/>
              <p:cNvCxnSpPr>
                <a:stCxn id="252" idx="6"/>
                <a:endCxn id="255" idx="1"/>
              </p:cNvCxnSpPr>
              <p:nvPr/>
            </p:nvCxnSpPr>
            <p:spPr bwMode="auto">
              <a:xfrm>
                <a:off x="6981378" y="4007962"/>
                <a:ext cx="493302" cy="621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267" name="直線接點 266"/>
              <p:cNvCxnSpPr>
                <a:stCxn id="258" idx="6"/>
                <a:endCxn id="260" idx="2"/>
              </p:cNvCxnSpPr>
              <p:nvPr/>
            </p:nvCxnSpPr>
            <p:spPr bwMode="auto">
              <a:xfrm>
                <a:off x="6981378" y="4973597"/>
                <a:ext cx="46420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grpSp>
          <p:nvGrpSpPr>
            <p:cNvPr id="167" name="群組 166"/>
            <p:cNvGrpSpPr/>
            <p:nvPr/>
          </p:nvGrpSpPr>
          <p:grpSpPr>
            <a:xfrm>
              <a:off x="882344" y="2935072"/>
              <a:ext cx="2739415" cy="1704150"/>
              <a:chOff x="5221131" y="2567745"/>
              <a:chExt cx="2739415" cy="1704150"/>
            </a:xfrm>
          </p:grpSpPr>
          <p:sp>
            <p:nvSpPr>
              <p:cNvPr id="247" name="橢圓 246"/>
              <p:cNvSpPr/>
              <p:nvPr/>
            </p:nvSpPr>
            <p:spPr bwMode="auto">
              <a:xfrm>
                <a:off x="6612046" y="2937077"/>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248" name="文字方塊 247"/>
              <p:cNvSpPr txBox="1"/>
              <p:nvPr/>
            </p:nvSpPr>
            <p:spPr>
              <a:xfrm>
                <a:off x="6259626" y="2567745"/>
                <a:ext cx="915635" cy="369332"/>
              </a:xfrm>
              <a:prstGeom prst="rect">
                <a:avLst/>
              </a:prstGeom>
              <a:noFill/>
            </p:spPr>
            <p:txBody>
              <a:bodyPr wrap="none" rtlCol="0">
                <a:spAutoFit/>
              </a:bodyPr>
              <a:lstStyle/>
              <a:p>
                <a:r>
                  <a:rPr lang="en-US" altLang="zh-TW" dirty="0"/>
                  <a:t>Source</a:t>
                </a:r>
                <a:endParaRPr lang="zh-TW" altLang="en-US" dirty="0"/>
              </a:p>
            </p:txBody>
          </p:sp>
          <p:sp>
            <p:nvSpPr>
              <p:cNvPr id="249" name="弧形 248"/>
              <p:cNvSpPr/>
              <p:nvPr/>
            </p:nvSpPr>
            <p:spPr bwMode="auto">
              <a:xfrm rot="16200000">
                <a:off x="5976609" y="2287958"/>
                <a:ext cx="1228459" cy="2739415"/>
              </a:xfrm>
              <a:prstGeom prst="arc">
                <a:avLst>
                  <a:gd name="adj1" fmla="val 15129373"/>
                  <a:gd name="adj2" fmla="val 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grpSp>
          <p:nvGrpSpPr>
            <p:cNvPr id="168" name="群組 167"/>
            <p:cNvGrpSpPr/>
            <p:nvPr/>
          </p:nvGrpSpPr>
          <p:grpSpPr>
            <a:xfrm>
              <a:off x="1296469" y="4136760"/>
              <a:ext cx="3047468" cy="2457146"/>
              <a:chOff x="5635256" y="3769433"/>
              <a:chExt cx="3047468" cy="2457146"/>
            </a:xfrm>
          </p:grpSpPr>
          <p:sp>
            <p:nvSpPr>
              <p:cNvPr id="170" name="橢圓 169"/>
              <p:cNvSpPr/>
              <p:nvPr/>
            </p:nvSpPr>
            <p:spPr bwMode="auto">
              <a:xfrm>
                <a:off x="6612046" y="5669082"/>
                <a:ext cx="210798" cy="210798"/>
              </a:xfrm>
              <a:prstGeom prst="ellipse">
                <a:avLst/>
              </a:prstGeom>
              <a:solidFill>
                <a:schemeClr val="tx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zh-TW" altLang="en-US" b="0" i="0" u="none" strike="noStrike" cap="none" normalizeH="0" baseline="0" dirty="0">
                  <a:ln>
                    <a:noFill/>
                  </a:ln>
                  <a:solidFill>
                    <a:schemeClr val="bg2"/>
                  </a:solidFill>
                  <a:effectLst/>
                  <a:latin typeface="Arial" charset="0"/>
                  <a:ea typeface="新細明體" pitchFamily="18" charset="-120"/>
                </a:endParaRPr>
              </a:p>
            </p:txBody>
          </p:sp>
          <p:sp>
            <p:nvSpPr>
              <p:cNvPr id="171" name="文字方塊 170"/>
              <p:cNvSpPr txBox="1"/>
              <p:nvPr/>
            </p:nvSpPr>
            <p:spPr>
              <a:xfrm>
                <a:off x="6304479" y="5857247"/>
                <a:ext cx="825932" cy="369332"/>
              </a:xfrm>
              <a:prstGeom prst="rect">
                <a:avLst/>
              </a:prstGeom>
              <a:noFill/>
            </p:spPr>
            <p:txBody>
              <a:bodyPr wrap="none" rtlCol="0">
                <a:spAutoFit/>
              </a:bodyPr>
              <a:lstStyle/>
              <a:p>
                <a:r>
                  <a:rPr lang="en-US" altLang="zh-TW" dirty="0"/>
                  <a:t>Target</a:t>
                </a:r>
                <a:endParaRPr lang="zh-TW" altLang="en-US" dirty="0"/>
              </a:p>
            </p:txBody>
          </p:sp>
          <p:sp>
            <p:nvSpPr>
              <p:cNvPr id="172" name="弧形 171"/>
              <p:cNvSpPr/>
              <p:nvPr/>
            </p:nvSpPr>
            <p:spPr bwMode="auto">
              <a:xfrm rot="5400000">
                <a:off x="6267949" y="3972626"/>
                <a:ext cx="1147031" cy="2412418"/>
              </a:xfrm>
              <a:prstGeom prst="arc">
                <a:avLst>
                  <a:gd name="adj1" fmla="val 15602049"/>
                  <a:gd name="adj2" fmla="val 153780"/>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sp>
            <p:nvSpPr>
              <p:cNvPr id="173" name="弧形 172"/>
              <p:cNvSpPr/>
              <p:nvPr/>
            </p:nvSpPr>
            <p:spPr bwMode="auto">
              <a:xfrm rot="867962">
                <a:off x="5698012" y="3769433"/>
                <a:ext cx="2984712" cy="2076914"/>
              </a:xfrm>
              <a:prstGeom prst="arc">
                <a:avLst>
                  <a:gd name="adj1" fmla="val 17979556"/>
                  <a:gd name="adj2" fmla="val 5795587"/>
                </a:avLst>
              </a:prstGeom>
              <a:noFill/>
              <a:ln w="22225" cap="flat" cmpd="sng" algn="ctr">
                <a:solidFill>
                  <a:schemeClr val="tx1"/>
                </a:solidFill>
                <a:prstDash val="solid"/>
                <a:round/>
                <a:headEnd type="none" w="med" len="med"/>
                <a:tailEnd type="none" w="med" len="med"/>
              </a:ln>
              <a:effectLst/>
            </p:spPr>
            <p:txBody>
              <a:bodyPr rtlCol="0" anchor="ctr"/>
              <a:lstStyle/>
              <a:p>
                <a:pPr algn="ctr"/>
                <a:endParaRPr lang="zh-TW" altLang="en-US"/>
              </a:p>
            </p:txBody>
          </p:sp>
        </p:grpSp>
        <p:sp>
          <p:nvSpPr>
            <p:cNvPr id="169" name="手繪多邊形 168"/>
            <p:cNvSpPr/>
            <p:nvPr/>
          </p:nvSpPr>
          <p:spPr bwMode="auto">
            <a:xfrm>
              <a:off x="904183" y="3514344"/>
              <a:ext cx="3477317" cy="2767084"/>
            </a:xfrm>
            <a:custGeom>
              <a:avLst/>
              <a:gdLst>
                <a:gd name="connsiteX0" fmla="*/ 1446065 w 3477317"/>
                <a:gd name="connsiteY0" fmla="*/ 33505 h 2767084"/>
                <a:gd name="connsiteX1" fmla="*/ 640995 w 3477317"/>
                <a:gd name="connsiteY1" fmla="*/ 13626 h 2767084"/>
                <a:gd name="connsiteX2" fmla="*/ 183795 w 3477317"/>
                <a:gd name="connsiteY2" fmla="*/ 212409 h 2767084"/>
                <a:gd name="connsiteX3" fmla="*/ 4891 w 3477317"/>
                <a:gd name="connsiteY3" fmla="*/ 470826 h 2767084"/>
                <a:gd name="connsiteX4" fmla="*/ 74465 w 3477317"/>
                <a:gd name="connsiteY4" fmla="*/ 828635 h 2767084"/>
                <a:gd name="connsiteX5" fmla="*/ 322943 w 3477317"/>
                <a:gd name="connsiteY5" fmla="*/ 1057235 h 2767084"/>
                <a:gd name="connsiteX6" fmla="*/ 1555395 w 3477317"/>
                <a:gd name="connsiteY6" fmla="*/ 1067174 h 2767084"/>
                <a:gd name="connsiteX7" fmla="*/ 2310769 w 3477317"/>
                <a:gd name="connsiteY7" fmla="*/ 1027418 h 2767084"/>
                <a:gd name="connsiteX8" fmla="*/ 2628821 w 3477317"/>
                <a:gd name="connsiteY8" fmla="*/ 1027418 h 2767084"/>
                <a:gd name="connsiteX9" fmla="*/ 2857421 w 3477317"/>
                <a:gd name="connsiteY9" fmla="*/ 1096992 h 2767084"/>
                <a:gd name="connsiteX10" fmla="*/ 3314621 w 3477317"/>
                <a:gd name="connsiteY10" fmla="*/ 1424983 h 2767084"/>
                <a:gd name="connsiteX11" fmla="*/ 3463708 w 3477317"/>
                <a:gd name="connsiteY11" fmla="*/ 1802670 h 2767084"/>
                <a:gd name="connsiteX12" fmla="*/ 3404073 w 3477317"/>
                <a:gd name="connsiteY12" fmla="*/ 2359261 h 2767084"/>
                <a:gd name="connsiteX13" fmla="*/ 2877300 w 3477317"/>
                <a:gd name="connsiteY13" fmla="*/ 2707131 h 2767084"/>
                <a:gd name="connsiteX14" fmla="*/ 1962900 w 3477317"/>
                <a:gd name="connsiteY14" fmla="*/ 2766766 h 2767084"/>
                <a:gd name="connsiteX15" fmla="*/ 1644847 w 3477317"/>
                <a:gd name="connsiteY15" fmla="*/ 2707131 h 2767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7317" h="2767084">
                  <a:moveTo>
                    <a:pt x="1446065" y="33505"/>
                  </a:moveTo>
                  <a:cubicBezTo>
                    <a:pt x="1148719" y="8657"/>
                    <a:pt x="851373" y="-16191"/>
                    <a:pt x="640995" y="13626"/>
                  </a:cubicBezTo>
                  <a:cubicBezTo>
                    <a:pt x="430617" y="43443"/>
                    <a:pt x="289812" y="136209"/>
                    <a:pt x="183795" y="212409"/>
                  </a:cubicBezTo>
                  <a:cubicBezTo>
                    <a:pt x="77778" y="288609"/>
                    <a:pt x="23113" y="368122"/>
                    <a:pt x="4891" y="470826"/>
                  </a:cubicBezTo>
                  <a:cubicBezTo>
                    <a:pt x="-13331" y="573530"/>
                    <a:pt x="21456" y="730900"/>
                    <a:pt x="74465" y="828635"/>
                  </a:cubicBezTo>
                  <a:cubicBezTo>
                    <a:pt x="127474" y="926370"/>
                    <a:pt x="76121" y="1017479"/>
                    <a:pt x="322943" y="1057235"/>
                  </a:cubicBezTo>
                  <a:cubicBezTo>
                    <a:pt x="569765" y="1096991"/>
                    <a:pt x="1224091" y="1072143"/>
                    <a:pt x="1555395" y="1067174"/>
                  </a:cubicBezTo>
                  <a:cubicBezTo>
                    <a:pt x="1886699" y="1062205"/>
                    <a:pt x="2131865" y="1034044"/>
                    <a:pt x="2310769" y="1027418"/>
                  </a:cubicBezTo>
                  <a:cubicBezTo>
                    <a:pt x="2489673" y="1020792"/>
                    <a:pt x="2537712" y="1015822"/>
                    <a:pt x="2628821" y="1027418"/>
                  </a:cubicBezTo>
                  <a:cubicBezTo>
                    <a:pt x="2719930" y="1039014"/>
                    <a:pt x="2743121" y="1030731"/>
                    <a:pt x="2857421" y="1096992"/>
                  </a:cubicBezTo>
                  <a:cubicBezTo>
                    <a:pt x="2971721" y="1163253"/>
                    <a:pt x="3213573" y="1307370"/>
                    <a:pt x="3314621" y="1424983"/>
                  </a:cubicBezTo>
                  <a:cubicBezTo>
                    <a:pt x="3415669" y="1542596"/>
                    <a:pt x="3448799" y="1646957"/>
                    <a:pt x="3463708" y="1802670"/>
                  </a:cubicBezTo>
                  <a:cubicBezTo>
                    <a:pt x="3478617" y="1958383"/>
                    <a:pt x="3501808" y="2208518"/>
                    <a:pt x="3404073" y="2359261"/>
                  </a:cubicBezTo>
                  <a:cubicBezTo>
                    <a:pt x="3306338" y="2510004"/>
                    <a:pt x="3117496" y="2639214"/>
                    <a:pt x="2877300" y="2707131"/>
                  </a:cubicBezTo>
                  <a:cubicBezTo>
                    <a:pt x="2637105" y="2775049"/>
                    <a:pt x="2168309" y="2766766"/>
                    <a:pt x="1962900" y="2766766"/>
                  </a:cubicBezTo>
                  <a:cubicBezTo>
                    <a:pt x="1757491" y="2766766"/>
                    <a:pt x="1701169" y="2736948"/>
                    <a:pt x="1644847" y="2707131"/>
                  </a:cubicBezTo>
                </a:path>
              </a:pathLst>
            </a:custGeom>
            <a:noFill/>
            <a:ln w="101600" cap="flat" cmpd="sng" algn="ctr">
              <a:solidFill>
                <a:schemeClr val="accent1"/>
              </a:solidFill>
              <a:prstDash val="dash"/>
              <a:round/>
              <a:headEnd type="none" w="med" len="med"/>
              <a:tailEnd type="arrow" w="med" len="med"/>
            </a:ln>
            <a:effectLst/>
          </p:spPr>
          <p:txBody>
            <a:bodyPr rtlCol="0" anchor="ctr"/>
            <a:lstStyle/>
            <a:p>
              <a:pPr algn="ctr"/>
              <a:endParaRPr lang="zh-TW" altLang="en-US"/>
            </a:p>
          </p:txBody>
        </p:sp>
      </p:grpSp>
    </p:spTree>
    <p:extLst>
      <p:ext uri="{BB962C8B-B14F-4D97-AF65-F5344CB8AC3E}">
        <p14:creationId xmlns:p14="http://schemas.microsoft.com/office/powerpoint/2010/main" val="3506894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500"/>
                                        <p:tgtEl>
                                          <p:spTgt spid="18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3"/>
                                        </p:tgtEl>
                                        <p:attrNameLst>
                                          <p:attrName>style.visibility</p:attrName>
                                        </p:attrNameLst>
                                      </p:cBhvr>
                                      <p:to>
                                        <p:strVal val="visible"/>
                                      </p:to>
                                    </p:set>
                                    <p:animEffect transition="in" filter="fade">
                                      <p:cBhvr>
                                        <p:cTn id="13" dur="500"/>
                                        <p:tgtEl>
                                          <p:spTgt spid="183"/>
                                        </p:tgtEl>
                                      </p:cBhvr>
                                    </p:animEffect>
                                  </p:childTnLst>
                                </p:cTn>
                              </p:par>
                              <p:par>
                                <p:cTn id="14" presetID="10" presetClass="entr" presetSubtype="0"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par>
                                <p:cTn id="17" presetID="10" presetClass="exit" presetSubtype="0" fill="hold" nodeType="withEffect">
                                  <p:stCondLst>
                                    <p:cond delay="0"/>
                                  </p:stCondLst>
                                  <p:childTnLst>
                                    <p:animEffect transition="out" filter="fade">
                                      <p:cBhvr>
                                        <p:cTn id="18" dur="500"/>
                                        <p:tgtEl>
                                          <p:spTgt spid="135"/>
                                        </p:tgtEl>
                                      </p:cBhvr>
                                    </p:animEffect>
                                    <p:set>
                                      <p:cBhvr>
                                        <p:cTn id="19" dur="1" fill="hold">
                                          <p:stCondLst>
                                            <p:cond delay="499"/>
                                          </p:stCondLst>
                                        </p:cTn>
                                        <p:tgtEl>
                                          <p:spTgt spid="135"/>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165"/>
                                        </p:tgtEl>
                                      </p:cBhvr>
                                    </p:animEffect>
                                    <p:set>
                                      <p:cBhvr>
                                        <p:cTn id="22" dur="1" fill="hold">
                                          <p:stCondLst>
                                            <p:cond delay="499"/>
                                          </p:stCondLst>
                                        </p:cTn>
                                        <p:tgtEl>
                                          <p:spTgt spid="16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7"/>
                                        </p:tgtEl>
                                        <p:attrNameLst>
                                          <p:attrName>style.visibility</p:attrName>
                                        </p:attrNameLst>
                                      </p:cBhvr>
                                      <p:to>
                                        <p:strVal val="visible"/>
                                      </p:to>
                                    </p:set>
                                    <p:animEffect transition="in" filter="fade">
                                      <p:cBhvr>
                                        <p:cTn id="27" dur="500"/>
                                        <p:tgtEl>
                                          <p:spTgt spid="18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83" grpId="0" animBg="1"/>
      <p:bldP spid="184" grpId="0" animBg="1"/>
    </p:bldLst>
  </p:timing>
</p:sld>
</file>

<file path=ppt/theme/theme1.xml><?xml version="1.0" encoding="utf-8"?>
<a:theme xmlns:a="http://schemas.openxmlformats.org/drawingml/2006/main" name="佈景主題">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folHlink"/>
            </a:solidFill>
            <a:effectLst/>
            <a:latin typeface="Arial" charset="0"/>
            <a:ea typeface="新細明體" pitchFamily="18" charset="-120"/>
          </a:defRPr>
        </a:defPPr>
      </a:lstStyle>
    </a:spDef>
    <a:lnDef>
      <a:spPr bwMode="auto">
        <a:solidFill>
          <a:schemeClr val="accent1"/>
        </a:solidFill>
        <a:ln w="22225" cap="flat" cmpd="sng" algn="ctr">
          <a:solidFill>
            <a:schemeClr val="tx1"/>
          </a:solidFill>
          <a:prstDash val="solid"/>
          <a:round/>
          <a:headEnd type="none" w="med" len="med"/>
          <a:tailEnd type="none" w="med" len="med"/>
        </a:ln>
        <a:effectLst/>
      </a:spPr>
      <a:body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佈景主題" id="{C6A00276-B4B7-48BB-890C-B66F7C4F7F1E}" vid="{25272144-83EC-42D2-889D-3F73FCD41B43}"/>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佈景主題</Template>
  <TotalTime>6054</TotalTime>
  <Words>3064</Words>
  <Application>Microsoft Office PowerPoint</Application>
  <PresentationFormat>如螢幕大小 (4:3)</PresentationFormat>
  <Paragraphs>833</Paragraphs>
  <Slides>32</Slides>
  <Notes>25</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32</vt:i4>
      </vt:variant>
    </vt:vector>
  </HeadingPairs>
  <TitlesOfParts>
    <vt:vector size="37" baseType="lpstr">
      <vt:lpstr>新細明體</vt:lpstr>
      <vt:lpstr>Arial</vt:lpstr>
      <vt:lpstr>Calibri</vt:lpstr>
      <vt:lpstr>Cambria Math</vt:lpstr>
      <vt:lpstr>佈景主題</vt:lpstr>
      <vt:lpstr>Communication Driven Remapping  of Processing Element (PE)  in Fault-tolerant NoC-based MPSoCs</vt:lpstr>
      <vt:lpstr>Outline</vt:lpstr>
      <vt:lpstr>Multi-Processor System-on-Chip</vt:lpstr>
      <vt:lpstr>Task Graph</vt:lpstr>
      <vt:lpstr>Task Mapping</vt:lpstr>
      <vt:lpstr>Communication Cost Metric</vt:lpstr>
      <vt:lpstr>Task Remapping for Fault-tolerant</vt:lpstr>
      <vt:lpstr>Repairing Paths</vt:lpstr>
      <vt:lpstr>Problem Description</vt:lpstr>
      <vt:lpstr>Previous Work [1]</vt:lpstr>
      <vt:lpstr>Outline</vt:lpstr>
      <vt:lpstr>Features of Our Method</vt:lpstr>
      <vt:lpstr>Flow Diagram of Task Remapping</vt:lpstr>
      <vt:lpstr>Communication Cost Model on Edges</vt:lpstr>
      <vt:lpstr>Tasks moved to Non-neighboring PEs</vt:lpstr>
      <vt:lpstr>Problem on Down-and-up Paths</vt:lpstr>
      <vt:lpstr>Lemma of Topology Graph</vt:lpstr>
      <vt:lpstr>Topology Graph Construction</vt:lpstr>
      <vt:lpstr>A Complete Example</vt:lpstr>
      <vt:lpstr>Outline</vt:lpstr>
      <vt:lpstr>Initial Mapping Improvement</vt:lpstr>
      <vt:lpstr>Outline</vt:lpstr>
      <vt:lpstr>Initial Mapping Improvement</vt:lpstr>
      <vt:lpstr>Repairing Communication Overhead</vt:lpstr>
      <vt:lpstr>Overall Effect</vt:lpstr>
      <vt:lpstr>Outline</vt:lpstr>
      <vt:lpstr>Conclusions</vt:lpstr>
      <vt:lpstr>Thank you for listening</vt:lpstr>
      <vt:lpstr>Backup Slides</vt:lpstr>
      <vt:lpstr>Lemma of Topology Graph</vt:lpstr>
      <vt:lpstr>Cost of MCF Algorithm (Δcommcost)</vt:lpstr>
      <vt:lpstr>Environment &amp; Benchmarks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Driven Remapping  of Processing Element (PE)  in Fault-tolerant NoC-based MPSoCs</dc:title>
  <dc:creator>陳衍昊</dc:creator>
  <cp:lastModifiedBy>陳衍昊</cp:lastModifiedBy>
  <cp:revision>342</cp:revision>
  <cp:lastPrinted>2016-12-30T09:47:56Z</cp:lastPrinted>
  <dcterms:created xsi:type="dcterms:W3CDTF">2016-09-24T05:23:31Z</dcterms:created>
  <dcterms:modified xsi:type="dcterms:W3CDTF">2017-01-12T00:14:42Z</dcterms:modified>
</cp:coreProperties>
</file>