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314" r:id="rId3"/>
    <p:sldId id="269" r:id="rId4"/>
    <p:sldId id="270" r:id="rId5"/>
    <p:sldId id="334" r:id="rId6"/>
    <p:sldId id="323" r:id="rId7"/>
    <p:sldId id="296" r:id="rId8"/>
    <p:sldId id="335" r:id="rId9"/>
    <p:sldId id="273" r:id="rId10"/>
    <p:sldId id="336" r:id="rId11"/>
    <p:sldId id="279" r:id="rId12"/>
    <p:sldId id="276" r:id="rId13"/>
    <p:sldId id="337" r:id="rId14"/>
    <p:sldId id="301" r:id="rId15"/>
    <p:sldId id="285" r:id="rId16"/>
    <p:sldId id="338" r:id="rId17"/>
    <p:sldId id="278" r:id="rId18"/>
    <p:sldId id="284" r:id="rId19"/>
    <p:sldId id="324" r:id="rId20"/>
    <p:sldId id="339" r:id="rId21"/>
    <p:sldId id="281" r:id="rId22"/>
    <p:sldId id="289" r:id="rId23"/>
    <p:sldId id="290" r:id="rId24"/>
    <p:sldId id="291" r:id="rId25"/>
    <p:sldId id="292" r:id="rId26"/>
    <p:sldId id="294" r:id="rId27"/>
    <p:sldId id="293" r:id="rId28"/>
    <p:sldId id="340" r:id="rId29"/>
    <p:sldId id="262" r:id="rId30"/>
    <p:sldId id="263" r:id="rId31"/>
    <p:sldId id="325" r:id="rId32"/>
    <p:sldId id="341" r:id="rId33"/>
    <p:sldId id="261" r:id="rId34"/>
    <p:sldId id="342"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3399"/>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F76E4-9F35-43C0-8B06-80CD4723A0A1}" v="494" dt="2019-09-05T01:42:43.667"/>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9" d="100"/>
          <a:sy n="89" d="100"/>
        </p:scale>
        <p:origin x="368" y="2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他是隻 可愛的海豹" userId="be754cd88fe676c4" providerId="LiveId" clId="{7C0F76E4-9F35-43C0-8B06-80CD4723A0A1}"/>
    <pc:docChg chg="undo custSel modSld">
      <pc:chgData name="他是隻 可愛的海豹" userId="be754cd88fe676c4" providerId="LiveId" clId="{7C0F76E4-9F35-43C0-8B06-80CD4723A0A1}" dt="2019-09-05T01:42:43.667" v="1882" actId="14100"/>
      <pc:docMkLst>
        <pc:docMk/>
      </pc:docMkLst>
      <pc:sldChg chg="modSp">
        <pc:chgData name="他是隻 可愛的海豹" userId="be754cd88fe676c4" providerId="LiveId" clId="{7C0F76E4-9F35-43C0-8B06-80CD4723A0A1}" dt="2019-09-02T10:20:28.033" v="1620" actId="20577"/>
        <pc:sldMkLst>
          <pc:docMk/>
          <pc:sldMk cId="3785511400" sldId="263"/>
        </pc:sldMkLst>
        <pc:spChg chg="mod">
          <ac:chgData name="他是隻 可愛的海豹" userId="be754cd88fe676c4" providerId="LiveId" clId="{7C0F76E4-9F35-43C0-8B06-80CD4723A0A1}" dt="2019-09-02T10:20:28.033" v="1620" actId="20577"/>
          <ac:spMkLst>
            <pc:docMk/>
            <pc:sldMk cId="3785511400" sldId="263"/>
            <ac:spMk id="3" creationId="{00000000-0000-0000-0000-000000000000}"/>
          </ac:spMkLst>
        </pc:spChg>
      </pc:sldChg>
      <pc:sldChg chg="modSp modAnim">
        <pc:chgData name="他是隻 可愛的海豹" userId="be754cd88fe676c4" providerId="LiveId" clId="{7C0F76E4-9F35-43C0-8B06-80CD4723A0A1}" dt="2019-09-02T01:43:42.868" v="267" actId="2085"/>
        <pc:sldMkLst>
          <pc:docMk/>
          <pc:sldMk cId="147540248" sldId="269"/>
        </pc:sldMkLst>
        <pc:spChg chg="mod">
          <ac:chgData name="他是隻 可愛的海豹" userId="be754cd88fe676c4" providerId="LiveId" clId="{7C0F76E4-9F35-43C0-8B06-80CD4723A0A1}" dt="2019-09-02T01:43:27.043" v="264" actId="692"/>
          <ac:spMkLst>
            <pc:docMk/>
            <pc:sldMk cId="147540248" sldId="269"/>
            <ac:spMk id="12" creationId="{00000000-0000-0000-0000-000000000000}"/>
          </ac:spMkLst>
        </pc:spChg>
        <pc:spChg chg="mod">
          <ac:chgData name="他是隻 可愛的海豹" userId="be754cd88fe676c4" providerId="LiveId" clId="{7C0F76E4-9F35-43C0-8B06-80CD4723A0A1}" dt="2019-09-02T01:43:34.646" v="265" actId="2085"/>
          <ac:spMkLst>
            <pc:docMk/>
            <pc:sldMk cId="147540248" sldId="269"/>
            <ac:spMk id="13" creationId="{00000000-0000-0000-0000-000000000000}"/>
          </ac:spMkLst>
        </pc:spChg>
        <pc:spChg chg="mod">
          <ac:chgData name="他是隻 可愛的海豹" userId="be754cd88fe676c4" providerId="LiveId" clId="{7C0F76E4-9F35-43C0-8B06-80CD4723A0A1}" dt="2019-09-02T01:43:27.043" v="264" actId="692"/>
          <ac:spMkLst>
            <pc:docMk/>
            <pc:sldMk cId="147540248" sldId="269"/>
            <ac:spMk id="14" creationId="{00000000-0000-0000-0000-000000000000}"/>
          </ac:spMkLst>
        </pc:spChg>
        <pc:spChg chg="mod">
          <ac:chgData name="他是隻 可愛的海豹" userId="be754cd88fe676c4" providerId="LiveId" clId="{7C0F76E4-9F35-43C0-8B06-80CD4723A0A1}" dt="2019-09-02T01:43:27.043" v="264" actId="692"/>
          <ac:spMkLst>
            <pc:docMk/>
            <pc:sldMk cId="147540248" sldId="269"/>
            <ac:spMk id="18" creationId="{00000000-0000-0000-0000-000000000000}"/>
          </ac:spMkLst>
        </pc:spChg>
        <pc:spChg chg="mod">
          <ac:chgData name="他是隻 可愛的海豹" userId="be754cd88fe676c4" providerId="LiveId" clId="{7C0F76E4-9F35-43C0-8B06-80CD4723A0A1}" dt="2019-09-02T01:43:38.058" v="266" actId="2085"/>
          <ac:spMkLst>
            <pc:docMk/>
            <pc:sldMk cId="147540248" sldId="269"/>
            <ac:spMk id="19" creationId="{00000000-0000-0000-0000-000000000000}"/>
          </ac:spMkLst>
        </pc:spChg>
        <pc:spChg chg="mod">
          <ac:chgData name="他是隻 可愛的海豹" userId="be754cd88fe676c4" providerId="LiveId" clId="{7C0F76E4-9F35-43C0-8B06-80CD4723A0A1}" dt="2019-09-02T01:43:27.043" v="264" actId="692"/>
          <ac:spMkLst>
            <pc:docMk/>
            <pc:sldMk cId="147540248" sldId="269"/>
            <ac:spMk id="20" creationId="{00000000-0000-0000-0000-000000000000}"/>
          </ac:spMkLst>
        </pc:spChg>
        <pc:spChg chg="mod">
          <ac:chgData name="他是隻 可愛的海豹" userId="be754cd88fe676c4" providerId="LiveId" clId="{7C0F76E4-9F35-43C0-8B06-80CD4723A0A1}" dt="2019-09-02T01:43:27.043" v="264" actId="692"/>
          <ac:spMkLst>
            <pc:docMk/>
            <pc:sldMk cId="147540248" sldId="269"/>
            <ac:spMk id="23" creationId="{00000000-0000-0000-0000-000000000000}"/>
          </ac:spMkLst>
        </pc:spChg>
        <pc:spChg chg="mod">
          <ac:chgData name="他是隻 可愛的海豹" userId="be754cd88fe676c4" providerId="LiveId" clId="{7C0F76E4-9F35-43C0-8B06-80CD4723A0A1}" dt="2019-09-02T01:43:42.868" v="267" actId="2085"/>
          <ac:spMkLst>
            <pc:docMk/>
            <pc:sldMk cId="147540248" sldId="269"/>
            <ac:spMk id="24" creationId="{00000000-0000-0000-0000-000000000000}"/>
          </ac:spMkLst>
        </pc:spChg>
        <pc:spChg chg="mod">
          <ac:chgData name="他是隻 可愛的海豹" userId="be754cd88fe676c4" providerId="LiveId" clId="{7C0F76E4-9F35-43C0-8B06-80CD4723A0A1}" dt="2019-09-02T01:43:27.043" v="264" actId="692"/>
          <ac:spMkLst>
            <pc:docMk/>
            <pc:sldMk cId="147540248" sldId="269"/>
            <ac:spMk id="25" creationId="{00000000-0000-0000-0000-000000000000}"/>
          </ac:spMkLst>
        </pc:spChg>
        <pc:spChg chg="mod">
          <ac:chgData name="他是隻 可愛的海豹" userId="be754cd88fe676c4" providerId="LiveId" clId="{7C0F76E4-9F35-43C0-8B06-80CD4723A0A1}" dt="2019-09-02T01:39:43.158" v="203" actId="692"/>
          <ac:spMkLst>
            <pc:docMk/>
            <pc:sldMk cId="147540248" sldId="269"/>
            <ac:spMk id="1347" creationId="{00000000-0000-0000-0000-000000000000}"/>
          </ac:spMkLst>
        </pc:spChg>
        <pc:spChg chg="mod">
          <ac:chgData name="他是隻 可愛的海豹" userId="be754cd88fe676c4" providerId="LiveId" clId="{7C0F76E4-9F35-43C0-8B06-80CD4723A0A1}" dt="2019-09-02T01:39:49.484" v="206" actId="692"/>
          <ac:spMkLst>
            <pc:docMk/>
            <pc:sldMk cId="147540248" sldId="269"/>
            <ac:spMk id="1358" creationId="{00000000-0000-0000-0000-000000000000}"/>
          </ac:spMkLst>
        </pc:spChg>
        <pc:spChg chg="mod">
          <ac:chgData name="他是隻 可愛的海豹" userId="be754cd88fe676c4" providerId="LiveId" clId="{7C0F76E4-9F35-43C0-8B06-80CD4723A0A1}" dt="2019-09-02T01:40:03.036" v="212" actId="692"/>
          <ac:spMkLst>
            <pc:docMk/>
            <pc:sldMk cId="147540248" sldId="269"/>
            <ac:spMk id="1359" creationId="{00000000-0000-0000-0000-000000000000}"/>
          </ac:spMkLst>
        </pc:spChg>
        <pc:spChg chg="mod">
          <ac:chgData name="他是隻 可愛的海豹" userId="be754cd88fe676c4" providerId="LiveId" clId="{7C0F76E4-9F35-43C0-8B06-80CD4723A0A1}" dt="2019-09-02T01:39:56.582" v="209" actId="692"/>
          <ac:spMkLst>
            <pc:docMk/>
            <pc:sldMk cId="147540248" sldId="269"/>
            <ac:spMk id="1360" creationId="{00000000-0000-0000-0000-000000000000}"/>
          </ac:spMkLst>
        </pc:spChg>
        <pc:spChg chg="mod">
          <ac:chgData name="他是隻 可愛的海豹" userId="be754cd88fe676c4" providerId="LiveId" clId="{7C0F76E4-9F35-43C0-8B06-80CD4723A0A1}" dt="2019-09-02T01:43:04.974" v="261" actId="1076"/>
          <ac:spMkLst>
            <pc:docMk/>
            <pc:sldMk cId="147540248" sldId="269"/>
            <ac:spMk id="1406" creationId="{00000000-0000-0000-0000-000000000000}"/>
          </ac:spMkLst>
        </pc:spChg>
        <pc:spChg chg="mod">
          <ac:chgData name="他是隻 可愛的海豹" userId="be754cd88fe676c4" providerId="LiveId" clId="{7C0F76E4-9F35-43C0-8B06-80CD4723A0A1}" dt="2019-09-02T01:43:04.974" v="261" actId="1076"/>
          <ac:spMkLst>
            <pc:docMk/>
            <pc:sldMk cId="147540248" sldId="269"/>
            <ac:spMk id="1407" creationId="{00000000-0000-0000-0000-000000000000}"/>
          </ac:spMkLst>
        </pc:spChg>
        <pc:spChg chg="mod">
          <ac:chgData name="他是隻 可愛的海豹" userId="be754cd88fe676c4" providerId="LiveId" clId="{7C0F76E4-9F35-43C0-8B06-80CD4723A0A1}" dt="2019-09-02T01:43:10.077" v="262" actId="1076"/>
          <ac:spMkLst>
            <pc:docMk/>
            <pc:sldMk cId="147540248" sldId="269"/>
            <ac:spMk id="1408" creationId="{00000000-0000-0000-0000-000000000000}"/>
          </ac:spMkLst>
        </pc:spChg>
        <pc:grpChg chg="mod">
          <ac:chgData name="他是隻 可愛的海豹" userId="be754cd88fe676c4" providerId="LiveId" clId="{7C0F76E4-9F35-43C0-8B06-80CD4723A0A1}" dt="2019-09-02T01:41:01.672" v="246" actId="1035"/>
          <ac:grpSpMkLst>
            <pc:docMk/>
            <pc:sldMk cId="147540248" sldId="269"/>
            <ac:grpSpMk id="1399" creationId="{00000000-0000-0000-0000-000000000000}"/>
          </ac:grpSpMkLst>
        </pc:grpChg>
        <pc:cxnChg chg="mod">
          <ac:chgData name="他是隻 可愛的海豹" userId="be754cd88fe676c4" providerId="LiveId" clId="{7C0F76E4-9F35-43C0-8B06-80CD4723A0A1}" dt="2019-09-02T01:43:27.043" v="264" actId="692"/>
          <ac:cxnSpMkLst>
            <pc:docMk/>
            <pc:sldMk cId="147540248" sldId="269"/>
            <ac:cxnSpMk id="15" creationId="{00000000-0000-0000-0000-000000000000}"/>
          </ac:cxnSpMkLst>
        </pc:cxnChg>
        <pc:cxnChg chg="mod">
          <ac:chgData name="他是隻 可愛的海豹" userId="be754cd88fe676c4" providerId="LiveId" clId="{7C0F76E4-9F35-43C0-8B06-80CD4723A0A1}" dt="2019-09-02T01:43:27.043" v="264" actId="692"/>
          <ac:cxnSpMkLst>
            <pc:docMk/>
            <pc:sldMk cId="147540248" sldId="269"/>
            <ac:cxnSpMk id="16" creationId="{00000000-0000-0000-0000-000000000000}"/>
          </ac:cxnSpMkLst>
        </pc:cxnChg>
        <pc:cxnChg chg="mod">
          <ac:chgData name="他是隻 可愛的海豹" userId="be754cd88fe676c4" providerId="LiveId" clId="{7C0F76E4-9F35-43C0-8B06-80CD4723A0A1}" dt="2019-09-02T01:43:27.043" v="264" actId="692"/>
          <ac:cxnSpMkLst>
            <pc:docMk/>
            <pc:sldMk cId="147540248" sldId="269"/>
            <ac:cxnSpMk id="21" creationId="{00000000-0000-0000-0000-000000000000}"/>
          </ac:cxnSpMkLst>
        </pc:cxnChg>
        <pc:cxnChg chg="mod">
          <ac:chgData name="他是隻 可愛的海豹" userId="be754cd88fe676c4" providerId="LiveId" clId="{7C0F76E4-9F35-43C0-8B06-80CD4723A0A1}" dt="2019-09-02T01:43:27.043" v="264" actId="692"/>
          <ac:cxnSpMkLst>
            <pc:docMk/>
            <pc:sldMk cId="147540248" sldId="269"/>
            <ac:cxnSpMk id="22" creationId="{00000000-0000-0000-0000-000000000000}"/>
          </ac:cxnSpMkLst>
        </pc:cxnChg>
        <pc:cxnChg chg="mod">
          <ac:chgData name="他是隻 可愛的海豹" userId="be754cd88fe676c4" providerId="LiveId" clId="{7C0F76E4-9F35-43C0-8B06-80CD4723A0A1}" dt="2019-09-02T01:43:27.043" v="264" actId="692"/>
          <ac:cxnSpMkLst>
            <pc:docMk/>
            <pc:sldMk cId="147540248" sldId="269"/>
            <ac:cxnSpMk id="26" creationId="{00000000-0000-0000-0000-000000000000}"/>
          </ac:cxnSpMkLst>
        </pc:cxnChg>
        <pc:cxnChg chg="mod">
          <ac:chgData name="他是隻 可愛的海豹" userId="be754cd88fe676c4" providerId="LiveId" clId="{7C0F76E4-9F35-43C0-8B06-80CD4723A0A1}" dt="2019-09-02T01:43:27.043" v="264" actId="692"/>
          <ac:cxnSpMkLst>
            <pc:docMk/>
            <pc:sldMk cId="147540248" sldId="269"/>
            <ac:cxnSpMk id="27" creationId="{00000000-0000-0000-0000-000000000000}"/>
          </ac:cxnSpMkLst>
        </pc:cxnChg>
      </pc:sldChg>
      <pc:sldChg chg="addSp delSp modSp delAnim modAnim">
        <pc:chgData name="他是隻 可愛的海豹" userId="be754cd88fe676c4" providerId="LiveId" clId="{7C0F76E4-9F35-43C0-8B06-80CD4723A0A1}" dt="2019-09-02T02:22:41.831" v="589" actId="1076"/>
        <pc:sldMkLst>
          <pc:docMk/>
          <pc:sldMk cId="3136497746" sldId="270"/>
        </pc:sldMkLst>
        <pc:spChg chg="add mod">
          <ac:chgData name="他是隻 可愛的海豹" userId="be754cd88fe676c4" providerId="LiveId" clId="{7C0F76E4-9F35-43C0-8B06-80CD4723A0A1}" dt="2019-09-02T02:21:35.849" v="584" actId="14100"/>
          <ac:spMkLst>
            <pc:docMk/>
            <pc:sldMk cId="3136497746" sldId="270"/>
            <ac:spMk id="16" creationId="{88D14075-D0B2-4E6B-B639-8F1FE61C12C0}"/>
          </ac:spMkLst>
        </pc:spChg>
        <pc:spChg chg="add mod">
          <ac:chgData name="他是隻 可愛的海豹" userId="be754cd88fe676c4" providerId="LiveId" clId="{7C0F76E4-9F35-43C0-8B06-80CD4723A0A1}" dt="2019-09-02T02:22:41.831" v="589" actId="1076"/>
          <ac:spMkLst>
            <pc:docMk/>
            <pc:sldMk cId="3136497746" sldId="270"/>
            <ac:spMk id="27" creationId="{9A670A04-4DA9-4238-BA1B-B2B620E88266}"/>
          </ac:spMkLst>
        </pc:spChg>
        <pc:spChg chg="mod topLvl">
          <ac:chgData name="他是隻 可愛的海豹" userId="be754cd88fe676c4" providerId="LiveId" clId="{7C0F76E4-9F35-43C0-8B06-80CD4723A0A1}" dt="2019-09-02T02:17:42.130" v="505" actId="14100"/>
          <ac:spMkLst>
            <pc:docMk/>
            <pc:sldMk cId="3136497746" sldId="270"/>
            <ac:spMk id="38" creationId="{9AED08B7-8B1F-455D-84CF-C010E0DC3E0A}"/>
          </ac:spMkLst>
        </pc:spChg>
        <pc:spChg chg="mod topLvl">
          <ac:chgData name="他是隻 可愛的海豹" userId="be754cd88fe676c4" providerId="LiveId" clId="{7C0F76E4-9F35-43C0-8B06-80CD4723A0A1}" dt="2019-09-02T02:17:34.885" v="504" actId="165"/>
          <ac:spMkLst>
            <pc:docMk/>
            <pc:sldMk cId="3136497746" sldId="270"/>
            <ac:spMk id="39" creationId="{8D867C17-2234-48C9-B7EB-F166BFAF5A04}"/>
          </ac:spMkLst>
        </pc:spChg>
        <pc:spChg chg="mod topLvl">
          <ac:chgData name="他是隻 可愛的海豹" userId="be754cd88fe676c4" providerId="LiveId" clId="{7C0F76E4-9F35-43C0-8B06-80CD4723A0A1}" dt="2019-09-02T02:17:34.885" v="504" actId="165"/>
          <ac:spMkLst>
            <pc:docMk/>
            <pc:sldMk cId="3136497746" sldId="270"/>
            <ac:spMk id="40" creationId="{947F273A-7FDB-4266-9A84-A8D4D0541073}"/>
          </ac:spMkLst>
        </pc:spChg>
        <pc:spChg chg="mod topLvl">
          <ac:chgData name="他是隻 可愛的海豹" userId="be754cd88fe676c4" providerId="LiveId" clId="{7C0F76E4-9F35-43C0-8B06-80CD4723A0A1}" dt="2019-09-02T02:17:34.885" v="504" actId="165"/>
          <ac:spMkLst>
            <pc:docMk/>
            <pc:sldMk cId="3136497746" sldId="270"/>
            <ac:spMk id="41" creationId="{1C430D52-229E-4ED1-A0B8-D926AD0AFE5D}"/>
          </ac:spMkLst>
        </pc:spChg>
        <pc:spChg chg="mod topLvl">
          <ac:chgData name="他是隻 可愛的海豹" userId="be754cd88fe676c4" providerId="LiveId" clId="{7C0F76E4-9F35-43C0-8B06-80CD4723A0A1}" dt="2019-09-02T02:17:34.885" v="504" actId="165"/>
          <ac:spMkLst>
            <pc:docMk/>
            <pc:sldMk cId="3136497746" sldId="270"/>
            <ac:spMk id="42" creationId="{AA793F1F-652C-4C61-A358-F5E8B61793ED}"/>
          </ac:spMkLst>
        </pc:spChg>
        <pc:spChg chg="mod topLvl">
          <ac:chgData name="他是隻 可愛的海豹" userId="be754cd88fe676c4" providerId="LiveId" clId="{7C0F76E4-9F35-43C0-8B06-80CD4723A0A1}" dt="2019-09-02T02:17:34.885" v="504" actId="165"/>
          <ac:spMkLst>
            <pc:docMk/>
            <pc:sldMk cId="3136497746" sldId="270"/>
            <ac:spMk id="43" creationId="{6873B9EA-88D8-4817-A510-16D38BB2B0B7}"/>
          </ac:spMkLst>
        </pc:spChg>
        <pc:spChg chg="del">
          <ac:chgData name="他是隻 可愛的海豹" userId="be754cd88fe676c4" providerId="LiveId" clId="{7C0F76E4-9F35-43C0-8B06-80CD4723A0A1}" dt="2019-09-02T02:15:26.636" v="487" actId="478"/>
          <ac:spMkLst>
            <pc:docMk/>
            <pc:sldMk cId="3136497746" sldId="270"/>
            <ac:spMk id="44" creationId="{ED91C8F0-204D-476E-95BA-F35A7766E972}"/>
          </ac:spMkLst>
        </pc:spChg>
        <pc:spChg chg="del">
          <ac:chgData name="他是隻 可愛的海豹" userId="be754cd88fe676c4" providerId="LiveId" clId="{7C0F76E4-9F35-43C0-8B06-80CD4723A0A1}" dt="2019-09-02T02:15:31.917" v="489" actId="478"/>
          <ac:spMkLst>
            <pc:docMk/>
            <pc:sldMk cId="3136497746" sldId="270"/>
            <ac:spMk id="45" creationId="{6D18A013-FB4C-4E36-B32C-F984869B61F0}"/>
          </ac:spMkLst>
        </pc:spChg>
        <pc:spChg chg="del">
          <ac:chgData name="他是隻 可愛的海豹" userId="be754cd88fe676c4" providerId="LiveId" clId="{7C0F76E4-9F35-43C0-8B06-80CD4723A0A1}" dt="2019-09-02T02:15:35.700" v="490" actId="478"/>
          <ac:spMkLst>
            <pc:docMk/>
            <pc:sldMk cId="3136497746" sldId="270"/>
            <ac:spMk id="47" creationId="{96F17B2A-0A17-465C-83AB-7A784B86B6FD}"/>
          </ac:spMkLst>
        </pc:spChg>
        <pc:spChg chg="add mod">
          <ac:chgData name="他是隻 可愛的海豹" userId="be754cd88fe676c4" providerId="LiveId" clId="{7C0F76E4-9F35-43C0-8B06-80CD4723A0A1}" dt="2019-09-02T02:17:07.346" v="500" actId="1076"/>
          <ac:spMkLst>
            <pc:docMk/>
            <pc:sldMk cId="3136497746" sldId="270"/>
            <ac:spMk id="52" creationId="{90C82913-AD16-497B-A0F3-2E8404E664DE}"/>
          </ac:spMkLst>
        </pc:spChg>
        <pc:spChg chg="add mod">
          <ac:chgData name="他是隻 可愛的海豹" userId="be754cd88fe676c4" providerId="LiveId" clId="{7C0F76E4-9F35-43C0-8B06-80CD4723A0A1}" dt="2019-09-02T02:17:23.489" v="501" actId="1076"/>
          <ac:spMkLst>
            <pc:docMk/>
            <pc:sldMk cId="3136497746" sldId="270"/>
            <ac:spMk id="53" creationId="{49F65D52-1BBD-43C7-B3AC-4007C0B93EDD}"/>
          </ac:spMkLst>
        </pc:spChg>
        <pc:spChg chg="add mod">
          <ac:chgData name="他是隻 可愛的海豹" userId="be754cd88fe676c4" providerId="LiveId" clId="{7C0F76E4-9F35-43C0-8B06-80CD4723A0A1}" dt="2019-09-02T02:17:54.567" v="506" actId="571"/>
          <ac:spMkLst>
            <pc:docMk/>
            <pc:sldMk cId="3136497746" sldId="270"/>
            <ac:spMk id="54" creationId="{79BCF2A8-F449-44C5-9F20-96332245E171}"/>
          </ac:spMkLst>
        </pc:spChg>
        <pc:spChg chg="add mod">
          <ac:chgData name="他是隻 可愛的海豹" userId="be754cd88fe676c4" providerId="LiveId" clId="{7C0F76E4-9F35-43C0-8B06-80CD4723A0A1}" dt="2019-09-02T02:17:57.728" v="507" actId="571"/>
          <ac:spMkLst>
            <pc:docMk/>
            <pc:sldMk cId="3136497746" sldId="270"/>
            <ac:spMk id="55" creationId="{CA97E91D-BE2A-4C57-8181-0A4F99D5AF52}"/>
          </ac:spMkLst>
        </pc:spChg>
        <pc:spChg chg="add mod">
          <ac:chgData name="他是隻 可愛的海豹" userId="be754cd88fe676c4" providerId="LiveId" clId="{7C0F76E4-9F35-43C0-8B06-80CD4723A0A1}" dt="2019-09-02T02:18:11.178" v="508" actId="571"/>
          <ac:spMkLst>
            <pc:docMk/>
            <pc:sldMk cId="3136497746" sldId="270"/>
            <ac:spMk id="56" creationId="{FFC0D4F6-B191-4916-871C-81B6064E8F17}"/>
          </ac:spMkLst>
        </pc:spChg>
        <pc:spChg chg="add mod">
          <ac:chgData name="他是隻 可愛的海豹" userId="be754cd88fe676c4" providerId="LiveId" clId="{7C0F76E4-9F35-43C0-8B06-80CD4723A0A1}" dt="2019-09-02T02:18:11.178" v="508" actId="571"/>
          <ac:spMkLst>
            <pc:docMk/>
            <pc:sldMk cId="3136497746" sldId="270"/>
            <ac:spMk id="57" creationId="{F1F23B3C-4983-4520-8703-7E39D8DBA9A7}"/>
          </ac:spMkLst>
        </pc:spChg>
        <pc:grpChg chg="del">
          <ac:chgData name="他是隻 可愛的海豹" userId="be754cd88fe676c4" providerId="LiveId" clId="{7C0F76E4-9F35-43C0-8B06-80CD4723A0A1}" dt="2019-09-02T02:16:48.830" v="496" actId="478"/>
          <ac:grpSpMkLst>
            <pc:docMk/>
            <pc:sldMk cId="3136497746" sldId="270"/>
            <ac:grpSpMk id="28" creationId="{00000000-0000-0000-0000-000000000000}"/>
          </ac:grpSpMkLst>
        </pc:grpChg>
        <pc:grpChg chg="add del mod">
          <ac:chgData name="他是隻 可愛的海豹" userId="be754cd88fe676c4" providerId="LiveId" clId="{7C0F76E4-9F35-43C0-8B06-80CD4723A0A1}" dt="2019-09-02T02:17:34.885" v="504" actId="165"/>
          <ac:grpSpMkLst>
            <pc:docMk/>
            <pc:sldMk cId="3136497746" sldId="270"/>
            <ac:grpSpMk id="36" creationId="{D9375E16-98D4-49D6-BA33-3191F6507EAD}"/>
          </ac:grpSpMkLst>
        </pc:grpChg>
        <pc:picChg chg="add del mod">
          <ac:chgData name="他是隻 可愛的海豹" userId="be754cd88fe676c4" providerId="LiveId" clId="{7C0F76E4-9F35-43C0-8B06-80CD4723A0A1}" dt="2019-09-02T02:01:35.108" v="369" actId="478"/>
          <ac:picMkLst>
            <pc:docMk/>
            <pc:sldMk cId="3136497746" sldId="270"/>
            <ac:picMk id="13" creationId="{798264AF-5171-44B0-91A3-45A867A5E0EE}"/>
          </ac:picMkLst>
        </pc:picChg>
        <pc:picChg chg="add del mod">
          <ac:chgData name="他是隻 可愛的海豹" userId="be754cd88fe676c4" providerId="LiveId" clId="{7C0F76E4-9F35-43C0-8B06-80CD4723A0A1}" dt="2019-09-02T02:09:01.726" v="396" actId="478"/>
          <ac:picMkLst>
            <pc:docMk/>
            <pc:sldMk cId="3136497746" sldId="270"/>
            <ac:picMk id="15" creationId="{A2904A63-F3FD-4A54-A277-C9694EC297C1}"/>
          </ac:picMkLst>
        </pc:picChg>
        <pc:picChg chg="add del mod">
          <ac:chgData name="他是隻 可愛的海豹" userId="be754cd88fe676c4" providerId="LiveId" clId="{7C0F76E4-9F35-43C0-8B06-80CD4723A0A1}" dt="2019-09-02T02:16:58.166" v="497" actId="478"/>
          <ac:picMkLst>
            <pc:docMk/>
            <pc:sldMk cId="3136497746" sldId="270"/>
            <ac:picMk id="29" creationId="{DF0DF3FE-2BE7-4E34-9066-858D93242C04}"/>
          </ac:picMkLst>
        </pc:picChg>
        <pc:picChg chg="add del mod">
          <ac:chgData name="他是隻 可愛的海豹" userId="be754cd88fe676c4" providerId="LiveId" clId="{7C0F76E4-9F35-43C0-8B06-80CD4723A0A1}" dt="2019-09-02T02:16:58.166" v="497" actId="478"/>
          <ac:picMkLst>
            <pc:docMk/>
            <pc:sldMk cId="3136497746" sldId="270"/>
            <ac:picMk id="30" creationId="{DAC05AF2-CB48-4A12-A26C-6DAE96B2A620}"/>
          </ac:picMkLst>
        </pc:picChg>
        <pc:picChg chg="add del mod">
          <ac:chgData name="他是隻 可愛的海豹" userId="be754cd88fe676c4" providerId="LiveId" clId="{7C0F76E4-9F35-43C0-8B06-80CD4723A0A1}" dt="2019-09-02T02:16:58.166" v="497" actId="478"/>
          <ac:picMkLst>
            <pc:docMk/>
            <pc:sldMk cId="3136497746" sldId="270"/>
            <ac:picMk id="32" creationId="{8A05EE40-1060-487E-946B-09F69A3D8154}"/>
          </ac:picMkLst>
        </pc:picChg>
        <pc:picChg chg="add del mod">
          <ac:chgData name="他是隻 可愛的海豹" userId="be754cd88fe676c4" providerId="LiveId" clId="{7C0F76E4-9F35-43C0-8B06-80CD4723A0A1}" dt="2019-09-02T02:16:58.166" v="497" actId="478"/>
          <ac:picMkLst>
            <pc:docMk/>
            <pc:sldMk cId="3136497746" sldId="270"/>
            <ac:picMk id="34" creationId="{D587B0B7-4CA2-4321-AD1E-03F06E3010E0}"/>
          </ac:picMkLst>
        </pc:picChg>
        <pc:picChg chg="add mod">
          <ac:chgData name="他是隻 可愛的海豹" userId="be754cd88fe676c4" providerId="LiveId" clId="{7C0F76E4-9F35-43C0-8B06-80CD4723A0A1}" dt="2019-09-02T02:18:35.448" v="539" actId="1037"/>
          <ac:picMkLst>
            <pc:docMk/>
            <pc:sldMk cId="3136497746" sldId="270"/>
            <ac:picMk id="48" creationId="{BB188FDD-873E-4663-BF7B-DF5070D1E8A1}"/>
          </ac:picMkLst>
        </pc:picChg>
        <pc:picChg chg="add mod">
          <ac:chgData name="他是隻 可愛的海豹" userId="be754cd88fe676c4" providerId="LiveId" clId="{7C0F76E4-9F35-43C0-8B06-80CD4723A0A1}" dt="2019-09-02T02:19:04.996" v="573" actId="1038"/>
          <ac:picMkLst>
            <pc:docMk/>
            <pc:sldMk cId="3136497746" sldId="270"/>
            <ac:picMk id="49" creationId="{B596750D-6029-494C-9C8A-AF5C64A2ED82}"/>
          </ac:picMkLst>
        </pc:picChg>
        <pc:picChg chg="add mod">
          <ac:chgData name="他是隻 可愛的海豹" userId="be754cd88fe676c4" providerId="LiveId" clId="{7C0F76E4-9F35-43C0-8B06-80CD4723A0A1}" dt="2019-09-02T02:18:44.205" v="554" actId="1036"/>
          <ac:picMkLst>
            <pc:docMk/>
            <pc:sldMk cId="3136497746" sldId="270"/>
            <ac:picMk id="50" creationId="{2CBA152A-A26C-43E6-A3CB-D924D7106DA6}"/>
          </ac:picMkLst>
        </pc:picChg>
        <pc:picChg chg="add mod">
          <ac:chgData name="他是隻 可愛的海豹" userId="be754cd88fe676c4" providerId="LiveId" clId="{7C0F76E4-9F35-43C0-8B06-80CD4723A0A1}" dt="2019-09-02T02:21:00.068" v="582" actId="1076"/>
          <ac:picMkLst>
            <pc:docMk/>
            <pc:sldMk cId="3136497746" sldId="270"/>
            <ac:picMk id="51" creationId="{E5696261-4EE9-4DC7-B7C7-F9F1A3F9D0C5}"/>
          </ac:picMkLst>
        </pc:picChg>
        <pc:cxnChg chg="mod">
          <ac:chgData name="他是隻 可愛的海豹" userId="be754cd88fe676c4" providerId="LiveId" clId="{7C0F76E4-9F35-43C0-8B06-80CD4723A0A1}" dt="2019-09-02T02:22:23.404" v="587" actId="14100"/>
          <ac:cxnSpMkLst>
            <pc:docMk/>
            <pc:sldMk cId="3136497746" sldId="270"/>
            <ac:cxnSpMk id="33" creationId="{00000000-0000-0000-0000-000000000000}"/>
          </ac:cxnSpMkLst>
        </pc:cxnChg>
        <pc:cxnChg chg="del mod">
          <ac:chgData name="他是隻 可愛的海豹" userId="be754cd88fe676c4" providerId="LiveId" clId="{7C0F76E4-9F35-43C0-8B06-80CD4723A0A1}" dt="2019-09-02T02:15:29.668" v="488" actId="478"/>
          <ac:cxnSpMkLst>
            <pc:docMk/>
            <pc:sldMk cId="3136497746" sldId="270"/>
            <ac:cxnSpMk id="46" creationId="{390FA097-B829-42FD-A0CF-7E6805DC5757}"/>
          </ac:cxnSpMkLst>
        </pc:cxnChg>
      </pc:sldChg>
      <pc:sldChg chg="addSp modSp modAnim">
        <pc:chgData name="他是隻 可愛的海豹" userId="be754cd88fe676c4" providerId="LiveId" clId="{7C0F76E4-9F35-43C0-8B06-80CD4723A0A1}" dt="2019-09-05T01:33:51.651" v="1824" actId="20577"/>
        <pc:sldMkLst>
          <pc:docMk/>
          <pc:sldMk cId="213999981" sldId="273"/>
        </pc:sldMkLst>
        <pc:spChg chg="mod">
          <ac:chgData name="他是隻 可愛的海豹" userId="be754cd88fe676c4" providerId="LiveId" clId="{7C0F76E4-9F35-43C0-8B06-80CD4723A0A1}" dt="2019-09-05T01:33:51.651" v="1824" actId="20577"/>
          <ac:spMkLst>
            <pc:docMk/>
            <pc:sldMk cId="213999981" sldId="273"/>
            <ac:spMk id="2" creationId="{00000000-0000-0000-0000-000000000000}"/>
          </ac:spMkLst>
        </pc:spChg>
        <pc:spChg chg="add mod">
          <ac:chgData name="他是隻 可愛的海豹" userId="be754cd88fe676c4" providerId="LiveId" clId="{7C0F76E4-9F35-43C0-8B06-80CD4723A0A1}" dt="2019-09-02T01:28:34.640" v="6" actId="14100"/>
          <ac:spMkLst>
            <pc:docMk/>
            <pc:sldMk cId="213999981" sldId="273"/>
            <ac:spMk id="16" creationId="{75A4B396-A950-4BB2-A420-977E9BAB9175}"/>
          </ac:spMkLst>
        </pc:spChg>
        <pc:spChg chg="add mod">
          <ac:chgData name="他是隻 可愛的海豹" userId="be754cd88fe676c4" providerId="LiveId" clId="{7C0F76E4-9F35-43C0-8B06-80CD4723A0A1}" dt="2019-09-02T01:28:28.937" v="5" actId="14100"/>
          <ac:spMkLst>
            <pc:docMk/>
            <pc:sldMk cId="213999981" sldId="273"/>
            <ac:spMk id="17" creationId="{D461E20E-C953-4440-89A9-F21A5809F623}"/>
          </ac:spMkLst>
        </pc:spChg>
      </pc:sldChg>
      <pc:sldChg chg="modSp">
        <pc:chgData name="他是隻 可愛的海豹" userId="be754cd88fe676c4" providerId="LiveId" clId="{7C0F76E4-9F35-43C0-8B06-80CD4723A0A1}" dt="2019-09-02T06:05:18.793" v="752" actId="20577"/>
        <pc:sldMkLst>
          <pc:docMk/>
          <pc:sldMk cId="1360284842" sldId="278"/>
        </pc:sldMkLst>
        <pc:spChg chg="mod">
          <ac:chgData name="他是隻 可愛的海豹" userId="be754cd88fe676c4" providerId="LiveId" clId="{7C0F76E4-9F35-43C0-8B06-80CD4723A0A1}" dt="2019-09-02T06:02:55.420" v="724" actId="20577"/>
          <ac:spMkLst>
            <pc:docMk/>
            <pc:sldMk cId="1360284842" sldId="278"/>
            <ac:spMk id="2" creationId="{00000000-0000-0000-0000-000000000000}"/>
          </ac:spMkLst>
        </pc:spChg>
        <pc:spChg chg="mod">
          <ac:chgData name="他是隻 可愛的海豹" userId="be754cd88fe676c4" providerId="LiveId" clId="{7C0F76E4-9F35-43C0-8B06-80CD4723A0A1}" dt="2019-09-02T06:05:18.793" v="752" actId="20577"/>
          <ac:spMkLst>
            <pc:docMk/>
            <pc:sldMk cId="1360284842" sldId="278"/>
            <ac:spMk id="3" creationId="{00000000-0000-0000-0000-000000000000}"/>
          </ac:spMkLst>
        </pc:spChg>
      </pc:sldChg>
      <pc:sldChg chg="addSp modSp">
        <pc:chgData name="他是隻 可愛的海豹" userId="be754cd88fe676c4" providerId="LiveId" clId="{7C0F76E4-9F35-43C0-8B06-80CD4723A0A1}" dt="2019-09-02T01:51:36.598" v="328" actId="1076"/>
        <pc:sldMkLst>
          <pc:docMk/>
          <pc:sldMk cId="3105755499" sldId="279"/>
        </pc:sldMkLst>
        <pc:spChg chg="mod">
          <ac:chgData name="他是隻 可愛的海豹" userId="be754cd88fe676c4" providerId="LiveId" clId="{7C0F76E4-9F35-43C0-8B06-80CD4723A0A1}" dt="2019-09-02T01:47:22.220" v="301" actId="1076"/>
          <ac:spMkLst>
            <pc:docMk/>
            <pc:sldMk cId="3105755499" sldId="279"/>
            <ac:spMk id="3" creationId="{00000000-0000-0000-0000-000000000000}"/>
          </ac:spMkLst>
        </pc:spChg>
        <pc:spChg chg="mod">
          <ac:chgData name="他是隻 可愛的海豹" userId="be754cd88fe676c4" providerId="LiveId" clId="{7C0F76E4-9F35-43C0-8B06-80CD4723A0A1}" dt="2019-09-02T01:50:30.723" v="322" actId="1076"/>
          <ac:spMkLst>
            <pc:docMk/>
            <pc:sldMk cId="3105755499" sldId="279"/>
            <ac:spMk id="6" creationId="{00000000-0000-0000-0000-000000000000}"/>
          </ac:spMkLst>
        </pc:spChg>
        <pc:spChg chg="mod">
          <ac:chgData name="他是隻 可愛的海豹" userId="be754cd88fe676c4" providerId="LiveId" clId="{7C0F76E4-9F35-43C0-8B06-80CD4723A0A1}" dt="2019-09-02T01:50:30.723" v="322" actId="1076"/>
          <ac:spMkLst>
            <pc:docMk/>
            <pc:sldMk cId="3105755499" sldId="279"/>
            <ac:spMk id="9" creationId="{00000000-0000-0000-0000-000000000000}"/>
          </ac:spMkLst>
        </pc:spChg>
        <pc:spChg chg="add mod">
          <ac:chgData name="他是隻 可愛的海豹" userId="be754cd88fe676c4" providerId="LiveId" clId="{7C0F76E4-9F35-43C0-8B06-80CD4723A0A1}" dt="2019-09-02T01:51:24.934" v="327" actId="14100"/>
          <ac:spMkLst>
            <pc:docMk/>
            <pc:sldMk cId="3105755499" sldId="279"/>
            <ac:spMk id="10" creationId="{B7C29FC5-F2A5-4878-8731-35F1E1433CD9}"/>
          </ac:spMkLst>
        </pc:spChg>
        <pc:spChg chg="mod">
          <ac:chgData name="他是隻 可愛的海豹" userId="be754cd88fe676c4" providerId="LiveId" clId="{7C0F76E4-9F35-43C0-8B06-80CD4723A0A1}" dt="2019-09-02T01:51:36.598" v="328" actId="1076"/>
          <ac:spMkLst>
            <pc:docMk/>
            <pc:sldMk cId="3105755499" sldId="279"/>
            <ac:spMk id="11" creationId="{00000000-0000-0000-0000-000000000000}"/>
          </ac:spMkLst>
        </pc:spChg>
        <pc:spChg chg="add mod">
          <ac:chgData name="他是隻 可愛的海豹" userId="be754cd88fe676c4" providerId="LiveId" clId="{7C0F76E4-9F35-43C0-8B06-80CD4723A0A1}" dt="2019-09-02T01:51:16.050" v="326" actId="1076"/>
          <ac:spMkLst>
            <pc:docMk/>
            <pc:sldMk cId="3105755499" sldId="279"/>
            <ac:spMk id="24" creationId="{0D61708B-8361-4F1A-9E03-D25829BA88B4}"/>
          </ac:spMkLst>
        </pc:spChg>
        <pc:spChg chg="add mod">
          <ac:chgData name="他是隻 可愛的海豹" userId="be754cd88fe676c4" providerId="LiveId" clId="{7C0F76E4-9F35-43C0-8B06-80CD4723A0A1}" dt="2019-09-02T01:50:30.723" v="322" actId="1076"/>
          <ac:spMkLst>
            <pc:docMk/>
            <pc:sldMk cId="3105755499" sldId="279"/>
            <ac:spMk id="25" creationId="{B7DBDF5B-2061-4A0E-B717-A8C1AA8F1A38}"/>
          </ac:spMkLst>
        </pc:spChg>
        <pc:spChg chg="mod">
          <ac:chgData name="他是隻 可愛的海豹" userId="be754cd88fe676c4" providerId="LiveId" clId="{7C0F76E4-9F35-43C0-8B06-80CD4723A0A1}" dt="2019-09-02T01:50:30.723" v="322" actId="1076"/>
          <ac:spMkLst>
            <pc:docMk/>
            <pc:sldMk cId="3105755499" sldId="279"/>
            <ac:spMk id="29" creationId="{00000000-0000-0000-0000-000000000000}"/>
          </ac:spMkLst>
        </pc:spChg>
        <pc:spChg chg="mod">
          <ac:chgData name="他是隻 可愛的海豹" userId="be754cd88fe676c4" providerId="LiveId" clId="{7C0F76E4-9F35-43C0-8B06-80CD4723A0A1}" dt="2019-09-02T01:51:16.050" v="326" actId="1076"/>
          <ac:spMkLst>
            <pc:docMk/>
            <pc:sldMk cId="3105755499" sldId="279"/>
            <ac:spMk id="35" creationId="{00000000-0000-0000-0000-000000000000}"/>
          </ac:spMkLst>
        </pc:spChg>
        <pc:spChg chg="mod">
          <ac:chgData name="他是隻 可愛的海豹" userId="be754cd88fe676c4" providerId="LiveId" clId="{7C0F76E4-9F35-43C0-8B06-80CD4723A0A1}" dt="2019-09-02T01:51:16.050" v="326" actId="1076"/>
          <ac:spMkLst>
            <pc:docMk/>
            <pc:sldMk cId="3105755499" sldId="279"/>
            <ac:spMk id="37" creationId="{00000000-0000-0000-0000-000000000000}"/>
          </ac:spMkLst>
        </pc:spChg>
        <pc:grpChg chg="mod">
          <ac:chgData name="他是隻 可愛的海豹" userId="be754cd88fe676c4" providerId="LiveId" clId="{7C0F76E4-9F35-43C0-8B06-80CD4723A0A1}" dt="2019-09-02T01:51:16.050" v="326" actId="1076"/>
          <ac:grpSpMkLst>
            <pc:docMk/>
            <pc:sldMk cId="3105755499" sldId="279"/>
            <ac:grpSpMk id="40" creationId="{00000000-0000-0000-0000-000000000000}"/>
          </ac:grpSpMkLst>
        </pc:grpChg>
        <pc:grpChg chg="mod">
          <ac:chgData name="他是隻 可愛的海豹" userId="be754cd88fe676c4" providerId="LiveId" clId="{7C0F76E4-9F35-43C0-8B06-80CD4723A0A1}" dt="2019-09-02T01:51:16.050" v="326" actId="1076"/>
          <ac:grpSpMkLst>
            <pc:docMk/>
            <pc:sldMk cId="3105755499" sldId="279"/>
            <ac:grpSpMk id="41" creationId="{00000000-0000-0000-0000-000000000000}"/>
          </ac:grpSpMkLst>
        </pc:grpChg>
        <pc:grpChg chg="mod">
          <ac:chgData name="他是隻 可愛的海豹" userId="be754cd88fe676c4" providerId="LiveId" clId="{7C0F76E4-9F35-43C0-8B06-80CD4723A0A1}" dt="2019-09-02T01:51:16.050" v="326" actId="1076"/>
          <ac:grpSpMkLst>
            <pc:docMk/>
            <pc:sldMk cId="3105755499" sldId="279"/>
            <ac:grpSpMk id="42" creationId="{00000000-0000-0000-0000-000000000000}"/>
          </ac:grpSpMkLst>
        </pc:grpChg>
        <pc:cxnChg chg="mod">
          <ac:chgData name="他是隻 可愛的海豹" userId="be754cd88fe676c4" providerId="LiveId" clId="{7C0F76E4-9F35-43C0-8B06-80CD4723A0A1}" dt="2019-09-02T01:50:30.723" v="322" actId="1076"/>
          <ac:cxnSpMkLst>
            <pc:docMk/>
            <pc:sldMk cId="3105755499" sldId="279"/>
            <ac:cxnSpMk id="8" creationId="{00000000-0000-0000-0000-000000000000}"/>
          </ac:cxnSpMkLst>
        </pc:cxnChg>
      </pc:sldChg>
      <pc:sldChg chg="addSp delSp modSp modAnim">
        <pc:chgData name="他是隻 可愛的海豹" userId="be754cd88fe676c4" providerId="LiveId" clId="{7C0F76E4-9F35-43C0-8B06-80CD4723A0A1}" dt="2019-09-02T07:09:43.093" v="1427" actId="1035"/>
        <pc:sldMkLst>
          <pc:docMk/>
          <pc:sldMk cId="443138230" sldId="281"/>
        </pc:sldMkLst>
        <pc:spChg chg="mod">
          <ac:chgData name="他是隻 可愛的海豹" userId="be754cd88fe676c4" providerId="LiveId" clId="{7C0F76E4-9F35-43C0-8B06-80CD4723A0A1}" dt="2019-09-02T07:01:21.435" v="1318" actId="20577"/>
          <ac:spMkLst>
            <pc:docMk/>
            <pc:sldMk cId="443138230" sldId="281"/>
            <ac:spMk id="3" creationId="{00000000-0000-0000-0000-000000000000}"/>
          </ac:spMkLst>
        </pc:spChg>
        <pc:spChg chg="mod">
          <ac:chgData name="他是隻 可愛的海豹" userId="be754cd88fe676c4" providerId="LiveId" clId="{7C0F76E4-9F35-43C0-8B06-80CD4723A0A1}" dt="2019-09-02T02:30:51.269" v="618" actId="207"/>
          <ac:spMkLst>
            <pc:docMk/>
            <pc:sldMk cId="443138230" sldId="281"/>
            <ac:spMk id="4" creationId="{00000000-0000-0000-0000-000000000000}"/>
          </ac:spMkLst>
        </pc:spChg>
        <pc:spChg chg="mod">
          <ac:chgData name="他是隻 可愛的海豹" userId="be754cd88fe676c4" providerId="LiveId" clId="{7C0F76E4-9F35-43C0-8B06-80CD4723A0A1}" dt="2019-09-02T02:26:42.673" v="614" actId="1036"/>
          <ac:spMkLst>
            <pc:docMk/>
            <pc:sldMk cId="443138230" sldId="281"/>
            <ac:spMk id="16" creationId="{00000000-0000-0000-0000-000000000000}"/>
          </ac:spMkLst>
        </pc:spChg>
        <pc:spChg chg="mod">
          <ac:chgData name="他是隻 可愛的海豹" userId="be754cd88fe676c4" providerId="LiveId" clId="{7C0F76E4-9F35-43C0-8B06-80CD4723A0A1}" dt="2019-09-02T07:08:33.465" v="1375" actId="14100"/>
          <ac:spMkLst>
            <pc:docMk/>
            <pc:sldMk cId="443138230" sldId="281"/>
            <ac:spMk id="18" creationId="{00000000-0000-0000-0000-000000000000}"/>
          </ac:spMkLst>
        </pc:spChg>
        <pc:spChg chg="add del mod">
          <ac:chgData name="他是隻 可愛的海豹" userId="be754cd88fe676c4" providerId="LiveId" clId="{7C0F76E4-9F35-43C0-8B06-80CD4723A0A1}" dt="2019-09-02T06:55:37.572" v="1225" actId="478"/>
          <ac:spMkLst>
            <pc:docMk/>
            <pc:sldMk cId="443138230" sldId="281"/>
            <ac:spMk id="20" creationId="{8E8A3EDD-5223-4997-BB9B-0EE7DD112188}"/>
          </ac:spMkLst>
        </pc:spChg>
        <pc:spChg chg="add mod">
          <ac:chgData name="他是隻 可愛的海豹" userId="be754cd88fe676c4" providerId="LiveId" clId="{7C0F76E4-9F35-43C0-8B06-80CD4723A0A1}" dt="2019-09-02T07:09:43.093" v="1427" actId="1035"/>
          <ac:spMkLst>
            <pc:docMk/>
            <pc:sldMk cId="443138230" sldId="281"/>
            <ac:spMk id="22" creationId="{D8B2314D-0E17-4C54-85F8-22D9D1C538B1}"/>
          </ac:spMkLst>
        </pc:spChg>
        <pc:picChg chg="add mod">
          <ac:chgData name="他是隻 可愛的海豹" userId="be754cd88fe676c4" providerId="LiveId" clId="{7C0F76E4-9F35-43C0-8B06-80CD4723A0A1}" dt="2019-09-02T07:04:30.845" v="1345" actId="1038"/>
          <ac:picMkLst>
            <pc:docMk/>
            <pc:sldMk cId="443138230" sldId="281"/>
            <ac:picMk id="52" creationId="{C8E878CD-7524-4EAC-A8CC-923F62870392}"/>
          </ac:picMkLst>
        </pc:picChg>
        <pc:picChg chg="add mod">
          <ac:chgData name="他是隻 可愛的海豹" userId="be754cd88fe676c4" providerId="LiveId" clId="{7C0F76E4-9F35-43C0-8B06-80CD4723A0A1}" dt="2019-09-02T07:04:23.884" v="1334" actId="1037"/>
          <ac:picMkLst>
            <pc:docMk/>
            <pc:sldMk cId="443138230" sldId="281"/>
            <ac:picMk id="54" creationId="{B1B58F46-711F-43F2-939E-F6E0C44C6024}"/>
          </ac:picMkLst>
        </pc:picChg>
        <pc:picChg chg="add mod">
          <ac:chgData name="他是隻 可愛的海豹" userId="be754cd88fe676c4" providerId="LiveId" clId="{7C0F76E4-9F35-43C0-8B06-80CD4723A0A1}" dt="2019-09-02T07:04:53.430" v="1373" actId="1035"/>
          <ac:picMkLst>
            <pc:docMk/>
            <pc:sldMk cId="443138230" sldId="281"/>
            <ac:picMk id="56" creationId="{5FED6B40-288F-4225-8F7B-E4F96D0A3B3A}"/>
          </ac:picMkLst>
        </pc:picChg>
        <pc:picChg chg="add mod">
          <ac:chgData name="他是隻 可愛的海豹" userId="be754cd88fe676c4" providerId="LiveId" clId="{7C0F76E4-9F35-43C0-8B06-80CD4723A0A1}" dt="2019-09-02T07:04:41.663" v="1359" actId="1036"/>
          <ac:picMkLst>
            <pc:docMk/>
            <pc:sldMk cId="443138230" sldId="281"/>
            <ac:picMk id="57" creationId="{9DD6EC91-DD40-4892-868D-3DC05B4A8273}"/>
          </ac:picMkLst>
        </pc:picChg>
        <pc:cxnChg chg="mod">
          <ac:chgData name="他是隻 可愛的海豹" userId="be754cd88fe676c4" providerId="LiveId" clId="{7C0F76E4-9F35-43C0-8B06-80CD4723A0A1}" dt="2019-09-02T02:26:42.673" v="614" actId="1036"/>
          <ac:cxnSpMkLst>
            <pc:docMk/>
            <pc:sldMk cId="443138230" sldId="281"/>
            <ac:cxnSpMk id="81" creationId="{00000000-0000-0000-0000-000000000000}"/>
          </ac:cxnSpMkLst>
        </pc:cxnChg>
      </pc:sldChg>
      <pc:sldChg chg="modSp">
        <pc:chgData name="他是隻 可愛的海豹" userId="be754cd88fe676c4" providerId="LiveId" clId="{7C0F76E4-9F35-43C0-8B06-80CD4723A0A1}" dt="2019-09-05T01:42:43.667" v="1882" actId="14100"/>
        <pc:sldMkLst>
          <pc:docMk/>
          <pc:sldMk cId="3551040213" sldId="285"/>
        </pc:sldMkLst>
        <pc:spChg chg="mod">
          <ac:chgData name="他是隻 可愛的海豹" userId="be754cd88fe676c4" providerId="LiveId" clId="{7C0F76E4-9F35-43C0-8B06-80CD4723A0A1}" dt="2019-09-05T01:42:43.667" v="1882" actId="14100"/>
          <ac:spMkLst>
            <pc:docMk/>
            <pc:sldMk cId="3551040213" sldId="285"/>
            <ac:spMk id="2" creationId="{00000000-0000-0000-0000-000000000000}"/>
          </ac:spMkLst>
        </pc:spChg>
      </pc:sldChg>
      <pc:sldChg chg="modSp">
        <pc:chgData name="他是隻 可愛的海豹" userId="be754cd88fe676c4" providerId="LiveId" clId="{7C0F76E4-9F35-43C0-8B06-80CD4723A0A1}" dt="2019-09-02T01:35:34.060" v="86" actId="6549"/>
        <pc:sldMkLst>
          <pc:docMk/>
          <pc:sldMk cId="272487023" sldId="290"/>
        </pc:sldMkLst>
        <pc:spChg chg="mod">
          <ac:chgData name="他是隻 可愛的海豹" userId="be754cd88fe676c4" providerId="LiveId" clId="{7C0F76E4-9F35-43C0-8B06-80CD4723A0A1}" dt="2019-09-02T01:35:34.060" v="86" actId="6549"/>
          <ac:spMkLst>
            <pc:docMk/>
            <pc:sldMk cId="272487023" sldId="290"/>
            <ac:spMk id="3" creationId="{00000000-0000-0000-0000-000000000000}"/>
          </ac:spMkLst>
        </pc:spChg>
      </pc:sldChg>
      <pc:sldChg chg="modSp">
        <pc:chgData name="他是隻 可愛的海豹" userId="be754cd88fe676c4" providerId="LiveId" clId="{7C0F76E4-9F35-43C0-8B06-80CD4723A0A1}" dt="2019-09-04T14:26:59.276" v="1653" actId="20577"/>
        <pc:sldMkLst>
          <pc:docMk/>
          <pc:sldMk cId="1273792411" sldId="291"/>
        </pc:sldMkLst>
        <pc:spChg chg="mod">
          <ac:chgData name="他是隻 可愛的海豹" userId="be754cd88fe676c4" providerId="LiveId" clId="{7C0F76E4-9F35-43C0-8B06-80CD4723A0A1}" dt="2019-09-04T14:26:59.276" v="1653" actId="20577"/>
          <ac:spMkLst>
            <pc:docMk/>
            <pc:sldMk cId="1273792411" sldId="291"/>
            <ac:spMk id="3" creationId="{00000000-0000-0000-0000-000000000000}"/>
          </ac:spMkLst>
        </pc:spChg>
      </pc:sldChg>
      <pc:sldChg chg="modSp">
        <pc:chgData name="他是隻 可愛的海豹" userId="be754cd88fe676c4" providerId="LiveId" clId="{7C0F76E4-9F35-43C0-8B06-80CD4723A0A1}" dt="2019-09-02T09:37:26.038" v="1447" actId="20577"/>
        <pc:sldMkLst>
          <pc:docMk/>
          <pc:sldMk cId="696000969" sldId="293"/>
        </pc:sldMkLst>
        <pc:spChg chg="mod">
          <ac:chgData name="他是隻 可愛的海豹" userId="be754cd88fe676c4" providerId="LiveId" clId="{7C0F76E4-9F35-43C0-8B06-80CD4723A0A1}" dt="2019-09-02T09:37:26.038" v="1447" actId="20577"/>
          <ac:spMkLst>
            <pc:docMk/>
            <pc:sldMk cId="696000969" sldId="293"/>
            <ac:spMk id="3" creationId="{00000000-0000-0000-0000-000000000000}"/>
          </ac:spMkLst>
        </pc:spChg>
      </pc:sldChg>
      <pc:sldChg chg="modSp">
        <pc:chgData name="他是隻 可愛的海豹" userId="be754cd88fe676c4" providerId="LiveId" clId="{7C0F76E4-9F35-43C0-8B06-80CD4723A0A1}" dt="2019-09-03T14:47:12.315" v="1635" actId="20577"/>
        <pc:sldMkLst>
          <pc:docMk/>
          <pc:sldMk cId="1235226541" sldId="296"/>
        </pc:sldMkLst>
        <pc:spChg chg="mod">
          <ac:chgData name="他是隻 可愛的海豹" userId="be754cd88fe676c4" providerId="LiveId" clId="{7C0F76E4-9F35-43C0-8B06-80CD4723A0A1}" dt="2019-09-03T14:47:12.315" v="1635" actId="20577"/>
          <ac:spMkLst>
            <pc:docMk/>
            <pc:sldMk cId="1235226541" sldId="296"/>
            <ac:spMk id="3"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2"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3"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5"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6"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7"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8"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59"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0"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1"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2"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3"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5"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6"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7"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8"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69"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0"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1"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2"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3"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5"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6"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7"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8"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79"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0"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1"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2"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3"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5"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6"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7"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8"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89" creationId="{00000000-0000-0000-0000-000000000000}"/>
          </ac:spMkLst>
        </pc:spChg>
        <pc:spChg chg="mod">
          <ac:chgData name="他是隻 可愛的海豹" userId="be754cd88fe676c4" providerId="LiveId" clId="{7C0F76E4-9F35-43C0-8B06-80CD4723A0A1}" dt="2019-09-02T01:33:55.679" v="83" actId="207"/>
          <ac:spMkLst>
            <pc:docMk/>
            <pc:sldMk cId="1235226541" sldId="296"/>
            <ac:spMk id="90" creationId="{00000000-0000-0000-0000-000000000000}"/>
          </ac:spMkLst>
        </pc:spChg>
        <pc:spChg chg="mod">
          <ac:chgData name="他是隻 可愛的海豹" userId="be754cd88fe676c4" providerId="LiveId" clId="{7C0F76E4-9F35-43C0-8B06-80CD4723A0A1}" dt="2019-09-02T01:33:55.679" v="83" actId="207"/>
          <ac:spMkLst>
            <pc:docMk/>
            <pc:sldMk cId="1235226541" sldId="296"/>
            <ac:spMk id="91" creationId="{00000000-0000-0000-0000-000000000000}"/>
          </ac:spMkLst>
        </pc:spChg>
        <pc:spChg chg="mod">
          <ac:chgData name="他是隻 可愛的海豹" userId="be754cd88fe676c4" providerId="LiveId" clId="{7C0F76E4-9F35-43C0-8B06-80CD4723A0A1}" dt="2019-09-02T01:33:55.679" v="83" actId="207"/>
          <ac:spMkLst>
            <pc:docMk/>
            <pc:sldMk cId="1235226541" sldId="296"/>
            <ac:spMk id="9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97"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102" creationId="{00000000-0000-0000-0000-000000000000}"/>
          </ac:spMkLst>
        </pc:spChg>
        <pc:spChg chg="mod">
          <ac:chgData name="他是隻 可愛的海豹" userId="be754cd88fe676c4" providerId="LiveId" clId="{7C0F76E4-9F35-43C0-8B06-80CD4723A0A1}" dt="2019-09-02T01:32:55.528" v="81" actId="1076"/>
          <ac:spMkLst>
            <pc:docMk/>
            <pc:sldMk cId="1235226541" sldId="296"/>
            <ac:spMk id="103" creationId="{00000000-0000-0000-0000-000000000000}"/>
          </ac:spMkLst>
        </pc:spChg>
        <pc:spChg chg="mod">
          <ac:chgData name="他是隻 可愛的海豹" userId="be754cd88fe676c4" providerId="LiveId" clId="{7C0F76E4-9F35-43C0-8B06-80CD4723A0A1}" dt="2019-09-02T01:33:01" v="82" actId="1076"/>
          <ac:spMkLst>
            <pc:docMk/>
            <pc:sldMk cId="1235226541" sldId="296"/>
            <ac:spMk id="104" creationId="{00000000-0000-0000-0000-000000000000}"/>
          </ac:spMkLst>
        </pc:spChg>
        <pc:spChg chg="mod">
          <ac:chgData name="他是隻 可愛的海豹" userId="be754cd88fe676c4" providerId="LiveId" clId="{7C0F76E4-9F35-43C0-8B06-80CD4723A0A1}" dt="2019-09-02T01:32:13.568" v="76" actId="1038"/>
          <ac:spMkLst>
            <pc:docMk/>
            <pc:sldMk cId="1235226541" sldId="296"/>
            <ac:spMk id="106" creationId="{00000000-0000-0000-0000-000000000000}"/>
          </ac:spMkLst>
        </pc:spChg>
        <pc:grpChg chg="mod">
          <ac:chgData name="他是隻 可愛的海豹" userId="be754cd88fe676c4" providerId="LiveId" clId="{7C0F76E4-9F35-43C0-8B06-80CD4723A0A1}" dt="2019-09-02T01:32:36.941" v="80" actId="14100"/>
          <ac:grpSpMkLst>
            <pc:docMk/>
            <pc:sldMk cId="1235226541" sldId="296"/>
            <ac:grpSpMk id="105" creationId="{00000000-0000-0000-0000-000000000000}"/>
          </ac:grpSpMkLst>
        </pc:grpChg>
        <pc:cxnChg chg="mod ord">
          <ac:chgData name="他是隻 可愛的海豹" userId="be754cd88fe676c4" providerId="LiveId" clId="{7C0F76E4-9F35-43C0-8B06-80CD4723A0A1}" dt="2019-09-02T01:34:42.882" v="85" actId="166"/>
          <ac:cxnSpMkLst>
            <pc:docMk/>
            <pc:sldMk cId="1235226541" sldId="296"/>
            <ac:cxnSpMk id="92" creationId="{00000000-0000-0000-0000-000000000000}"/>
          </ac:cxnSpMkLst>
        </pc:cxnChg>
        <pc:cxnChg chg="mod ord">
          <ac:chgData name="他是隻 可愛的海豹" userId="be754cd88fe676c4" providerId="LiveId" clId="{7C0F76E4-9F35-43C0-8B06-80CD4723A0A1}" dt="2019-09-02T01:34:42.882" v="85" actId="166"/>
          <ac:cxnSpMkLst>
            <pc:docMk/>
            <pc:sldMk cId="1235226541" sldId="296"/>
            <ac:cxnSpMk id="93" creationId="{00000000-0000-0000-0000-000000000000}"/>
          </ac:cxnSpMkLst>
        </pc:cxnChg>
        <pc:cxnChg chg="mod ord">
          <ac:chgData name="他是隻 可愛的海豹" userId="be754cd88fe676c4" providerId="LiveId" clId="{7C0F76E4-9F35-43C0-8B06-80CD4723A0A1}" dt="2019-09-02T01:34:42.882" v="85" actId="166"/>
          <ac:cxnSpMkLst>
            <pc:docMk/>
            <pc:sldMk cId="1235226541" sldId="296"/>
            <ac:cxnSpMk id="95" creationId="{00000000-0000-0000-0000-000000000000}"/>
          </ac:cxnSpMkLst>
        </pc:cxnChg>
        <pc:cxnChg chg="mod ord">
          <ac:chgData name="他是隻 可愛的海豹" userId="be754cd88fe676c4" providerId="LiveId" clId="{7C0F76E4-9F35-43C0-8B06-80CD4723A0A1}" dt="2019-09-02T01:34:42.882" v="85" actId="166"/>
          <ac:cxnSpMkLst>
            <pc:docMk/>
            <pc:sldMk cId="1235226541" sldId="296"/>
            <ac:cxnSpMk id="96" creationId="{00000000-0000-0000-0000-000000000000}"/>
          </ac:cxnSpMkLst>
        </pc:cxnChg>
      </pc:sldChg>
      <pc:sldChg chg="addSp modSp modAnim">
        <pc:chgData name="他是隻 可愛的海豹" userId="be754cd88fe676c4" providerId="LiveId" clId="{7C0F76E4-9F35-43C0-8B06-80CD4723A0A1}" dt="2019-09-05T01:40:43.641" v="1862" actId="20577"/>
        <pc:sldMkLst>
          <pc:docMk/>
          <pc:sldMk cId="3076067741" sldId="314"/>
        </pc:sldMkLst>
        <pc:spChg chg="mod">
          <ac:chgData name="他是隻 可愛的海豹" userId="be754cd88fe676c4" providerId="LiveId" clId="{7C0F76E4-9F35-43C0-8B06-80CD4723A0A1}" dt="2019-09-05T01:40:43.641" v="1862" actId="20577"/>
          <ac:spMkLst>
            <pc:docMk/>
            <pc:sldMk cId="3076067741" sldId="314"/>
            <ac:spMk id="3" creationId="{00000000-0000-0000-0000-000000000000}"/>
          </ac:spMkLst>
        </pc:spChg>
        <pc:spChg chg="add mod">
          <ac:chgData name="他是隻 可愛的海豹" userId="be754cd88fe676c4" providerId="LiveId" clId="{7C0F76E4-9F35-43C0-8B06-80CD4723A0A1}" dt="2019-09-05T01:05:32.292" v="1691" actId="1076"/>
          <ac:spMkLst>
            <pc:docMk/>
            <pc:sldMk cId="3076067741" sldId="314"/>
            <ac:spMk id="17" creationId="{19BE3915-8653-453C-836C-66EEDB9B08CB}"/>
          </ac:spMkLst>
        </pc:spChg>
      </pc:sldChg>
      <pc:sldChg chg="modAnim">
        <pc:chgData name="他是隻 可愛的海豹" userId="be754cd88fe676c4" providerId="LiveId" clId="{7C0F76E4-9F35-43C0-8B06-80CD4723A0A1}" dt="2019-09-03T14:46:37.855" v="1621"/>
        <pc:sldMkLst>
          <pc:docMk/>
          <pc:sldMk cId="1726198342" sldId="323"/>
        </pc:sldMkLst>
      </pc:sldChg>
      <pc:sldChg chg="modSp">
        <pc:chgData name="他是隻 可愛的海豹" userId="be754cd88fe676c4" providerId="LiveId" clId="{7C0F76E4-9F35-43C0-8B06-80CD4723A0A1}" dt="2019-09-02T01:37:12.849" v="192" actId="20577"/>
        <pc:sldMkLst>
          <pc:docMk/>
          <pc:sldMk cId="1061660730" sldId="325"/>
        </pc:sldMkLst>
        <pc:spChg chg="mod">
          <ac:chgData name="他是隻 可愛的海豹" userId="be754cd88fe676c4" providerId="LiveId" clId="{7C0F76E4-9F35-43C0-8B06-80CD4723A0A1}" dt="2019-09-02T01:37:12.849" v="192" actId="20577"/>
          <ac:spMkLst>
            <pc:docMk/>
            <pc:sldMk cId="1061660730" sldId="325"/>
            <ac:spMk id="3" creationId="{00000000-0000-0000-0000-000000000000}"/>
          </ac:spMkLst>
        </pc:spChg>
      </pc:sldChg>
      <pc:sldChg chg="addSp delSp modSp delAnim modAnim">
        <pc:chgData name="他是隻 可愛的海豹" userId="be754cd88fe676c4" providerId="LiveId" clId="{7C0F76E4-9F35-43C0-8B06-80CD4723A0A1}" dt="2019-09-05T01:40:54.236" v="1863"/>
        <pc:sldMkLst>
          <pc:docMk/>
          <pc:sldMk cId="3032231477" sldId="334"/>
        </pc:sldMkLst>
        <pc:spChg chg="mod">
          <ac:chgData name="他是隻 可愛的海豹" userId="be754cd88fe676c4" providerId="LiveId" clId="{7C0F76E4-9F35-43C0-8B06-80CD4723A0A1}" dt="2019-09-05T01:40:54.236" v="1863"/>
          <ac:spMkLst>
            <pc:docMk/>
            <pc:sldMk cId="3032231477" sldId="334"/>
            <ac:spMk id="3" creationId="{00000000-0000-0000-0000-000000000000}"/>
          </ac:spMkLst>
        </pc:spChg>
        <pc:spChg chg="del">
          <ac:chgData name="他是隻 可愛的海豹" userId="be754cd88fe676c4" providerId="LiveId" clId="{7C0F76E4-9F35-43C0-8B06-80CD4723A0A1}" dt="2019-09-05T01:07:32.392" v="1711" actId="478"/>
          <ac:spMkLst>
            <pc:docMk/>
            <pc:sldMk cId="3032231477" sldId="334"/>
            <ac:spMk id="6" creationId="{00000000-0000-0000-0000-000000000000}"/>
          </ac:spMkLst>
        </pc:spChg>
        <pc:spChg chg="add mod">
          <ac:chgData name="他是隻 可愛的海豹" userId="be754cd88fe676c4" providerId="LiveId" clId="{7C0F76E4-9F35-43C0-8B06-80CD4723A0A1}" dt="2019-09-05T01:07:01.819" v="1709" actId="571"/>
          <ac:spMkLst>
            <pc:docMk/>
            <pc:sldMk cId="3032231477" sldId="334"/>
            <ac:spMk id="17" creationId="{D064834B-A9CA-4640-9C5A-304C1D861F14}"/>
          </ac:spMkLst>
        </pc:spChg>
      </pc:sldChg>
      <pc:sldChg chg="modSp">
        <pc:chgData name="他是隻 可愛的海豹" userId="be754cd88fe676c4" providerId="LiveId" clId="{7C0F76E4-9F35-43C0-8B06-80CD4723A0A1}" dt="2019-09-05T01:41:03.053" v="1864"/>
        <pc:sldMkLst>
          <pc:docMk/>
          <pc:sldMk cId="3858037453" sldId="335"/>
        </pc:sldMkLst>
        <pc:spChg chg="mod">
          <ac:chgData name="他是隻 可愛的海豹" userId="be754cd88fe676c4" providerId="LiveId" clId="{7C0F76E4-9F35-43C0-8B06-80CD4723A0A1}" dt="2019-09-05T01:41:03.053" v="1864"/>
          <ac:spMkLst>
            <pc:docMk/>
            <pc:sldMk cId="3858037453" sldId="335"/>
            <ac:spMk id="3" creationId="{00000000-0000-0000-0000-000000000000}"/>
          </ac:spMkLst>
        </pc:spChg>
        <pc:spChg chg="mod">
          <ac:chgData name="他是隻 可愛的海豹" userId="be754cd88fe676c4" providerId="LiveId" clId="{7C0F76E4-9F35-43C0-8B06-80CD4723A0A1}" dt="2019-09-05T01:08:07.418" v="1713" actId="14100"/>
          <ac:spMkLst>
            <pc:docMk/>
            <pc:sldMk cId="3858037453" sldId="335"/>
            <ac:spMk id="5" creationId="{00000000-0000-0000-0000-000000000000}"/>
          </ac:spMkLst>
        </pc:spChg>
        <pc:spChg chg="mod">
          <ac:chgData name="他是隻 可愛的海豹" userId="be754cd88fe676c4" providerId="LiveId" clId="{7C0F76E4-9F35-43C0-8B06-80CD4723A0A1}" dt="2019-09-05T01:07:58.731" v="1712" actId="1076"/>
          <ac:spMkLst>
            <pc:docMk/>
            <pc:sldMk cId="3858037453" sldId="335"/>
            <ac:spMk id="8" creationId="{00000000-0000-0000-0000-000000000000}"/>
          </ac:spMkLst>
        </pc:spChg>
        <pc:spChg chg="mod">
          <ac:chgData name="他是隻 可愛的海豹" userId="be754cd88fe676c4" providerId="LiveId" clId="{7C0F76E4-9F35-43C0-8B06-80CD4723A0A1}" dt="2019-09-05T01:33:44.278" v="1816" actId="14100"/>
          <ac:spMkLst>
            <pc:docMk/>
            <pc:sldMk cId="3858037453" sldId="335"/>
            <ac:spMk id="9" creationId="{00000000-0000-0000-0000-000000000000}"/>
          </ac:spMkLst>
        </pc:spChg>
      </pc:sldChg>
      <pc:sldChg chg="modSp">
        <pc:chgData name="他是隻 可愛的海豹" userId="be754cd88fe676c4" providerId="LiveId" clId="{7C0F76E4-9F35-43C0-8B06-80CD4723A0A1}" dt="2019-09-05T01:41:10.916" v="1865"/>
        <pc:sldMkLst>
          <pc:docMk/>
          <pc:sldMk cId="3522374187" sldId="336"/>
        </pc:sldMkLst>
        <pc:spChg chg="mod">
          <ac:chgData name="他是隻 可愛的海豹" userId="be754cd88fe676c4" providerId="LiveId" clId="{7C0F76E4-9F35-43C0-8B06-80CD4723A0A1}" dt="2019-09-05T01:41:10.916" v="1865"/>
          <ac:spMkLst>
            <pc:docMk/>
            <pc:sldMk cId="3522374187" sldId="336"/>
            <ac:spMk id="3" creationId="{00000000-0000-0000-0000-000000000000}"/>
          </ac:spMkLst>
        </pc:spChg>
        <pc:spChg chg="mod">
          <ac:chgData name="他是隻 可愛的海豹" userId="be754cd88fe676c4" providerId="LiveId" clId="{7C0F76E4-9F35-43C0-8B06-80CD4723A0A1}" dt="2019-09-05T01:34:25.376" v="1826" actId="14100"/>
          <ac:spMkLst>
            <pc:docMk/>
            <pc:sldMk cId="3522374187" sldId="336"/>
            <ac:spMk id="5" creationId="{00000000-0000-0000-0000-000000000000}"/>
          </ac:spMkLst>
        </pc:spChg>
        <pc:spChg chg="mod">
          <ac:chgData name="他是隻 可愛的海豹" userId="be754cd88fe676c4" providerId="LiveId" clId="{7C0F76E4-9F35-43C0-8B06-80CD4723A0A1}" dt="2019-09-05T01:08:33.824" v="1716" actId="1076"/>
          <ac:spMkLst>
            <pc:docMk/>
            <pc:sldMk cId="3522374187" sldId="336"/>
            <ac:spMk id="9" creationId="{00000000-0000-0000-0000-000000000000}"/>
          </ac:spMkLst>
        </pc:spChg>
      </pc:sldChg>
      <pc:sldChg chg="modSp">
        <pc:chgData name="他是隻 可愛的海豹" userId="be754cd88fe676c4" providerId="LiveId" clId="{7C0F76E4-9F35-43C0-8B06-80CD4723A0A1}" dt="2019-09-05T01:41:20.062" v="1866"/>
        <pc:sldMkLst>
          <pc:docMk/>
          <pc:sldMk cId="572123515" sldId="337"/>
        </pc:sldMkLst>
        <pc:spChg chg="mod">
          <ac:chgData name="他是隻 可愛的海豹" userId="be754cd88fe676c4" providerId="LiveId" clId="{7C0F76E4-9F35-43C0-8B06-80CD4723A0A1}" dt="2019-09-05T01:41:20.062" v="1866"/>
          <ac:spMkLst>
            <pc:docMk/>
            <pc:sldMk cId="572123515" sldId="337"/>
            <ac:spMk id="3" creationId="{00000000-0000-0000-0000-000000000000}"/>
          </ac:spMkLst>
        </pc:spChg>
        <pc:spChg chg="mod">
          <ac:chgData name="他是隻 可愛的海豹" userId="be754cd88fe676c4" providerId="LiveId" clId="{7C0F76E4-9F35-43C0-8B06-80CD4723A0A1}" dt="2019-09-05T01:35:04.091" v="1828" actId="14100"/>
          <ac:spMkLst>
            <pc:docMk/>
            <pc:sldMk cId="572123515" sldId="337"/>
            <ac:spMk id="5" creationId="{00000000-0000-0000-0000-000000000000}"/>
          </ac:spMkLst>
        </pc:spChg>
        <pc:spChg chg="mod">
          <ac:chgData name="他是隻 可愛的海豹" userId="be754cd88fe676c4" providerId="LiveId" clId="{7C0F76E4-9F35-43C0-8B06-80CD4723A0A1}" dt="2019-09-05T01:09:08.752" v="1718" actId="1076"/>
          <ac:spMkLst>
            <pc:docMk/>
            <pc:sldMk cId="572123515" sldId="337"/>
            <ac:spMk id="10" creationId="{00000000-0000-0000-0000-000000000000}"/>
          </ac:spMkLst>
        </pc:spChg>
      </pc:sldChg>
      <pc:sldChg chg="modSp">
        <pc:chgData name="他是隻 可愛的海豹" userId="be754cd88fe676c4" providerId="LiveId" clId="{7C0F76E4-9F35-43C0-8B06-80CD4723A0A1}" dt="2019-09-05T01:41:29.960" v="1867"/>
        <pc:sldMkLst>
          <pc:docMk/>
          <pc:sldMk cId="1721335018" sldId="338"/>
        </pc:sldMkLst>
        <pc:spChg chg="mod">
          <ac:chgData name="他是隻 可愛的海豹" userId="be754cd88fe676c4" providerId="LiveId" clId="{7C0F76E4-9F35-43C0-8B06-80CD4723A0A1}" dt="2019-09-05T01:41:29.960" v="1867"/>
          <ac:spMkLst>
            <pc:docMk/>
            <pc:sldMk cId="1721335018" sldId="338"/>
            <ac:spMk id="3" creationId="{00000000-0000-0000-0000-000000000000}"/>
          </ac:spMkLst>
        </pc:spChg>
        <pc:spChg chg="mod">
          <ac:chgData name="他是隻 可愛的海豹" userId="be754cd88fe676c4" providerId="LiveId" clId="{7C0F76E4-9F35-43C0-8B06-80CD4723A0A1}" dt="2019-09-05T01:09:52.736" v="1722" actId="14100"/>
          <ac:spMkLst>
            <pc:docMk/>
            <pc:sldMk cId="1721335018" sldId="338"/>
            <ac:spMk id="9" creationId="{00000000-0000-0000-0000-000000000000}"/>
          </ac:spMkLst>
        </pc:spChg>
        <pc:spChg chg="mod">
          <ac:chgData name="他是隻 可愛的海豹" userId="be754cd88fe676c4" providerId="LiveId" clId="{7C0F76E4-9F35-43C0-8B06-80CD4723A0A1}" dt="2019-09-05T01:09:47.132" v="1721" actId="1076"/>
          <ac:spMkLst>
            <pc:docMk/>
            <pc:sldMk cId="1721335018" sldId="338"/>
            <ac:spMk id="12" creationId="{00000000-0000-0000-0000-000000000000}"/>
          </ac:spMkLst>
        </pc:spChg>
      </pc:sldChg>
      <pc:sldChg chg="modSp">
        <pc:chgData name="他是隻 可愛的海豹" userId="be754cd88fe676c4" providerId="LiveId" clId="{7C0F76E4-9F35-43C0-8B06-80CD4723A0A1}" dt="2019-09-05T01:41:38.862" v="1868"/>
        <pc:sldMkLst>
          <pc:docMk/>
          <pc:sldMk cId="2923948873" sldId="339"/>
        </pc:sldMkLst>
        <pc:spChg chg="mod">
          <ac:chgData name="他是隻 可愛的海豹" userId="be754cd88fe676c4" providerId="LiveId" clId="{7C0F76E4-9F35-43C0-8B06-80CD4723A0A1}" dt="2019-09-05T01:41:38.862" v="1868"/>
          <ac:spMkLst>
            <pc:docMk/>
            <pc:sldMk cId="2923948873" sldId="339"/>
            <ac:spMk id="3" creationId="{00000000-0000-0000-0000-000000000000}"/>
          </ac:spMkLst>
        </pc:spChg>
        <pc:spChg chg="mod">
          <ac:chgData name="他是隻 可愛的海豹" userId="be754cd88fe676c4" providerId="LiveId" clId="{7C0F76E4-9F35-43C0-8B06-80CD4723A0A1}" dt="2019-09-05T01:10:19.465" v="1725" actId="14100"/>
          <ac:spMkLst>
            <pc:docMk/>
            <pc:sldMk cId="2923948873" sldId="339"/>
            <ac:spMk id="9" creationId="{00000000-0000-0000-0000-000000000000}"/>
          </ac:spMkLst>
        </pc:spChg>
        <pc:spChg chg="mod">
          <ac:chgData name="他是隻 可愛的海豹" userId="be754cd88fe676c4" providerId="LiveId" clId="{7C0F76E4-9F35-43C0-8B06-80CD4723A0A1}" dt="2019-09-05T01:10:34.139" v="1729" actId="1035"/>
          <ac:spMkLst>
            <pc:docMk/>
            <pc:sldMk cId="2923948873" sldId="339"/>
            <ac:spMk id="11" creationId="{00000000-0000-0000-0000-000000000000}"/>
          </ac:spMkLst>
        </pc:spChg>
        <pc:spChg chg="mod">
          <ac:chgData name="他是隻 可愛的海豹" userId="be754cd88fe676c4" providerId="LiveId" clId="{7C0F76E4-9F35-43C0-8B06-80CD4723A0A1}" dt="2019-09-05T01:10:14.776" v="1724" actId="1076"/>
          <ac:spMkLst>
            <pc:docMk/>
            <pc:sldMk cId="2923948873" sldId="339"/>
            <ac:spMk id="13" creationId="{00000000-0000-0000-0000-000000000000}"/>
          </ac:spMkLst>
        </pc:spChg>
        <pc:spChg chg="mod">
          <ac:chgData name="他是隻 可愛的海豹" userId="be754cd88fe676c4" providerId="LiveId" clId="{7C0F76E4-9F35-43C0-8B06-80CD4723A0A1}" dt="2019-09-05T01:10:26.869" v="1727" actId="14100"/>
          <ac:spMkLst>
            <pc:docMk/>
            <pc:sldMk cId="2923948873" sldId="339"/>
            <ac:spMk id="16" creationId="{00000000-0000-0000-0000-000000000000}"/>
          </ac:spMkLst>
        </pc:spChg>
      </pc:sldChg>
      <pc:sldChg chg="modSp">
        <pc:chgData name="他是隻 可愛的海豹" userId="be754cd88fe676c4" providerId="LiveId" clId="{7C0F76E4-9F35-43C0-8B06-80CD4723A0A1}" dt="2019-09-05T01:41:54.946" v="1869"/>
        <pc:sldMkLst>
          <pc:docMk/>
          <pc:sldMk cId="3381940046" sldId="340"/>
        </pc:sldMkLst>
        <pc:spChg chg="mod">
          <ac:chgData name="他是隻 可愛的海豹" userId="be754cd88fe676c4" providerId="LiveId" clId="{7C0F76E4-9F35-43C0-8B06-80CD4723A0A1}" dt="2019-09-05T01:41:54.946" v="1869"/>
          <ac:spMkLst>
            <pc:docMk/>
            <pc:sldMk cId="3381940046" sldId="340"/>
            <ac:spMk id="3" creationId="{00000000-0000-0000-0000-000000000000}"/>
          </ac:spMkLst>
        </pc:spChg>
        <pc:spChg chg="mod">
          <ac:chgData name="他是隻 可愛的海豹" userId="be754cd88fe676c4" providerId="LiveId" clId="{7C0F76E4-9F35-43C0-8B06-80CD4723A0A1}" dt="2019-09-05T01:11:24.916" v="1732" actId="14100"/>
          <ac:spMkLst>
            <pc:docMk/>
            <pc:sldMk cId="3381940046" sldId="340"/>
            <ac:spMk id="12" creationId="{00000000-0000-0000-0000-000000000000}"/>
          </ac:spMkLst>
        </pc:spChg>
        <pc:spChg chg="mod">
          <ac:chgData name="他是隻 可愛的海豹" userId="be754cd88fe676c4" providerId="LiveId" clId="{7C0F76E4-9F35-43C0-8B06-80CD4723A0A1}" dt="2019-09-05T01:11:18.375" v="1731" actId="1076"/>
          <ac:spMkLst>
            <pc:docMk/>
            <pc:sldMk cId="3381940046" sldId="340"/>
            <ac:spMk id="16" creationId="{00000000-0000-0000-0000-000000000000}"/>
          </ac:spMkLst>
        </pc:spChg>
      </pc:sldChg>
      <pc:sldChg chg="modSp">
        <pc:chgData name="他是隻 可愛的海豹" userId="be754cd88fe676c4" providerId="LiveId" clId="{7C0F76E4-9F35-43C0-8B06-80CD4723A0A1}" dt="2019-09-05T01:42:03.299" v="1870"/>
        <pc:sldMkLst>
          <pc:docMk/>
          <pc:sldMk cId="2357251811" sldId="341"/>
        </pc:sldMkLst>
        <pc:spChg chg="mod">
          <ac:chgData name="他是隻 可愛的海豹" userId="be754cd88fe676c4" providerId="LiveId" clId="{7C0F76E4-9F35-43C0-8B06-80CD4723A0A1}" dt="2019-09-05T01:42:03.299" v="1870"/>
          <ac:spMkLst>
            <pc:docMk/>
            <pc:sldMk cId="2357251811" sldId="341"/>
            <ac:spMk id="3" creationId="{00000000-0000-0000-0000-000000000000}"/>
          </ac:spMkLst>
        </pc:spChg>
        <pc:spChg chg="mod">
          <ac:chgData name="他是隻 可愛的海豹" userId="be754cd88fe676c4" providerId="LiveId" clId="{7C0F76E4-9F35-43C0-8B06-80CD4723A0A1}" dt="2019-09-05T01:11:49.245" v="1734" actId="14100"/>
          <ac:spMkLst>
            <pc:docMk/>
            <pc:sldMk cId="2357251811" sldId="341"/>
            <ac:spMk id="1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mlan\Desktop\TSV%20buffer-sizing\SOCC%202019\paper\exp\motiv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lan\Desktop\TSV%20buffer-sizing\SOCC%202019\paper\exp\motiv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Timing degradation</a:t>
            </a:r>
            <a:endParaRPr lang="zh-TW"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zh-TW"/>
        </a:p>
      </c:txPr>
    </c:title>
    <c:autoTitleDeleted val="0"/>
    <c:plotArea>
      <c:layout/>
      <c:lineChart>
        <c:grouping val="standard"/>
        <c:varyColors val="0"/>
        <c:ser>
          <c:idx val="0"/>
          <c:order val="0"/>
          <c:tx>
            <c:strRef>
              <c:f>[motivation.xlsx]工作表1!$B$13</c:f>
              <c:strCache>
                <c:ptCount val="1"/>
                <c:pt idx="0">
                  <c:v>2D crosstalk</c:v>
                </c:pt>
              </c:strCache>
            </c:strRef>
          </c:tx>
          <c:spPr>
            <a:ln w="31750" cap="rnd">
              <a:solidFill>
                <a:schemeClr val="accent1">
                  <a:lumMod val="40000"/>
                  <a:lumOff val="6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[motivation.xlsx]工作表1!$A$14:$A$16</c:f>
              <c:strCache>
                <c:ptCount val="3"/>
                <c:pt idx="0">
                  <c:v>2x</c:v>
                </c:pt>
                <c:pt idx="1">
                  <c:v>4x</c:v>
                </c:pt>
                <c:pt idx="2">
                  <c:v>8x</c:v>
                </c:pt>
              </c:strCache>
            </c:strRef>
          </c:cat>
          <c:val>
            <c:numRef>
              <c:f>[motivation.xlsx]工作表1!$B$14:$B$16</c:f>
              <c:numCache>
                <c:formatCode>0.00%</c:formatCode>
                <c:ptCount val="3"/>
                <c:pt idx="0">
                  <c:v>0</c:v>
                </c:pt>
                <c:pt idx="1">
                  <c:v>8.7681133995298532E-2</c:v>
                </c:pt>
                <c:pt idx="2">
                  <c:v>0.1443808989158275</c:v>
                </c:pt>
              </c:numCache>
            </c:numRef>
          </c:val>
          <c:smooth val="0"/>
          <c:extLst>
            <c:ext xmlns:c16="http://schemas.microsoft.com/office/drawing/2014/chart" uri="{C3380CC4-5D6E-409C-BE32-E72D297353CC}">
              <c16:uniqueId val="{00000000-04A9-40BD-B29A-80B40D116725}"/>
            </c:ext>
          </c:extLst>
        </c:ser>
        <c:ser>
          <c:idx val="1"/>
          <c:order val="1"/>
          <c:tx>
            <c:strRef>
              <c:f>[motivation.xlsx]工作表1!$C$13</c:f>
              <c:strCache>
                <c:ptCount val="1"/>
                <c:pt idx="0">
                  <c:v>3D crosstalk</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[motivation.xlsx]工作表1!$A$14:$A$16</c:f>
              <c:strCache>
                <c:ptCount val="3"/>
                <c:pt idx="0">
                  <c:v>2x</c:v>
                </c:pt>
                <c:pt idx="1">
                  <c:v>4x</c:v>
                </c:pt>
                <c:pt idx="2">
                  <c:v>8x</c:v>
                </c:pt>
              </c:strCache>
            </c:strRef>
          </c:cat>
          <c:val>
            <c:numRef>
              <c:f>[motivation.xlsx]工作表1!$C$14:$C$16</c:f>
              <c:numCache>
                <c:formatCode>0.00%</c:formatCode>
                <c:ptCount val="3"/>
                <c:pt idx="0">
                  <c:v>0</c:v>
                </c:pt>
                <c:pt idx="1">
                  <c:v>0.22607517438651081</c:v>
                </c:pt>
                <c:pt idx="2">
                  <c:v>0.31123601144176227</c:v>
                </c:pt>
              </c:numCache>
            </c:numRef>
          </c:val>
          <c:smooth val="0"/>
          <c:extLst>
            <c:ext xmlns:c16="http://schemas.microsoft.com/office/drawing/2014/chart" uri="{C3380CC4-5D6E-409C-BE32-E72D297353CC}">
              <c16:uniqueId val="{00000001-04A9-40BD-B29A-80B40D116725}"/>
            </c:ext>
          </c:extLst>
        </c:ser>
        <c:dLbls>
          <c:showLegendKey val="0"/>
          <c:showVal val="1"/>
          <c:showCatName val="0"/>
          <c:showSerName val="0"/>
          <c:showPercent val="0"/>
          <c:showBubbleSize val="0"/>
        </c:dLbls>
        <c:smooth val="0"/>
        <c:axId val="287863216"/>
        <c:axId val="287863632"/>
      </c:lineChart>
      <c:catAx>
        <c:axId val="2878632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Aggressor buffer size</a:t>
                </a:r>
                <a:endParaRPr lang="zh-TW"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zh-TW"/>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crossAx val="287863632"/>
        <c:crosses val="autoZero"/>
        <c:auto val="1"/>
        <c:lblAlgn val="ctr"/>
        <c:lblOffset val="100"/>
        <c:noMultiLvlLbl val="0"/>
      </c:catAx>
      <c:valAx>
        <c:axId val="2878636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Timing degradation (%)</a:t>
                </a:r>
                <a:endParaRPr lang="zh-TW"/>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zh-TW"/>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crossAx val="287863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legend>
    <c:plotVisOnly val="1"/>
    <c:dispBlanksAs val="gap"/>
    <c:showDLblsOverMax val="0"/>
  </c:chart>
  <c:spPr>
    <a:noFill/>
    <a:ln>
      <a:noFill/>
    </a:ln>
    <a:effectLst/>
  </c:spPr>
  <c:txPr>
    <a:bodyPr/>
    <a:lstStyle/>
    <a:p>
      <a:pPr>
        <a:defRPr sz="1800">
          <a:solidFill>
            <a:schemeClr val="tx1"/>
          </a:solidFill>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Timing degradation</a:t>
            </a:r>
            <a:endParaRPr lang="zh-TW"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zh-TW"/>
        </a:p>
      </c:txPr>
    </c:title>
    <c:autoTitleDeleted val="0"/>
    <c:plotArea>
      <c:layout/>
      <c:lineChart>
        <c:grouping val="standard"/>
        <c:varyColors val="0"/>
        <c:ser>
          <c:idx val="0"/>
          <c:order val="0"/>
          <c:tx>
            <c:strRef>
              <c:f>[motivation.xlsx]工作表1!$B$13</c:f>
              <c:strCache>
                <c:ptCount val="1"/>
                <c:pt idx="0">
                  <c:v>2D crosstalk</c:v>
                </c:pt>
              </c:strCache>
            </c:strRef>
          </c:tx>
          <c:spPr>
            <a:ln w="31750" cap="rnd">
              <a:solidFill>
                <a:schemeClr val="accent1">
                  <a:lumMod val="40000"/>
                  <a:lumOff val="6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[motivation.xlsx]工作表1!$A$14:$A$16</c:f>
              <c:strCache>
                <c:ptCount val="3"/>
                <c:pt idx="0">
                  <c:v>2x</c:v>
                </c:pt>
                <c:pt idx="1">
                  <c:v>4x</c:v>
                </c:pt>
                <c:pt idx="2">
                  <c:v>8x</c:v>
                </c:pt>
              </c:strCache>
            </c:strRef>
          </c:cat>
          <c:val>
            <c:numRef>
              <c:f>[motivation.xlsx]工作表1!$B$14:$B$16</c:f>
              <c:numCache>
                <c:formatCode>0.00%</c:formatCode>
                <c:ptCount val="3"/>
                <c:pt idx="0">
                  <c:v>0</c:v>
                </c:pt>
                <c:pt idx="1">
                  <c:v>8.7681133995298532E-2</c:v>
                </c:pt>
                <c:pt idx="2">
                  <c:v>0.1443808989158275</c:v>
                </c:pt>
              </c:numCache>
            </c:numRef>
          </c:val>
          <c:smooth val="0"/>
          <c:extLst>
            <c:ext xmlns:c16="http://schemas.microsoft.com/office/drawing/2014/chart" uri="{C3380CC4-5D6E-409C-BE32-E72D297353CC}">
              <c16:uniqueId val="{00000000-04A9-40BD-B29A-80B40D116725}"/>
            </c:ext>
          </c:extLst>
        </c:ser>
        <c:ser>
          <c:idx val="1"/>
          <c:order val="1"/>
          <c:tx>
            <c:strRef>
              <c:f>[motivation.xlsx]工作表1!$C$13</c:f>
              <c:strCache>
                <c:ptCount val="1"/>
                <c:pt idx="0">
                  <c:v>3D crosstalk</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[motivation.xlsx]工作表1!$A$14:$A$16</c:f>
              <c:strCache>
                <c:ptCount val="3"/>
                <c:pt idx="0">
                  <c:v>2x</c:v>
                </c:pt>
                <c:pt idx="1">
                  <c:v>4x</c:v>
                </c:pt>
                <c:pt idx="2">
                  <c:v>8x</c:v>
                </c:pt>
              </c:strCache>
            </c:strRef>
          </c:cat>
          <c:val>
            <c:numRef>
              <c:f>[motivation.xlsx]工作表1!$C$14:$C$16</c:f>
              <c:numCache>
                <c:formatCode>0.00%</c:formatCode>
                <c:ptCount val="3"/>
                <c:pt idx="0">
                  <c:v>0</c:v>
                </c:pt>
                <c:pt idx="1">
                  <c:v>0.22607517438651081</c:v>
                </c:pt>
                <c:pt idx="2">
                  <c:v>0.31123601144176227</c:v>
                </c:pt>
              </c:numCache>
            </c:numRef>
          </c:val>
          <c:smooth val="0"/>
          <c:extLst>
            <c:ext xmlns:c16="http://schemas.microsoft.com/office/drawing/2014/chart" uri="{C3380CC4-5D6E-409C-BE32-E72D297353CC}">
              <c16:uniqueId val="{00000001-04A9-40BD-B29A-80B40D116725}"/>
            </c:ext>
          </c:extLst>
        </c:ser>
        <c:dLbls>
          <c:showLegendKey val="0"/>
          <c:showVal val="1"/>
          <c:showCatName val="0"/>
          <c:showSerName val="0"/>
          <c:showPercent val="0"/>
          <c:showBubbleSize val="0"/>
        </c:dLbls>
        <c:smooth val="0"/>
        <c:axId val="287863216"/>
        <c:axId val="287863632"/>
      </c:lineChart>
      <c:catAx>
        <c:axId val="2878632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Aggressor buffer size</a:t>
                </a:r>
                <a:endParaRPr lang="zh-TW"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zh-TW"/>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crossAx val="287863632"/>
        <c:crosses val="autoZero"/>
        <c:auto val="1"/>
        <c:lblAlgn val="ctr"/>
        <c:lblOffset val="100"/>
        <c:noMultiLvlLbl val="0"/>
      </c:catAx>
      <c:valAx>
        <c:axId val="2878636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Timing degradation (%)</a:t>
                </a:r>
                <a:endParaRPr lang="zh-TW"/>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zh-TW"/>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crossAx val="287863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TW"/>
        </a:p>
      </c:txPr>
    </c:legend>
    <c:plotVisOnly val="1"/>
    <c:dispBlanksAs val="gap"/>
    <c:showDLblsOverMax val="0"/>
  </c:chart>
  <c:spPr>
    <a:noFill/>
    <a:ln>
      <a:noFill/>
    </a:ln>
    <a:effectLst/>
  </c:spPr>
  <c:txPr>
    <a:bodyPr/>
    <a:lstStyle/>
    <a:p>
      <a:pPr>
        <a:defRPr sz="1800">
          <a:solidFill>
            <a:schemeClr val="tx1"/>
          </a:solidFill>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6B0BC-DB0A-4E60-ADF9-EB51FD9575B9}" type="datetimeFigureOut">
              <a:rPr lang="zh-TW" altLang="en-US" smtClean="0"/>
              <a:t>2019/9/5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CBA4-72DE-4BE3-BE54-E3CD2B1B5B88}" type="slidenum">
              <a:rPr lang="zh-TW" altLang="en-US" smtClean="0"/>
              <a:t>‹#›</a:t>
            </a:fld>
            <a:endParaRPr lang="zh-TW" altLang="en-US"/>
          </a:p>
        </p:txBody>
      </p:sp>
    </p:spTree>
    <p:extLst>
      <p:ext uri="{BB962C8B-B14F-4D97-AF65-F5344CB8AC3E}">
        <p14:creationId xmlns:p14="http://schemas.microsoft.com/office/powerpoint/2010/main" val="48570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This is the outline.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First, we are going to discuss about the three-dimensional integrated circuit (3D IC) and the crosstalk effect between 3D IC and 2D IC.</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the problem formulation will be given.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will present our methodologies, including ILP and crosstalk-aware heuristic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finally, the experimental results and conclusions.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Let start with the three-dimensional integrated circuits</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a:t>
            </a:fld>
            <a:endParaRPr lang="zh-TW" altLang="en-US"/>
          </a:p>
        </p:txBody>
      </p:sp>
    </p:spTree>
    <p:extLst>
      <p:ext uri="{BB962C8B-B14F-4D97-AF65-F5344CB8AC3E}">
        <p14:creationId xmlns:p14="http://schemas.microsoft.com/office/powerpoint/2010/main" val="68647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We record the SPICE simulation result into a data structure call the delay table.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four most nearing TSVs are considered, because the nearby TSVs contribute most of the crosstalk effect.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delay table is partially shown on the slide.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example, if a victim TSV with 4x-sized buffer nearby an aggressor TSV with 2x-sized buffer, the delay of the victim TSV is 221 ps.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Also, if a victim TSV with 4x-sized buffer nearby two aggressor TSVs with 2x- and 4x-sized buffers, the victim TSV has a delay 313 ps.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lastly, if a victim TSV is surrounded by 4 aggressor TSVs with two 2x-sized, one 4x-sized, and one 8x-sized buffers, the victim TSV has a delay 517 ps.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15</a:t>
            </a:fld>
            <a:endParaRPr lang="zh-TW" altLang="en-US"/>
          </a:p>
        </p:txBody>
      </p:sp>
    </p:spTree>
    <p:extLst>
      <p:ext uri="{BB962C8B-B14F-4D97-AF65-F5344CB8AC3E}">
        <p14:creationId xmlns:p14="http://schemas.microsoft.com/office/powerpoint/2010/main" val="340105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To apply the ILP, an approximated linear TSV delay model is required.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example, if the TSV has no others nearby it. Then, the delay can be denoted as the linear equation shown on the slide.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If the victim TSV is surrounded by other aggressor TSVs. Then, the delay can be also denoted by the linear equation, where the </a:t>
            </a:r>
            <a:r>
              <a:rPr lang="en-US" altLang="zh-TW" sz="1200" kern="1200" dirty="0" err="1">
                <a:solidFill>
                  <a:schemeClr val="tx1"/>
                </a:solidFill>
                <a:effectLst/>
                <a:latin typeface="+mn-lt"/>
                <a:ea typeface="+mn-ea"/>
                <a:cs typeface="+mn-cs"/>
              </a:rPr>
              <a:t>Nagg</a:t>
            </a:r>
            <a:r>
              <a:rPr lang="en-US" altLang="zh-TW" sz="1200" kern="1200" dirty="0">
                <a:solidFill>
                  <a:schemeClr val="tx1"/>
                </a:solidFill>
                <a:effectLst/>
                <a:latin typeface="+mn-lt"/>
                <a:ea typeface="+mn-ea"/>
                <a:cs typeface="+mn-cs"/>
              </a:rPr>
              <a:t> is the number of aggressor TSVs.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Please notice that those highlighted variable are the linear constant values.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17</a:t>
            </a:fld>
            <a:endParaRPr lang="zh-TW" altLang="en-US"/>
          </a:p>
        </p:txBody>
      </p:sp>
    </p:spTree>
    <p:extLst>
      <p:ext uri="{BB962C8B-B14F-4D97-AF65-F5344CB8AC3E}">
        <p14:creationId xmlns:p14="http://schemas.microsoft.com/office/powerpoint/2010/main" val="195570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So, we want to obtain the linear constants such that the difference between the delay table by the SPICE simulation and the linear TSV delay function is minimized.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use the linear regression method, or the least squares.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equation is shown on the slide.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If we defined the matrix notation, it can be rewrite into matrix form.</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the optimal solution can be found by taking the first derivative, and letting it be zero.</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maximum error rate of the obtained linear equation is only 4.27%.</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18</a:t>
            </a:fld>
            <a:endParaRPr lang="zh-TW" altLang="en-US"/>
          </a:p>
        </p:txBody>
      </p:sp>
    </p:spTree>
    <p:extLst>
      <p:ext uri="{BB962C8B-B14F-4D97-AF65-F5344CB8AC3E}">
        <p14:creationId xmlns:p14="http://schemas.microsoft.com/office/powerpoint/2010/main" val="359673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Thus, the linear equation can be derived with the obtained linear TSV delay function with minimizing total TSV-buffer area and timing constraints.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19</a:t>
            </a:fld>
            <a:endParaRPr lang="zh-TW" altLang="en-US"/>
          </a:p>
        </p:txBody>
      </p:sp>
    </p:spTree>
    <p:extLst>
      <p:ext uri="{BB962C8B-B14F-4D97-AF65-F5344CB8AC3E}">
        <p14:creationId xmlns:p14="http://schemas.microsoft.com/office/powerpoint/2010/main" val="99632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Since ILP has its limitation on large circuits, we are going to present another crosstalk-aware heuristic method.</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20</a:t>
            </a:fld>
            <a:endParaRPr lang="zh-TW" altLang="en-US"/>
          </a:p>
        </p:txBody>
      </p:sp>
    </p:spTree>
    <p:extLst>
      <p:ext uri="{BB962C8B-B14F-4D97-AF65-F5344CB8AC3E}">
        <p14:creationId xmlns:p14="http://schemas.microsoft.com/office/powerpoint/2010/main" val="14735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2D buffer sizing problem conventionally adopts the min-cut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However, the graph model does not consider the crosstalk effect due to the difficulty to model the TSV physical locations on the graph and result in incorrect timing estimation for the min-cut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example, the figure shown the critical path graph model, and the min-cut method may find a min-cut as showing in the figure.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However, those two TSVs may actually physically next to each other.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It results in incorrect timing estimation.</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21</a:t>
            </a:fld>
            <a:endParaRPr lang="zh-TW" altLang="en-US"/>
          </a:p>
        </p:txBody>
      </p:sp>
    </p:spTree>
    <p:extLst>
      <p:ext uri="{BB962C8B-B14F-4D97-AF65-F5344CB8AC3E}">
        <p14:creationId xmlns:p14="http://schemas.microsoft.com/office/powerpoint/2010/main" val="12090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This is the flow of our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the beginning, we check whether the timing constraint is satisfied.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If not, the we will start our crosstalk-aware graph modeling, and apply the min-cut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steps iterated until the timing constraints are satisfied.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the crosstalk-aware refinement is performed to further reduce area, and output the result.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crosstalk exclusive selection and the crosstalk-aware refinement steps deal with crosstalk effect.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not start with the crosstalk-aware graph modeling.</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22</a:t>
            </a:fld>
            <a:endParaRPr lang="zh-TW" altLang="en-US"/>
          </a:p>
        </p:txBody>
      </p:sp>
    </p:spTree>
    <p:extLst>
      <p:ext uri="{BB962C8B-B14F-4D97-AF65-F5344CB8AC3E}">
        <p14:creationId xmlns:p14="http://schemas.microsoft.com/office/powerpoint/2010/main" val="296061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The first step of our graph modeling is the graph transformation.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remove the </a:t>
            </a:r>
            <a:r>
              <a:rPr lang="en-US" altLang="zh-TW" sz="1200" kern="1200" dirty="0" err="1">
                <a:solidFill>
                  <a:schemeClr val="tx1"/>
                </a:solidFill>
                <a:effectLst/>
                <a:latin typeface="+mn-lt"/>
                <a:ea typeface="+mn-ea"/>
                <a:cs typeface="+mn-cs"/>
              </a:rPr>
              <a:t>unsizable</a:t>
            </a:r>
            <a:r>
              <a:rPr lang="en-US" altLang="zh-TW" sz="1200" kern="1200" dirty="0">
                <a:solidFill>
                  <a:schemeClr val="tx1"/>
                </a:solidFill>
                <a:effectLst/>
                <a:latin typeface="+mn-lt"/>
                <a:ea typeface="+mn-ea"/>
                <a:cs typeface="+mn-cs"/>
              </a:rPr>
              <a:t> nodes.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 this step, the graph model is equivalent to the original graph with less number of nodes.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more importantly, the new graph will be easier to apply the min-cut method, because each node represents a valid buffer sizing candidate.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figure is showing an example.</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23</a:t>
            </a:fld>
            <a:endParaRPr lang="zh-TW" altLang="en-US"/>
          </a:p>
        </p:txBody>
      </p:sp>
    </p:spTree>
    <p:extLst>
      <p:ext uri="{BB962C8B-B14F-4D97-AF65-F5344CB8AC3E}">
        <p14:creationId xmlns:p14="http://schemas.microsoft.com/office/powerpoint/2010/main" val="302984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The second step of our graph modeling is the padding node insertion.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By the previous work, inserting the padding node can achieve a better result.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Thus, we follow their findings. If an edge has an input node with larger timing slack than the output node, then a zero cost padding node is inserted in the edge.</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24</a:t>
            </a:fld>
            <a:endParaRPr lang="zh-TW" altLang="en-US"/>
          </a:p>
        </p:txBody>
      </p:sp>
    </p:spTree>
    <p:extLst>
      <p:ext uri="{BB962C8B-B14F-4D97-AF65-F5344CB8AC3E}">
        <p14:creationId xmlns:p14="http://schemas.microsoft.com/office/powerpoint/2010/main" val="216150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The last step of our graph modeling is the crosstalk excusive selection.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There are three main steps.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first step is the selection the most critical nodes, and remark the nearby TSVs or conflicting nodes.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mutually include the critical nodes, also remark the nearby TSVs or conflict nodes.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Lastly, we add the corresponding edges and output the graph.</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25</a:t>
            </a:fld>
            <a:endParaRPr lang="zh-TW" altLang="en-US"/>
          </a:p>
        </p:txBody>
      </p:sp>
    </p:spTree>
    <p:extLst>
      <p:ext uri="{BB962C8B-B14F-4D97-AF65-F5344CB8AC3E}">
        <p14:creationId xmlns:p14="http://schemas.microsoft.com/office/powerpoint/2010/main" val="108248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In the three-dimensional integrated circuit, the interconnection delay is a dominant factor if ICs.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3D IC can alleviate the interconnection delay by through-silicon </a:t>
            </a:r>
            <a:r>
              <a:rPr lang="en-US" altLang="zh-TW" sz="1200" kern="1200" dirty="0" err="1">
                <a:solidFill>
                  <a:schemeClr val="tx1"/>
                </a:solidFill>
                <a:effectLst/>
                <a:latin typeface="+mn-lt"/>
                <a:ea typeface="+mn-ea"/>
                <a:cs typeface="+mn-cs"/>
              </a:rPr>
              <a:t>vias</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3</a:t>
            </a:fld>
            <a:endParaRPr lang="zh-TW" altLang="en-US"/>
          </a:p>
        </p:txBody>
      </p:sp>
    </p:spTree>
    <p:extLst>
      <p:ext uri="{BB962C8B-B14F-4D97-AF65-F5344CB8AC3E}">
        <p14:creationId xmlns:p14="http://schemas.microsoft.com/office/powerpoint/2010/main" val="312478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Again the is the flow diagram.</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Next, we are going to discuss the crosstalk-aware refinement.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26</a:t>
            </a:fld>
            <a:endParaRPr lang="zh-TW" altLang="en-US"/>
          </a:p>
        </p:txBody>
      </p:sp>
    </p:spTree>
    <p:extLst>
      <p:ext uri="{BB962C8B-B14F-4D97-AF65-F5344CB8AC3E}">
        <p14:creationId xmlns:p14="http://schemas.microsoft.com/office/powerpoint/2010/main" val="421423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As mentioned earlier, down-sizing may improve the timing of neighboring TSVs.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Because the crosstalk effect of TSVs is more critical than in 2D wires.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Thus, in this step, we down-size oversized TSV-buffers and inject random permutations to further reduce the area on a valid circuit.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27</a:t>
            </a:fld>
            <a:endParaRPr lang="zh-TW" altLang="en-US"/>
          </a:p>
        </p:txBody>
      </p:sp>
    </p:spTree>
    <p:extLst>
      <p:ext uri="{BB962C8B-B14F-4D97-AF65-F5344CB8AC3E}">
        <p14:creationId xmlns:p14="http://schemas.microsoft.com/office/powerpoint/2010/main" val="212759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Experimental results.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Next, we are going to compare the crosstalk-aware heuristic method with integer linear programming method, and compare proposed crosstalk-aware heuristic and other heuristic methods.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28</a:t>
            </a:fld>
            <a:endParaRPr lang="zh-TW" altLang="en-US"/>
          </a:p>
        </p:txBody>
      </p:sp>
    </p:spTree>
    <p:extLst>
      <p:ext uri="{BB962C8B-B14F-4D97-AF65-F5344CB8AC3E}">
        <p14:creationId xmlns:p14="http://schemas.microsoft.com/office/powerpoint/2010/main" val="26657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We implemented our method in C++ language and executed on a system with 32G memory.</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benchmark circuits are partitioned into 2-tier and 4-tier.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table is our benchmark circuits.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29</a:t>
            </a:fld>
            <a:endParaRPr lang="zh-TW" altLang="en-US"/>
          </a:p>
        </p:txBody>
      </p:sp>
    </p:spTree>
    <p:extLst>
      <p:ext uri="{BB962C8B-B14F-4D97-AF65-F5344CB8AC3E}">
        <p14:creationId xmlns:p14="http://schemas.microsoft.com/office/powerpoint/2010/main" val="1027820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First, we compare our crosstalk-aware heuristic with ILP.</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By the experiment, ILP requires extraordinary memory space, and only 9 out of 11 2-tier benchmark circuits and 5 out of 11 4-tier benchmark circuits is completed by the ILP method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crosstalk-aware heuristic method, on the other hand, obtain good solutions with reasonable resource.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It has only 2.56% and 3.05% on 2-tier and 4-tier benchmark circuits.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30</a:t>
            </a:fld>
            <a:endParaRPr lang="zh-TW" altLang="en-US"/>
          </a:p>
        </p:txBody>
      </p:sp>
    </p:spTree>
    <p:extLst>
      <p:ext uri="{BB962C8B-B14F-4D97-AF65-F5344CB8AC3E}">
        <p14:creationId xmlns:p14="http://schemas.microsoft.com/office/powerpoint/2010/main" val="1754533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Compared with the other heuristic methods, our crosstalk-aware heuristic outperforms greedy and separator sets methods.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It has 32.88% and 18.21% on 2-tier benchmark circuits and 42.40% and 23.06% on 4-tier benchmark circuits.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31</a:t>
            </a:fld>
            <a:endParaRPr lang="zh-TW" altLang="en-US"/>
          </a:p>
        </p:txBody>
      </p:sp>
    </p:spTree>
    <p:extLst>
      <p:ext uri="{BB962C8B-B14F-4D97-AF65-F5344CB8AC3E}">
        <p14:creationId xmlns:p14="http://schemas.microsoft.com/office/powerpoint/2010/main" val="258643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TSVs suffer more crosstalk effect than wires.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That causes large timing degradation on 3D ICs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TSV-buffer sizing methods are proposed to deal with the problem, including the integer linear programming and the crosstalk-aware heuristic methods.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By our experimental results, the crosstalk-aware heuristic can obtain solutions with reasonable resources.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it has only 3% more area compared to the ILP, and up to 23% less area compared to other heuristic methods.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33</a:t>
            </a:fld>
            <a:endParaRPr lang="zh-TW" altLang="en-US"/>
          </a:p>
        </p:txBody>
      </p:sp>
    </p:spTree>
    <p:extLst>
      <p:ext uri="{BB962C8B-B14F-4D97-AF65-F5344CB8AC3E}">
        <p14:creationId xmlns:p14="http://schemas.microsoft.com/office/powerpoint/2010/main" val="164613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TSVs are usually bundled together into an array for yield rate.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However, this placement will result in serious crosstalk effect between TSVs.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4</a:t>
            </a:fld>
            <a:endParaRPr lang="zh-TW" altLang="en-US"/>
          </a:p>
        </p:txBody>
      </p:sp>
    </p:spTree>
    <p:extLst>
      <p:ext uri="{BB962C8B-B14F-4D97-AF65-F5344CB8AC3E}">
        <p14:creationId xmlns:p14="http://schemas.microsoft.com/office/powerpoint/2010/main" val="22943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By the SIPCE simulation, the crosstalk effect of TSV is much larger than the wire.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Overall, the crosstalk effect may result in up to 31% timing degradation.</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6</a:t>
            </a:fld>
            <a:endParaRPr lang="zh-TW" altLang="en-US"/>
          </a:p>
        </p:txBody>
      </p:sp>
    </p:spTree>
    <p:extLst>
      <p:ext uri="{BB962C8B-B14F-4D97-AF65-F5344CB8AC3E}">
        <p14:creationId xmlns:p14="http://schemas.microsoft.com/office/powerpoint/2010/main" val="209458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In 2D IC, the crosstalk effect is usually small and can be solved easily by up-sizing the buffer of victim to resolve timing violation.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However, for the TSVs in the TSV block, each TSV affect each other significantly.</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 sized-buffer may become another serious aggressor affecting others.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Down-sizing may be the right path to solve timing.</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example, the figure is showing a TSV block, where the TSV in the middle has timing violation.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the TSV next to it has a tight timing.</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others are on non-critical paths.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If we up-sizing the TSV in the middle, it may become an aggressor to the TSV next to it, and make the neighboring TSV become timing violation.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 this case, a better solution could be down-sizing the non-critical TSVs.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Thus, not only the timing is satisfied, but also the overall area is reduced.</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7</a:t>
            </a:fld>
            <a:endParaRPr lang="zh-TW" altLang="en-US"/>
          </a:p>
        </p:txBody>
      </p:sp>
    </p:spTree>
    <p:extLst>
      <p:ext uri="{BB962C8B-B14F-4D97-AF65-F5344CB8AC3E}">
        <p14:creationId xmlns:p14="http://schemas.microsoft.com/office/powerpoint/2010/main" val="308694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This is our global flow.</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Given an input circuit.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3D partitioning and </a:t>
            </a:r>
            <a:r>
              <a:rPr lang="en-US" altLang="zh-TW" sz="1200" kern="1200" dirty="0" err="1">
                <a:solidFill>
                  <a:schemeClr val="tx1"/>
                </a:solidFill>
                <a:effectLst/>
                <a:latin typeface="+mn-lt"/>
                <a:ea typeface="+mn-ea"/>
                <a:cs typeface="+mn-cs"/>
              </a:rPr>
              <a:t>floorplanning</a:t>
            </a:r>
            <a:r>
              <a:rPr lang="en-US" altLang="zh-TW" sz="1200" kern="1200" dirty="0">
                <a:solidFill>
                  <a:schemeClr val="tx1"/>
                </a:solidFill>
                <a:effectLst/>
                <a:latin typeface="+mn-lt"/>
                <a:ea typeface="+mn-ea"/>
                <a:cs typeface="+mn-cs"/>
              </a:rPr>
              <a:t> will performed.</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TSV block allocation and assignment.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After that, TSV-buffer insertion and initialization.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our focused timing optimization by TSV-buffer sizing solver.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finally, we will check whether the timing constraints are satisfied and report the result.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9</a:t>
            </a:fld>
            <a:endParaRPr lang="zh-TW" altLang="en-US"/>
          </a:p>
        </p:txBody>
      </p:sp>
    </p:spTree>
    <p:extLst>
      <p:ext uri="{BB962C8B-B14F-4D97-AF65-F5344CB8AC3E}">
        <p14:creationId xmlns:p14="http://schemas.microsoft.com/office/powerpoint/2010/main" val="195919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In this work, we use the one-hot encoding to represent sizes of TSV-buffers.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Because it is easy to model the buffer-sizing problem for the linear formula and matrix form.</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defined that given a TSV t, the binary variables </a:t>
            </a:r>
            <a:r>
              <a:rPr lang="en-US" altLang="zh-TW" sz="1200" kern="1200" dirty="0" err="1">
                <a:solidFill>
                  <a:schemeClr val="tx1"/>
                </a:solidFill>
                <a:effectLst/>
                <a:latin typeface="+mn-lt"/>
                <a:ea typeface="+mn-ea"/>
                <a:cs typeface="+mn-cs"/>
              </a:rPr>
              <a:t>nts</a:t>
            </a:r>
            <a:r>
              <a:rPr lang="en-US" altLang="zh-TW" sz="1200" kern="1200" dirty="0">
                <a:solidFill>
                  <a:schemeClr val="tx1"/>
                </a:solidFill>
                <a:effectLst/>
                <a:latin typeface="+mn-lt"/>
                <a:ea typeface="+mn-ea"/>
                <a:cs typeface="+mn-cs"/>
              </a:rPr>
              <a:t> is 1 if and only if the TSV t uses and s-sized TSV-buffer.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example, assume that there are three available TSV sizes, namely 2x, 4x, and 8x.</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 buffer-size of TSV t and be denoted as a vector form.</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For instance, this indicates the TSV is using a 2x-sized buffer.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this indicates the TSV is using a 4x-sized buffer.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lastly, this indicates the TSV is using an 8x-sized buffer.</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With the representation, the buffer area of TSV t can be denoted as the linear equation, where the area-s is the area of s-sized TSV-buffer which is a predefined constant value.</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11</a:t>
            </a:fld>
            <a:endParaRPr lang="zh-TW" altLang="en-US"/>
          </a:p>
        </p:txBody>
      </p:sp>
    </p:spTree>
    <p:extLst>
      <p:ext uri="{BB962C8B-B14F-4D97-AF65-F5344CB8AC3E}">
        <p14:creationId xmlns:p14="http://schemas.microsoft.com/office/powerpoint/2010/main" val="71349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Thus, the TSV-buffer sizing problem can be formulated as minimize the total TSV-buffer area with the equation.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the timing constraint is satisfied on primary outputs.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Also, the node delay is the maximum of the predecessor and edge delays.</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12</a:t>
            </a:fld>
            <a:endParaRPr lang="zh-TW" altLang="en-US"/>
          </a:p>
        </p:txBody>
      </p:sp>
    </p:spTree>
    <p:extLst>
      <p:ext uri="{BB962C8B-B14F-4D97-AF65-F5344CB8AC3E}">
        <p14:creationId xmlns:p14="http://schemas.microsoft.com/office/powerpoint/2010/main" val="44871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 comprehensive SPICE simulation was performed, and the worst case transition scenario is considered.</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3B1CBA4-72DE-4BE3-BE54-E3CD2B1B5B88}" type="slidenum">
              <a:rPr lang="zh-TW" altLang="en-US" smtClean="0"/>
              <a:t>14</a:t>
            </a:fld>
            <a:endParaRPr lang="zh-TW" altLang="en-US"/>
          </a:p>
        </p:txBody>
      </p:sp>
    </p:spTree>
    <p:extLst>
      <p:ext uri="{BB962C8B-B14F-4D97-AF65-F5344CB8AC3E}">
        <p14:creationId xmlns:p14="http://schemas.microsoft.com/office/powerpoint/2010/main" val="370904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15"/>
          <p:cNvSpPr>
            <a:spLocks noGrp="1" noChangeArrowheads="1"/>
          </p:cNvSpPr>
          <p:nvPr>
            <p:ph type="sldNum" sz="quarter" idx="10"/>
          </p:nvPr>
        </p:nvSpPr>
        <p:spPr>
          <a:ln/>
        </p:spPr>
        <p:txBody>
          <a:bodyPr/>
          <a:lstStyle>
            <a:lvl1pPr>
              <a:defRPr/>
            </a:lvl1pPr>
          </a:lstStyle>
          <a:p>
            <a:fld id="{98DD11F9-7500-44D7-BD4E-9DA41FE32E0D}" type="slidenum">
              <a:rPr lang="zh-TW" altLang="en-US" smtClean="0"/>
              <a:t>‹#›</a:t>
            </a:fld>
            <a:endParaRPr lang="zh-TW" altLang="en-US"/>
          </a:p>
        </p:txBody>
      </p:sp>
    </p:spTree>
    <p:extLst>
      <p:ext uri="{BB962C8B-B14F-4D97-AF65-F5344CB8AC3E}">
        <p14:creationId xmlns:p14="http://schemas.microsoft.com/office/powerpoint/2010/main" val="20374464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69925" y="533400"/>
            <a:ext cx="7772400" cy="854075"/>
          </a:xfrm>
        </p:spPr>
        <p:txBody>
          <a:bodyPr/>
          <a:lstStyle/>
          <a:p>
            <a:r>
              <a:rPr lang="zh-TW" altLang="en-US"/>
              <a:t>按一下以編輯母片標題樣式</a:t>
            </a:r>
          </a:p>
        </p:txBody>
      </p:sp>
      <p:sp>
        <p:nvSpPr>
          <p:cNvPr id="3" name="內容版面配置區 2"/>
          <p:cNvSpPr>
            <a:spLocks noGrp="1"/>
          </p:cNvSpPr>
          <p:nvPr>
            <p:ph idx="1"/>
          </p:nvPr>
        </p:nvSpPr>
        <p:spPr>
          <a:xfrm>
            <a:off x="698500" y="1493838"/>
            <a:ext cx="7772400" cy="49244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5"/>
          <p:cNvSpPr>
            <a:spLocks noGrp="1" noChangeArrowheads="1"/>
          </p:cNvSpPr>
          <p:nvPr>
            <p:ph type="sldNum" sz="quarter" idx="10"/>
          </p:nvPr>
        </p:nvSpPr>
        <p:spPr>
          <a:ln/>
        </p:spPr>
        <p:txBody>
          <a:bodyPr/>
          <a:lstStyle>
            <a:lvl1pPr>
              <a:defRPr/>
            </a:lvl1pPr>
          </a:lstStyle>
          <a:p>
            <a:fld id="{98DD11F9-7500-44D7-BD4E-9DA41FE32E0D}" type="slidenum">
              <a:rPr lang="zh-TW" altLang="en-US" smtClean="0"/>
              <a:pPr/>
              <a:t>‹#›</a:t>
            </a:fld>
            <a:r>
              <a:rPr lang="zh-TW" altLang="en-US" dirty="0"/>
              <a:t> </a:t>
            </a:r>
            <a:r>
              <a:rPr lang="en-US" altLang="zh-TW" dirty="0"/>
              <a:t>/ 34</a:t>
            </a:r>
            <a:endParaRPr lang="zh-TW" altLang="en-US" dirty="0"/>
          </a:p>
        </p:txBody>
      </p:sp>
    </p:spTree>
    <p:extLst>
      <p:ext uri="{BB962C8B-B14F-4D97-AF65-F5344CB8AC3E}">
        <p14:creationId xmlns:p14="http://schemas.microsoft.com/office/powerpoint/2010/main" val="8698952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98DD11F9-7500-44D7-BD4E-9DA41FE32E0D}" type="slidenum">
              <a:rPr lang="zh-TW" altLang="en-US" smtClean="0"/>
              <a:t>‹#›</a:t>
            </a:fld>
            <a:endParaRPr lang="zh-TW" altLang="en-US"/>
          </a:p>
        </p:txBody>
      </p:sp>
    </p:spTree>
    <p:extLst>
      <p:ext uri="{BB962C8B-B14F-4D97-AF65-F5344CB8AC3E}">
        <p14:creationId xmlns:p14="http://schemas.microsoft.com/office/powerpoint/2010/main" val="345094080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2"/>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669925" y="533400"/>
            <a:ext cx="7772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Rectangle 12"/>
          <p:cNvSpPr>
            <a:spLocks noGrp="1" noChangeArrowheads="1"/>
          </p:cNvSpPr>
          <p:nvPr>
            <p:ph type="body" idx="1"/>
          </p:nvPr>
        </p:nvSpPr>
        <p:spPr bwMode="auto">
          <a:xfrm>
            <a:off x="698500" y="1493838"/>
            <a:ext cx="7772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60431" name="Rectangle 15"/>
          <p:cNvSpPr>
            <a:spLocks noGrp="1" noChangeArrowheads="1"/>
          </p:cNvSpPr>
          <p:nvPr>
            <p:ph type="sldNum" sz="quarter" idx="4"/>
          </p:nvPr>
        </p:nvSpPr>
        <p:spPr bwMode="auto">
          <a:xfrm>
            <a:off x="7185025" y="64865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FF9933"/>
                </a:solidFill>
                <a:ea typeface="新細明體" pitchFamily="18" charset="-120"/>
              </a:defRPr>
            </a:lvl1pPr>
          </a:lstStyle>
          <a:p>
            <a:fld id="{98DD11F9-7500-44D7-BD4E-9DA41FE32E0D}" type="slidenum">
              <a:rPr lang="zh-TW" altLang="en-US" smtClean="0"/>
              <a:t>‹#›</a:t>
            </a:fld>
            <a:endParaRPr lang="zh-TW"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transition>
    <p:wipe dir="r"/>
  </p:transition>
  <p:hf hdr="0" ftr="0" dt="0"/>
  <p:txStyles>
    <p:title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ea typeface="新細明體" pitchFamily="18" charset="-120"/>
        </a:defRPr>
      </a:lvl2pPr>
      <a:lvl3pPr algn="ctr" rtl="0" eaLnBrk="1" fontAlgn="base" hangingPunct="1">
        <a:spcBef>
          <a:spcPct val="0"/>
        </a:spcBef>
        <a:spcAft>
          <a:spcPct val="0"/>
        </a:spcAft>
        <a:defRPr sz="3600" b="1">
          <a:solidFill>
            <a:schemeClr val="accent1"/>
          </a:solidFill>
          <a:latin typeface="Arial" charset="0"/>
          <a:ea typeface="新細明體" pitchFamily="18" charset="-120"/>
        </a:defRPr>
      </a:lvl3pPr>
      <a:lvl4pPr algn="ctr" rtl="0" eaLnBrk="1" fontAlgn="base" hangingPunct="1">
        <a:spcBef>
          <a:spcPct val="0"/>
        </a:spcBef>
        <a:spcAft>
          <a:spcPct val="0"/>
        </a:spcAft>
        <a:defRPr sz="3600" b="1">
          <a:solidFill>
            <a:schemeClr val="accent1"/>
          </a:solidFill>
          <a:latin typeface="Arial" charset="0"/>
          <a:ea typeface="新細明體" pitchFamily="18" charset="-120"/>
        </a:defRPr>
      </a:lvl4pPr>
      <a:lvl5pPr algn="ctr" rtl="0" eaLnBrk="1" fontAlgn="base" hangingPunct="1">
        <a:spcBef>
          <a:spcPct val="0"/>
        </a:spcBef>
        <a:spcAft>
          <a:spcPct val="0"/>
        </a:spcAft>
        <a:defRPr sz="3600" b="1">
          <a:solidFill>
            <a:schemeClr val="accent1"/>
          </a:solidFill>
          <a:latin typeface="Arial" charset="0"/>
          <a:ea typeface="新細明體" pitchFamily="18" charset="-120"/>
        </a:defRPr>
      </a:lvl5pPr>
      <a:lvl6pPr marL="457200" algn="ctr" rtl="0" eaLnBrk="1" fontAlgn="base" hangingPunct="1">
        <a:spcBef>
          <a:spcPct val="0"/>
        </a:spcBef>
        <a:spcAft>
          <a:spcPct val="0"/>
        </a:spcAft>
        <a:defRPr sz="3600" b="1">
          <a:solidFill>
            <a:schemeClr val="accent1"/>
          </a:solidFill>
          <a:latin typeface="Arial" charset="0"/>
          <a:ea typeface="新細明體" pitchFamily="18" charset="-120"/>
        </a:defRPr>
      </a:lvl6pPr>
      <a:lvl7pPr marL="914400" algn="ctr" rtl="0" eaLnBrk="1" fontAlgn="base" hangingPunct="1">
        <a:spcBef>
          <a:spcPct val="0"/>
        </a:spcBef>
        <a:spcAft>
          <a:spcPct val="0"/>
        </a:spcAft>
        <a:defRPr sz="3600" b="1">
          <a:solidFill>
            <a:schemeClr val="accent1"/>
          </a:solidFill>
          <a:latin typeface="Arial" charset="0"/>
          <a:ea typeface="新細明體" pitchFamily="18" charset="-120"/>
        </a:defRPr>
      </a:lvl7pPr>
      <a:lvl8pPr marL="1371600" algn="ctr" rtl="0" eaLnBrk="1" fontAlgn="base" hangingPunct="1">
        <a:spcBef>
          <a:spcPct val="0"/>
        </a:spcBef>
        <a:spcAft>
          <a:spcPct val="0"/>
        </a:spcAft>
        <a:defRPr sz="3600" b="1">
          <a:solidFill>
            <a:schemeClr val="accent1"/>
          </a:solidFill>
          <a:latin typeface="Arial" charset="0"/>
          <a:ea typeface="新細明體" pitchFamily="18" charset="-120"/>
        </a:defRPr>
      </a:lvl8pPr>
      <a:lvl9pPr marL="1828800" algn="ctr" rtl="0" eaLnBrk="1" fontAlgn="base" hangingPunct="1">
        <a:spcBef>
          <a:spcPct val="0"/>
        </a:spcBef>
        <a:spcAft>
          <a:spcPct val="0"/>
        </a:spcAft>
        <a:defRPr sz="3600" b="1">
          <a:solidFill>
            <a:schemeClr val="accent1"/>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image" Target="../media/image100.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1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3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10551" y="2130425"/>
            <a:ext cx="8522898" cy="1470025"/>
          </a:xfrm>
        </p:spPr>
        <p:txBody>
          <a:bodyPr/>
          <a:lstStyle/>
          <a:p>
            <a:r>
              <a:rPr lang="en-US" altLang="zh-TW" dirty="0"/>
              <a:t>Crosstalk-aware TSV-buffer Insertion in 3D IC</a:t>
            </a:r>
            <a:endParaRPr lang="zh-TW" altLang="en-US" dirty="0"/>
          </a:p>
        </p:txBody>
      </p:sp>
      <p:sp>
        <p:nvSpPr>
          <p:cNvPr id="3" name="副標題 2"/>
          <p:cNvSpPr>
            <a:spLocks noGrp="1"/>
          </p:cNvSpPr>
          <p:nvPr>
            <p:ph type="subTitle" idx="1"/>
          </p:nvPr>
        </p:nvSpPr>
        <p:spPr>
          <a:xfrm>
            <a:off x="966158" y="3886199"/>
            <a:ext cx="7211684" cy="2574985"/>
          </a:xfrm>
        </p:spPr>
        <p:txBody>
          <a:bodyPr/>
          <a:lstStyle/>
          <a:p>
            <a:r>
              <a:rPr lang="en-US" altLang="zh-TW" u="sng" dirty="0"/>
              <a:t>Yen-</a:t>
            </a:r>
            <a:r>
              <a:rPr lang="en-US" altLang="zh-TW" u="sng" dirty="0" err="1"/>
              <a:t>Hao</a:t>
            </a:r>
            <a:r>
              <a:rPr lang="en-US" altLang="zh-TW" u="sng" dirty="0"/>
              <a:t> Chen</a:t>
            </a:r>
            <a:r>
              <a:rPr lang="en-US" altLang="zh-TW" dirty="0"/>
              <a:t>, Po-Chen Huang, Fu-Wei Chen, Allen C.-H. Wu, and </a:t>
            </a:r>
            <a:r>
              <a:rPr lang="en-US" altLang="zh-TW" dirty="0" err="1"/>
              <a:t>TingTing</a:t>
            </a:r>
            <a:r>
              <a:rPr lang="en-US" altLang="zh-TW" dirty="0"/>
              <a:t> Hwang</a:t>
            </a:r>
          </a:p>
          <a:p>
            <a:endParaRPr lang="en-US" altLang="zh-TW" dirty="0"/>
          </a:p>
          <a:p>
            <a:r>
              <a:rPr lang="en-US" altLang="zh-TW" dirty="0"/>
              <a:t>Department of Computer Science</a:t>
            </a:r>
            <a:br>
              <a:rPr lang="en-US" altLang="zh-TW" dirty="0"/>
            </a:br>
            <a:r>
              <a:rPr lang="en-US" altLang="zh-TW" dirty="0"/>
              <a:t>National Tsing Hua University</a:t>
            </a:r>
            <a:br>
              <a:rPr lang="en-US" altLang="zh-TW" dirty="0"/>
            </a:br>
            <a:r>
              <a:rPr lang="en-US" altLang="zh-TW" dirty="0"/>
              <a:t>Taiwan</a:t>
            </a:r>
            <a:endParaRPr lang="zh-TW" altLang="en-US" dirty="0"/>
          </a:p>
        </p:txBody>
      </p:sp>
    </p:spTree>
    <p:extLst>
      <p:ext uri="{BB962C8B-B14F-4D97-AF65-F5344CB8AC3E}">
        <p14:creationId xmlns:p14="http://schemas.microsoft.com/office/powerpoint/2010/main" val="73038319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1132621"/>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457500" y="628885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投影片編號版面配置區 5"/>
          <p:cNvSpPr>
            <a:spLocks noGrp="1"/>
          </p:cNvSpPr>
          <p:nvPr>
            <p:ph type="sldNum" sz="quarter" idx="10"/>
          </p:nvPr>
        </p:nvSpPr>
        <p:spPr/>
        <p:txBody>
          <a:bodyPr/>
          <a:lstStyle/>
          <a:p>
            <a:fld id="{98DD11F9-7500-44D7-BD4E-9DA41FE32E0D}" type="slidenum">
              <a:rPr lang="zh-TW" altLang="en-US" smtClean="0"/>
              <a:pPr/>
              <a:t>10</a:t>
            </a:fld>
            <a:r>
              <a:rPr lang="zh-TW" altLang="en-US"/>
              <a:t> </a:t>
            </a:r>
            <a:r>
              <a:rPr lang="en-US" altLang="zh-TW"/>
              <a:t>/ 34</a:t>
            </a:r>
            <a:endParaRPr lang="zh-TW" altLang="en-US" dirty="0"/>
          </a:p>
        </p:txBody>
      </p:sp>
    </p:spTree>
    <p:extLst>
      <p:ext uri="{BB962C8B-B14F-4D97-AF65-F5344CB8AC3E}">
        <p14:creationId xmlns:p14="http://schemas.microsoft.com/office/powerpoint/2010/main" val="3522374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One-hot Encoding</a:t>
            </a:r>
            <a:endParaRPr lang="zh-TW" altLang="en-US" dirty="0"/>
          </a:p>
        </p:txBody>
      </p:sp>
      <p:sp>
        <p:nvSpPr>
          <p:cNvPr id="3" name="內容版面配置區 2"/>
          <p:cNvSpPr>
            <a:spLocks noGrp="1"/>
          </p:cNvSpPr>
          <p:nvPr>
            <p:ph idx="1"/>
          </p:nvPr>
        </p:nvSpPr>
        <p:spPr/>
        <p:txBody>
          <a:bodyPr/>
          <a:lstStyle/>
          <a:p>
            <a:r>
              <a:rPr lang="en-US" altLang="zh-TW" dirty="0"/>
              <a:t>Represent TSV-buffer sizes</a:t>
            </a:r>
          </a:p>
          <a:p>
            <a:pPr lvl="1"/>
            <a:r>
              <a:rPr lang="en-US" altLang="zh-TW" dirty="0"/>
              <a:t>Linear formula</a:t>
            </a:r>
          </a:p>
          <a:p>
            <a:pPr lvl="1"/>
            <a:r>
              <a:rPr lang="en-US" altLang="zh-TW" dirty="0"/>
              <a:t>Matrix form</a:t>
            </a:r>
          </a:p>
          <a:p>
            <a:endParaRPr lang="zh-TW" altLang="en-US" dirty="0"/>
          </a:p>
        </p:txBody>
      </p:sp>
      <mc:AlternateContent xmlns:mc="http://schemas.openxmlformats.org/markup-compatibility/2006" xmlns:a14="http://schemas.microsoft.com/office/drawing/2010/main">
        <mc:Choice Requires="a14">
          <p:sp>
            <p:nvSpPr>
              <p:cNvPr id="6" name="矩形 5"/>
              <p:cNvSpPr/>
              <p:nvPr/>
            </p:nvSpPr>
            <p:spPr>
              <a:xfrm>
                <a:off x="3185603" y="4332854"/>
                <a:ext cx="5673540" cy="10120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TW" i="1" smtClean="0">
                              <a:latin typeface="Cambria Math" panose="02040503050406030204" pitchFamily="18" charset="0"/>
                            </a:rPr>
                          </m:ctrlPr>
                        </m:naryPr>
                        <m:sub>
                          <m:r>
                            <m:rPr>
                              <m:brk m:alnAt="7"/>
                            </m:rP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𝑆𝐼𝑍𝐸</m:t>
                          </m:r>
                        </m:sub>
                        <m:sup/>
                        <m:e>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𝑎𝑟𝑒</m:t>
                              </m:r>
                              <m:r>
                                <a:rPr lang="en-US" altLang="zh-TW" i="1">
                                  <a:latin typeface="Cambria Math" panose="02040503050406030204" pitchFamily="18" charset="0"/>
                                </a:rPr>
                                <m:t>𝑎</m:t>
                              </m:r>
                            </m:e>
                            <m:sub>
                              <m:r>
                                <a:rPr lang="en-US" altLang="zh-TW" i="1">
                                  <a:latin typeface="Cambria Math" panose="02040503050406030204" pitchFamily="18" charset="0"/>
                                </a:rPr>
                                <m:t>𝑠</m:t>
                              </m:r>
                            </m:sub>
                          </m:sSub>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i="1">
                                  <a:latin typeface="Cambria Math" panose="02040503050406030204" pitchFamily="18" charset="0"/>
                                </a:rPr>
                                <m:t>𝑠</m:t>
                              </m:r>
                            </m:sub>
                            <m:sup>
                              <m:r>
                                <a:rPr lang="en-US" altLang="zh-TW" i="1">
                                  <a:latin typeface="Cambria Math" panose="02040503050406030204" pitchFamily="18" charset="0"/>
                                </a:rPr>
                                <m:t>𝑡</m:t>
                              </m:r>
                            </m:sup>
                          </m:sSubSup>
                        </m:e>
                      </m:nary>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m>
                            <m:mPr>
                              <m:mcs>
                                <m:mc>
                                  <m:mcPr>
                                    <m:count m:val="3"/>
                                    <m:mcJc m:val="center"/>
                                  </m:mcPr>
                                </m:mc>
                              </m:mcs>
                              <m:ctrlPr>
                                <a:rPr lang="en-US" altLang="zh-TW" b="0" i="1" smtClean="0">
                                  <a:latin typeface="Cambria Math" panose="02040503050406030204" pitchFamily="18" charset="0"/>
                                </a:rPr>
                              </m:ctrlPr>
                            </m:mPr>
                            <m:mr>
                              <m:e>
                                <m:sSub>
                                  <m:sSubPr>
                                    <m:ctrlPr>
                                      <a:rPr lang="en-US" altLang="zh-TW" i="1">
                                        <a:latin typeface="Cambria Math" panose="02040503050406030204" pitchFamily="18" charset="0"/>
                                      </a:rPr>
                                    </m:ctrlPr>
                                  </m:sSubPr>
                                  <m:e>
                                    <m:r>
                                      <a:rPr lang="en-US" altLang="zh-TW" i="1">
                                        <a:latin typeface="Cambria Math" panose="02040503050406030204" pitchFamily="18" charset="0"/>
                                      </a:rPr>
                                      <m:t>𝑎𝑟𝑒𝑎</m:t>
                                    </m:r>
                                  </m:e>
                                  <m:sub>
                                    <m:r>
                                      <a:rPr lang="en-US" altLang="zh-TW" b="0" i="1" smtClean="0">
                                        <a:latin typeface="Cambria Math" panose="02040503050406030204" pitchFamily="18" charset="0"/>
                                      </a:rPr>
                                      <m:t>2</m:t>
                                    </m:r>
                                    <m:r>
                                      <a:rPr lang="en-US" altLang="zh-TW" b="0" i="1" smtClean="0">
                                        <a:latin typeface="Cambria Math" panose="02040503050406030204" pitchFamily="18" charset="0"/>
                                      </a:rPr>
                                      <m:t>𝑥</m:t>
                                    </m:r>
                                  </m:sub>
                                </m:sSub>
                              </m:e>
                              <m:e>
                                <m:sSub>
                                  <m:sSubPr>
                                    <m:ctrlPr>
                                      <a:rPr lang="en-US" altLang="zh-TW" i="1">
                                        <a:latin typeface="Cambria Math" panose="02040503050406030204" pitchFamily="18" charset="0"/>
                                      </a:rPr>
                                    </m:ctrlPr>
                                  </m:sSubPr>
                                  <m:e>
                                    <m:r>
                                      <a:rPr lang="en-US" altLang="zh-TW" i="1">
                                        <a:latin typeface="Cambria Math" panose="02040503050406030204" pitchFamily="18" charset="0"/>
                                      </a:rPr>
                                      <m:t>𝑎𝑟𝑒𝑎</m:t>
                                    </m:r>
                                  </m:e>
                                  <m:sub>
                                    <m:r>
                                      <a:rPr lang="en-US" altLang="zh-TW" b="0" i="1" smtClean="0">
                                        <a:latin typeface="Cambria Math" panose="02040503050406030204" pitchFamily="18" charset="0"/>
                                      </a:rPr>
                                      <m:t>4</m:t>
                                    </m:r>
                                    <m:r>
                                      <a:rPr lang="en-US" altLang="zh-TW" b="0" i="1" smtClean="0">
                                        <a:latin typeface="Cambria Math" panose="02040503050406030204" pitchFamily="18" charset="0"/>
                                      </a:rPr>
                                      <m:t>𝑥</m:t>
                                    </m:r>
                                  </m:sub>
                                </m:sSub>
                              </m:e>
                              <m:e>
                                <m:sSub>
                                  <m:sSubPr>
                                    <m:ctrlPr>
                                      <a:rPr lang="en-US" altLang="zh-TW" i="1">
                                        <a:latin typeface="Cambria Math" panose="02040503050406030204" pitchFamily="18" charset="0"/>
                                      </a:rPr>
                                    </m:ctrlPr>
                                  </m:sSubPr>
                                  <m:e>
                                    <m:r>
                                      <a:rPr lang="en-US" altLang="zh-TW" i="1">
                                        <a:latin typeface="Cambria Math" panose="02040503050406030204" pitchFamily="18" charset="0"/>
                                      </a:rPr>
                                      <m:t>𝑎𝑟𝑒𝑎</m:t>
                                    </m:r>
                                  </m:e>
                                  <m:sub>
                                    <m:r>
                                      <a:rPr lang="en-US" altLang="zh-TW" b="0" i="1" smtClean="0">
                                        <a:latin typeface="Cambria Math" panose="02040503050406030204" pitchFamily="18" charset="0"/>
                                      </a:rPr>
                                      <m:t>8</m:t>
                                    </m:r>
                                    <m:r>
                                      <a:rPr lang="en-US" altLang="zh-TW" b="0" i="1" smtClean="0">
                                        <a:latin typeface="Cambria Math" panose="02040503050406030204" pitchFamily="18" charset="0"/>
                                      </a:rPr>
                                      <m:t>𝑥</m:t>
                                    </m:r>
                                  </m:sub>
                                </m:sSub>
                              </m:e>
                            </m:mr>
                          </m:m>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m>
                            <m:mPr>
                              <m:mcs>
                                <m:mc>
                                  <m:mcPr>
                                    <m:count m:val="1"/>
                                    <m:mcJc m:val="center"/>
                                  </m:mcPr>
                                </m:mc>
                              </m:mcs>
                              <m:ctrlPr>
                                <a:rPr lang="en-US" altLang="zh-TW" i="1">
                                  <a:latin typeface="Cambria Math" panose="02040503050406030204" pitchFamily="18" charset="0"/>
                                </a:rPr>
                              </m:ctrlPr>
                            </m:mP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i="1">
                                        <a:latin typeface="Cambria Math" panose="02040503050406030204" pitchFamily="18" charset="0"/>
                                      </a:rPr>
                                      <m:t>2</m:t>
                                    </m:r>
                                    <m:r>
                                      <a:rPr lang="en-US" altLang="zh-TW" i="1">
                                        <a:latin typeface="Cambria Math" panose="02040503050406030204" pitchFamily="18" charset="0"/>
                                      </a:rPr>
                                      <m:t>𝑥</m:t>
                                    </m:r>
                                  </m:sub>
                                  <m:sup>
                                    <m:r>
                                      <a:rPr lang="en-US" altLang="zh-TW" i="1">
                                        <a:latin typeface="Cambria Math" panose="02040503050406030204" pitchFamily="18" charset="0"/>
                                      </a:rPr>
                                      <m:t>𝑡</m:t>
                                    </m:r>
                                  </m:sup>
                                </m:sSubSup>
                              </m:e>
                            </m:m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i="1">
                                        <a:latin typeface="Cambria Math" panose="02040503050406030204" pitchFamily="18" charset="0"/>
                                      </a:rPr>
                                      <m:t>4</m:t>
                                    </m:r>
                                    <m:r>
                                      <a:rPr lang="en-US" altLang="zh-TW" i="1">
                                        <a:latin typeface="Cambria Math" panose="02040503050406030204" pitchFamily="18" charset="0"/>
                                      </a:rPr>
                                      <m:t>𝑥</m:t>
                                    </m:r>
                                  </m:sub>
                                  <m:sup>
                                    <m:r>
                                      <a:rPr lang="en-US" altLang="zh-TW" i="1">
                                        <a:latin typeface="Cambria Math" panose="02040503050406030204" pitchFamily="18" charset="0"/>
                                      </a:rPr>
                                      <m:t>𝑡</m:t>
                                    </m:r>
                                  </m:sup>
                                </m:sSubSup>
                              </m:e>
                            </m:m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i="1">
                                        <a:latin typeface="Cambria Math" panose="02040503050406030204" pitchFamily="18" charset="0"/>
                                      </a:rPr>
                                      <m:t>8</m:t>
                                    </m:r>
                                    <m:r>
                                      <a:rPr lang="en-US" altLang="zh-TW" i="1">
                                        <a:latin typeface="Cambria Math" panose="02040503050406030204" pitchFamily="18" charset="0"/>
                                      </a:rPr>
                                      <m:t>𝑥</m:t>
                                    </m:r>
                                  </m:sub>
                                  <m:sup>
                                    <m:r>
                                      <a:rPr lang="en-US" altLang="zh-TW" i="1">
                                        <a:latin typeface="Cambria Math" panose="02040503050406030204" pitchFamily="18" charset="0"/>
                                      </a:rPr>
                                      <m:t>𝑡</m:t>
                                    </m:r>
                                  </m:sup>
                                </m:sSubSup>
                              </m:e>
                            </m:mr>
                          </m:m>
                        </m:e>
                      </m:d>
                    </m:oMath>
                  </m:oMathPara>
                </a14:m>
                <a:endParaRPr lang="zh-TW"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185603" y="4332854"/>
                <a:ext cx="5673540" cy="1012008"/>
              </a:xfrm>
              <a:prstGeom prst="rect">
                <a:avLst/>
              </a:prstGeom>
              <a:blipFill>
                <a:blip r:embed="rId3"/>
                <a:stretch>
                  <a:fillRect/>
                </a:stretch>
              </a:blipFill>
            </p:spPr>
            <p:txBody>
              <a:bodyPr/>
              <a:lstStyle/>
              <a:p>
                <a:r>
                  <a:rPr lang="zh-TW" altLang="en-US">
                    <a:noFill/>
                  </a:rPr>
                  <a:t> </a:t>
                </a:r>
              </a:p>
            </p:txBody>
          </p:sp>
        </mc:Fallback>
      </mc:AlternateContent>
      <p:cxnSp>
        <p:nvCxnSpPr>
          <p:cNvPr id="8" name="直線單箭頭接點 7"/>
          <p:cNvCxnSpPr>
            <a:cxnSpLocks/>
          </p:cNvCxnSpPr>
          <p:nvPr/>
        </p:nvCxnSpPr>
        <p:spPr bwMode="auto">
          <a:xfrm>
            <a:off x="4145348" y="5060027"/>
            <a:ext cx="220444" cy="688065"/>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 name="文字方塊 8"/>
              <p:cNvSpPr txBox="1"/>
              <p:nvPr/>
            </p:nvSpPr>
            <p:spPr>
              <a:xfrm>
                <a:off x="3962341" y="5669244"/>
                <a:ext cx="2980303" cy="646331"/>
              </a:xfrm>
              <a:prstGeom prst="rect">
                <a:avLst/>
              </a:prstGeom>
              <a:noFill/>
            </p:spPr>
            <p:txBody>
              <a:bodyPr wrap="none" rtlCol="0">
                <a:spAutoFit/>
              </a:bodyPr>
              <a:lstStyle/>
              <a:p>
                <a:r>
                  <a:rPr lang="en-US" altLang="zh-TW" dirty="0"/>
                  <a:t>Area of </a:t>
                </a:r>
                <a14:m>
                  <m:oMath xmlns:m="http://schemas.openxmlformats.org/officeDocument/2006/math">
                    <m:r>
                      <a:rPr lang="en-US" altLang="zh-TW" i="1">
                        <a:latin typeface="Cambria Math" panose="02040503050406030204" pitchFamily="18" charset="0"/>
                      </a:rPr>
                      <m:t>𝑠</m:t>
                    </m:r>
                  </m:oMath>
                </a14:m>
                <a:r>
                  <a:rPr lang="en-US" altLang="zh-TW" dirty="0"/>
                  <a:t>-sized TSV-buffer</a:t>
                </a:r>
                <a:br>
                  <a:rPr lang="en-US" altLang="zh-TW" dirty="0"/>
                </a:br>
                <a:r>
                  <a:rPr lang="en-US" altLang="zh-TW" dirty="0"/>
                  <a:t>(predefined constant value)</a:t>
                </a:r>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3962341" y="5669244"/>
                <a:ext cx="2980303" cy="646331"/>
              </a:xfrm>
              <a:prstGeom prst="rect">
                <a:avLst/>
              </a:prstGeom>
              <a:blipFill>
                <a:blip r:embed="rId4"/>
                <a:stretch>
                  <a:fillRect l="-1840" t="-5660" r="-818"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569936" y="4168060"/>
                <a:ext cx="1992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rPr>
                        <m:t>𝑆𝐼𝑍𝐸</m:t>
                      </m:r>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m:t>
                          </m:r>
                          <m:r>
                            <a:rPr lang="en-US" altLang="zh-TW" b="0" i="1" smtClean="0">
                              <a:latin typeface="Cambria Math" panose="02040503050406030204" pitchFamily="18" charset="0"/>
                            </a:rPr>
                            <m:t>𝑥</m:t>
                          </m:r>
                          <m:r>
                            <a:rPr lang="en-US" altLang="zh-TW" b="0" i="1" smtClean="0">
                              <a:latin typeface="Cambria Math" panose="02040503050406030204" pitchFamily="18" charset="0"/>
                            </a:rPr>
                            <m:t>,4</m:t>
                          </m:r>
                          <m:r>
                            <a:rPr lang="en-US" altLang="zh-TW" b="0" i="1" smtClean="0">
                              <a:latin typeface="Cambria Math" panose="02040503050406030204" pitchFamily="18" charset="0"/>
                            </a:rPr>
                            <m:t>𝑥</m:t>
                          </m:r>
                          <m:r>
                            <a:rPr lang="en-US" altLang="zh-TW" b="0" i="1" smtClean="0">
                              <a:latin typeface="Cambria Math" panose="02040503050406030204" pitchFamily="18" charset="0"/>
                            </a:rPr>
                            <m:t>,8</m:t>
                          </m:r>
                          <m:r>
                            <a:rPr lang="en-US" altLang="zh-TW" b="0" i="1" smtClean="0">
                              <a:latin typeface="Cambria Math" panose="02040503050406030204" pitchFamily="18" charset="0"/>
                            </a:rPr>
                            <m:t>𝑥</m:t>
                          </m:r>
                        </m:e>
                      </m:d>
                    </m:oMath>
                  </m:oMathPara>
                </a14:m>
                <a:endParaRPr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569936" y="4168060"/>
                <a:ext cx="1992918" cy="276999"/>
              </a:xfrm>
              <a:prstGeom prst="rect">
                <a:avLst/>
              </a:prstGeom>
              <a:blipFill>
                <a:blip r:embed="rId5"/>
                <a:stretch>
                  <a:fillRect l="-1835" b="-8889"/>
                </a:stretch>
              </a:blipFill>
            </p:spPr>
            <p:txBody>
              <a:bodyPr/>
              <a:lstStyle/>
              <a:p>
                <a:r>
                  <a:rPr lang="zh-TW" altLang="en-US">
                    <a:noFill/>
                  </a:rPr>
                  <a:t> </a:t>
                </a:r>
              </a:p>
            </p:txBody>
          </p:sp>
        </mc:Fallback>
      </mc:AlternateContent>
      <p:grpSp>
        <p:nvGrpSpPr>
          <p:cNvPr id="40" name="群組 39"/>
          <p:cNvGrpSpPr/>
          <p:nvPr/>
        </p:nvGrpSpPr>
        <p:grpSpPr>
          <a:xfrm>
            <a:off x="1689129" y="5205847"/>
            <a:ext cx="1058880" cy="1100108"/>
            <a:chOff x="1056550" y="5016943"/>
            <a:chExt cx="1058880" cy="1100108"/>
          </a:xfrm>
        </p:grpSpPr>
        <mc:AlternateContent xmlns:mc="http://schemas.openxmlformats.org/markup-compatibility/2006" xmlns:a14="http://schemas.microsoft.com/office/drawing/2010/main">
          <mc:Choice Requires="a14">
            <p:sp>
              <p:nvSpPr>
                <p:cNvPr id="12" name="文字方塊 11"/>
                <p:cNvSpPr txBox="1"/>
                <p:nvPr/>
              </p:nvSpPr>
              <p:spPr>
                <a:xfrm>
                  <a:off x="1281655" y="5016943"/>
                  <a:ext cx="613758"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r>
                                    <m:rPr>
                                      <m:brk m:alnAt="7"/>
                                    </m:rPr>
                                    <a:rPr lang="en-US" altLang="zh-TW" b="0" i="1" smtClean="0">
                                      <a:latin typeface="Cambria Math" panose="02040503050406030204" pitchFamily="18" charset="0"/>
                                    </a:rPr>
                                    <m:t>1</m:t>
                                  </m:r>
                                </m:e>
                              </m:mr>
                              <m:mr>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0</m:t>
                                  </m:r>
                                </m:e>
                              </m:mr>
                            </m:m>
                          </m:e>
                        </m:d>
                      </m:oMath>
                    </m:oMathPara>
                  </a14:m>
                  <a:endParaRPr lang="zh-TW" altLang="en-US"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281655" y="5016943"/>
                  <a:ext cx="613758" cy="732573"/>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1056550" y="5747719"/>
                  <a:ext cx="1058880" cy="369332"/>
                </a:xfrm>
                <a:prstGeom prst="rect">
                  <a:avLst/>
                </a:prstGeom>
              </p:spPr>
              <p:txBody>
                <a:bodyPr wrap="none">
                  <a:spAutoFit/>
                </a:bodyPr>
                <a:lstStyle/>
                <a:p>
                  <a:pPr algn="ctr"/>
                  <a14:m>
                    <m:oMath xmlns:m="http://schemas.openxmlformats.org/officeDocument/2006/math">
                      <m:r>
                        <m:rPr>
                          <m:brk m:alnAt="7"/>
                        </m:rPr>
                        <a:rPr lang="en-US" altLang="zh-TW" i="1" smtClean="0">
                          <a:latin typeface="Cambria Math" panose="02040503050406030204" pitchFamily="18" charset="0"/>
                        </a:rPr>
                        <m:t>2</m:t>
                      </m:r>
                      <m:r>
                        <a:rPr lang="en-US" altLang="zh-TW" b="0" i="1" smtClean="0">
                          <a:latin typeface="Cambria Math" panose="02040503050406030204" pitchFamily="18" charset="0"/>
                        </a:rPr>
                        <m:t>𝑥</m:t>
                      </m:r>
                    </m:oMath>
                  </a14:m>
                  <a:r>
                    <a:rPr lang="en-US" altLang="zh-TW" dirty="0"/>
                    <a:t>-sized</a:t>
                  </a:r>
                  <a:endParaRPr lang="zh-TW"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1056550" y="5747719"/>
                  <a:ext cx="1058880" cy="369332"/>
                </a:xfrm>
                <a:prstGeom prst="rect">
                  <a:avLst/>
                </a:prstGeom>
                <a:blipFill>
                  <a:blip r:embed="rId7"/>
                  <a:stretch>
                    <a:fillRect t="-8197" r="-4023" b="-24590"/>
                  </a:stretch>
                </a:blipFill>
              </p:spPr>
              <p:txBody>
                <a:bodyPr/>
                <a:lstStyle/>
                <a:p>
                  <a:r>
                    <a:rPr lang="zh-TW" altLang="en-US">
                      <a:noFill/>
                    </a:rPr>
                    <a:t> </a:t>
                  </a:r>
                </a:p>
              </p:txBody>
            </p:sp>
          </mc:Fallback>
        </mc:AlternateContent>
      </p:grpSp>
      <p:grpSp>
        <p:nvGrpSpPr>
          <p:cNvPr id="41" name="群組 40"/>
          <p:cNvGrpSpPr/>
          <p:nvPr/>
        </p:nvGrpSpPr>
        <p:grpSpPr>
          <a:xfrm>
            <a:off x="1692357" y="5205846"/>
            <a:ext cx="1058880" cy="1100109"/>
            <a:chOff x="2267650" y="5016942"/>
            <a:chExt cx="1058880" cy="1100109"/>
          </a:xfrm>
        </p:grpSpPr>
        <mc:AlternateContent xmlns:mc="http://schemas.openxmlformats.org/markup-compatibility/2006" xmlns:a14="http://schemas.microsoft.com/office/drawing/2010/main">
          <mc:Choice Requires="a14">
            <p:sp>
              <p:nvSpPr>
                <p:cNvPr id="14" name="文字方塊 13"/>
                <p:cNvSpPr txBox="1"/>
                <p:nvPr/>
              </p:nvSpPr>
              <p:spPr>
                <a:xfrm>
                  <a:off x="2490211" y="5016942"/>
                  <a:ext cx="613758"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1</m:t>
                                  </m:r>
                                </m:e>
                              </m:mr>
                              <m:mr>
                                <m:e>
                                  <m:r>
                                    <a:rPr lang="en-US" altLang="zh-TW" b="0" i="1" smtClean="0">
                                      <a:latin typeface="Cambria Math" panose="02040503050406030204" pitchFamily="18" charset="0"/>
                                    </a:rPr>
                                    <m:t>0</m:t>
                                  </m:r>
                                </m:e>
                              </m:mr>
                            </m:m>
                          </m:e>
                        </m:d>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2490211" y="5016942"/>
                  <a:ext cx="613758" cy="732573"/>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2267650" y="5747719"/>
                  <a:ext cx="1058880" cy="369332"/>
                </a:xfrm>
                <a:prstGeom prst="rect">
                  <a:avLst/>
                </a:prstGeom>
              </p:spPr>
              <p:txBody>
                <a:bodyPr wrap="none">
                  <a:spAutoFit/>
                </a:bodyPr>
                <a:lstStyle/>
                <a:p>
                  <a:pPr algn="ctr"/>
                  <a14:m>
                    <m:oMath xmlns:m="http://schemas.openxmlformats.org/officeDocument/2006/math">
                      <m:r>
                        <m:rPr>
                          <m:brk m:alnAt="7"/>
                        </m:rPr>
                        <a:rPr lang="en-US" altLang="zh-TW" i="1">
                          <a:latin typeface="Cambria Math" panose="02040503050406030204" pitchFamily="18" charset="0"/>
                        </a:rPr>
                        <m:t>4</m:t>
                      </m:r>
                      <m:r>
                        <a:rPr lang="en-US" altLang="zh-TW" b="0" i="1" smtClean="0">
                          <a:latin typeface="Cambria Math" panose="02040503050406030204" pitchFamily="18" charset="0"/>
                        </a:rPr>
                        <m:t>𝑥</m:t>
                      </m:r>
                    </m:oMath>
                  </a14:m>
                  <a:r>
                    <a:rPr lang="en-US" altLang="zh-TW" dirty="0"/>
                    <a:t>-sized</a:t>
                  </a:r>
                  <a:endParaRPr lang="zh-TW"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2267650" y="5747719"/>
                  <a:ext cx="1058880" cy="369332"/>
                </a:xfrm>
                <a:prstGeom prst="rect">
                  <a:avLst/>
                </a:prstGeom>
                <a:blipFill>
                  <a:blip r:embed="rId9"/>
                  <a:stretch>
                    <a:fillRect t="-8197" r="-4046" b="-24590"/>
                  </a:stretch>
                </a:blipFill>
              </p:spPr>
              <p:txBody>
                <a:bodyPr/>
                <a:lstStyle/>
                <a:p>
                  <a:r>
                    <a:rPr lang="zh-TW" altLang="en-US">
                      <a:noFill/>
                    </a:rPr>
                    <a:t> </a:t>
                  </a:r>
                </a:p>
              </p:txBody>
            </p:sp>
          </mc:Fallback>
        </mc:AlternateContent>
      </p:grpSp>
      <p:grpSp>
        <p:nvGrpSpPr>
          <p:cNvPr id="42" name="群組 41"/>
          <p:cNvGrpSpPr/>
          <p:nvPr/>
        </p:nvGrpSpPr>
        <p:grpSpPr>
          <a:xfrm>
            <a:off x="1690598" y="5208227"/>
            <a:ext cx="1058880" cy="1100109"/>
            <a:chOff x="3505756" y="5016942"/>
            <a:chExt cx="1058880" cy="1100109"/>
          </a:xfrm>
        </p:grpSpPr>
        <mc:AlternateContent xmlns:mc="http://schemas.openxmlformats.org/markup-compatibility/2006" xmlns:a14="http://schemas.microsoft.com/office/drawing/2010/main">
          <mc:Choice Requires="a14">
            <p:sp>
              <p:nvSpPr>
                <p:cNvPr id="13" name="文字方塊 12"/>
                <p:cNvSpPr txBox="1"/>
                <p:nvPr/>
              </p:nvSpPr>
              <p:spPr>
                <a:xfrm>
                  <a:off x="3728317" y="5016942"/>
                  <a:ext cx="613758"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1</m:t>
                                  </m:r>
                                </m:e>
                              </m:mr>
                            </m:m>
                          </m:e>
                        </m:d>
                      </m:oMath>
                    </m:oMathPara>
                  </a14:m>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3728317" y="5016942"/>
                  <a:ext cx="613758" cy="73077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3505756" y="5747719"/>
                  <a:ext cx="1058880" cy="369332"/>
                </a:xfrm>
                <a:prstGeom prst="rect">
                  <a:avLst/>
                </a:prstGeom>
              </p:spPr>
              <p:txBody>
                <a:bodyPr wrap="none">
                  <a:spAutoFit/>
                </a:bodyPr>
                <a:lstStyle/>
                <a:p>
                  <a:pPr algn="ctr"/>
                  <a14:m>
                    <m:oMath xmlns:m="http://schemas.openxmlformats.org/officeDocument/2006/math">
                      <m:r>
                        <m:rPr>
                          <m:brk m:alnAt="7"/>
                        </m:rPr>
                        <a:rPr lang="en-US" altLang="zh-TW" i="1" smtClean="0">
                          <a:latin typeface="Cambria Math" panose="02040503050406030204" pitchFamily="18" charset="0"/>
                        </a:rPr>
                        <m:t>8</m:t>
                      </m:r>
                      <m:r>
                        <a:rPr lang="en-US" altLang="zh-TW" b="0" i="1" smtClean="0">
                          <a:latin typeface="Cambria Math" panose="02040503050406030204" pitchFamily="18" charset="0"/>
                        </a:rPr>
                        <m:t>𝑥</m:t>
                      </m:r>
                    </m:oMath>
                  </a14:m>
                  <a:r>
                    <a:rPr lang="en-US" altLang="zh-TW" dirty="0"/>
                    <a:t>-sized</a:t>
                  </a:r>
                  <a:endParaRPr lang="zh-TW"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3505756" y="5747719"/>
                  <a:ext cx="1058880" cy="369332"/>
                </a:xfrm>
                <a:prstGeom prst="rect">
                  <a:avLst/>
                </a:prstGeom>
                <a:blipFill>
                  <a:blip r:embed="rId11"/>
                  <a:stretch>
                    <a:fillRect t="-10000" r="-4023" b="-2666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9" name="文字方塊 28"/>
              <p:cNvSpPr txBox="1"/>
              <p:nvPr/>
            </p:nvSpPr>
            <p:spPr>
              <a:xfrm>
                <a:off x="3185603" y="4089811"/>
                <a:ext cx="2248244" cy="369332"/>
              </a:xfrm>
              <a:prstGeom prst="rect">
                <a:avLst/>
              </a:prstGeom>
              <a:noFill/>
            </p:spPr>
            <p:txBody>
              <a:bodyPr wrap="none" rtlCol="0">
                <a:spAutoFit/>
              </a:bodyPr>
              <a:lstStyle/>
              <a:p>
                <a:r>
                  <a:rPr lang="en-US" altLang="zh-TW" dirty="0"/>
                  <a:t>Buffer area of TSV </a:t>
                </a:r>
                <a14:m>
                  <m:oMath xmlns:m="http://schemas.openxmlformats.org/officeDocument/2006/math">
                    <m:r>
                      <a:rPr lang="en-US" altLang="zh-TW" i="1" dirty="0" smtClean="0">
                        <a:latin typeface="Cambria Math" panose="02040503050406030204" pitchFamily="18" charset="0"/>
                      </a:rPr>
                      <m:t>𝑡</m:t>
                    </m:r>
                  </m:oMath>
                </a14:m>
                <a:endParaRPr lang="zh-TW" altLang="en-US"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3185603" y="4089811"/>
                <a:ext cx="2248244" cy="369332"/>
              </a:xfrm>
              <a:prstGeom prst="rect">
                <a:avLst/>
              </a:prstGeom>
              <a:blipFill>
                <a:blip r:embed="rId12"/>
                <a:stretch>
                  <a:fillRect l="-2446" t="-10000"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a:off x="1097926" y="5111011"/>
                <a:ext cx="596894" cy="920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2</m:t>
                                    </m:r>
                                    <m:r>
                                      <a:rPr lang="en-US" altLang="zh-TW" b="0" i="1" smtClean="0">
                                        <a:latin typeface="Cambria Math" panose="02040503050406030204" pitchFamily="18" charset="0"/>
                                      </a:rPr>
                                      <m:t>𝑥</m:t>
                                    </m:r>
                                  </m:sub>
                                  <m:sup>
                                    <m:r>
                                      <a:rPr lang="en-US" altLang="zh-TW" b="0" i="1" smtClean="0">
                                        <a:latin typeface="Cambria Math" panose="02040503050406030204" pitchFamily="18" charset="0"/>
                                      </a:rPr>
                                      <m:t>𝑡</m:t>
                                    </m:r>
                                  </m:sup>
                                </m:sSubSup>
                              </m:e>
                            </m:m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b="0" i="1" smtClean="0">
                                        <a:latin typeface="Cambria Math" panose="02040503050406030204" pitchFamily="18" charset="0"/>
                                      </a:rPr>
                                      <m:t>4</m:t>
                                    </m:r>
                                    <m:r>
                                      <a:rPr lang="en-US" altLang="zh-TW" i="1">
                                        <a:latin typeface="Cambria Math" panose="02040503050406030204" pitchFamily="18" charset="0"/>
                                      </a:rPr>
                                      <m:t>𝑥</m:t>
                                    </m:r>
                                  </m:sub>
                                  <m:sup>
                                    <m:r>
                                      <a:rPr lang="en-US" altLang="zh-TW" i="1">
                                        <a:latin typeface="Cambria Math" panose="02040503050406030204" pitchFamily="18" charset="0"/>
                                      </a:rPr>
                                      <m:t>𝑡</m:t>
                                    </m:r>
                                  </m:sup>
                                </m:sSubSup>
                              </m:e>
                            </m:m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b="0" i="1" smtClean="0">
                                        <a:latin typeface="Cambria Math" panose="02040503050406030204" pitchFamily="18" charset="0"/>
                                      </a:rPr>
                                      <m:t>8</m:t>
                                    </m:r>
                                    <m:r>
                                      <a:rPr lang="en-US" altLang="zh-TW" i="1">
                                        <a:latin typeface="Cambria Math" panose="02040503050406030204" pitchFamily="18" charset="0"/>
                                      </a:rPr>
                                      <m:t>𝑥</m:t>
                                    </m:r>
                                  </m:sub>
                                  <m:sup>
                                    <m:r>
                                      <a:rPr lang="en-US" altLang="zh-TW" i="1">
                                        <a:latin typeface="Cambria Math" panose="02040503050406030204" pitchFamily="18" charset="0"/>
                                      </a:rPr>
                                      <m:t>𝑡</m:t>
                                    </m:r>
                                  </m:sup>
                                </m:sSubSup>
                              </m:e>
                            </m:mr>
                          </m:m>
                        </m:e>
                      </m:d>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1097926" y="5111011"/>
                <a:ext cx="596894" cy="920445"/>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399258" y="4787491"/>
                <a:ext cx="2209772" cy="369332"/>
              </a:xfrm>
              <a:prstGeom prst="rect">
                <a:avLst/>
              </a:prstGeom>
              <a:noFill/>
            </p:spPr>
            <p:txBody>
              <a:bodyPr wrap="none" rtlCol="0">
                <a:spAutoFit/>
              </a:bodyPr>
              <a:lstStyle/>
              <a:p>
                <a:r>
                  <a:rPr lang="en-US" altLang="zh-TW" dirty="0"/>
                  <a:t>Buffer size of TSV </a:t>
                </a:r>
                <a14:m>
                  <m:oMath xmlns:m="http://schemas.openxmlformats.org/officeDocument/2006/math">
                    <m:r>
                      <a:rPr lang="en-US" altLang="zh-TW" i="1" dirty="0" smtClean="0">
                        <a:latin typeface="Cambria Math" panose="02040503050406030204" pitchFamily="18" charset="0"/>
                      </a:rPr>
                      <m:t>𝑡</m:t>
                    </m:r>
                  </m:oMath>
                </a14:m>
                <a:endParaRPr lang="zh-TW" altLang="en-US"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399258" y="4787491"/>
                <a:ext cx="2209772" cy="369332"/>
              </a:xfrm>
              <a:prstGeom prst="rect">
                <a:avLst/>
              </a:prstGeom>
              <a:blipFill>
                <a:blip r:embed="rId14"/>
                <a:stretch>
                  <a:fillRect l="-2204" t="-8197" b="-2459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fld id="{98DD11F9-7500-44D7-BD4E-9DA41FE32E0D}" type="slidenum">
              <a:rPr lang="zh-TW" altLang="en-US" smtClean="0"/>
              <a:pPr/>
              <a:t>11</a:t>
            </a:fld>
            <a:r>
              <a:rPr lang="zh-TW" altLang="en-US"/>
              <a:t> </a:t>
            </a:r>
            <a:r>
              <a:rPr lang="en-US" altLang="zh-TW"/>
              <a:t>/ 34</a:t>
            </a:r>
            <a:endParaRPr lang="zh-TW" altLang="en-US" dirty="0"/>
          </a:p>
        </p:txBody>
      </p:sp>
      <mc:AlternateContent xmlns:mc="http://schemas.openxmlformats.org/markup-compatibility/2006" xmlns:a14="http://schemas.microsoft.com/office/drawing/2010/main">
        <mc:Choice Requires="a14">
          <p:sp>
            <p:nvSpPr>
              <p:cNvPr id="5" name="矩形 4"/>
              <p:cNvSpPr/>
              <p:nvPr/>
            </p:nvSpPr>
            <p:spPr>
              <a:xfrm>
                <a:off x="-319226" y="3264505"/>
                <a:ext cx="9807851" cy="369332"/>
              </a:xfrm>
              <a:prstGeom prst="rect">
                <a:avLst/>
              </a:prstGeom>
              <a:ln>
                <a:solidFill>
                  <a:schemeClr val="accent1"/>
                </a:solidFill>
              </a:ln>
            </p:spPr>
            <p:txBody>
              <a:bodyPr wrap="square">
                <a:spAutoFit/>
              </a:bodyPr>
              <a:lstStyle/>
              <a:p>
                <a:pPr lvl="1"/>
                <a:r>
                  <a:rPr lang="en-US" altLang="zh-TW" dirty="0"/>
                  <a:t>Given TSV </a:t>
                </a:r>
                <a14:m>
                  <m:oMath xmlns:m="http://schemas.openxmlformats.org/officeDocument/2006/math">
                    <m:r>
                      <a:rPr lang="zh-TW" altLang="en-US" i="1" dirty="0">
                        <a:latin typeface="Cambria Math" panose="02040503050406030204" pitchFamily="18" charset="0"/>
                      </a:rPr>
                      <m:t>𝑡</m:t>
                    </m:r>
                  </m:oMath>
                </a14:m>
                <a:r>
                  <a:rPr lang="en-US" altLang="zh-TW" dirty="0"/>
                  <a:t>, binary variable </a:t>
                </a:r>
                <a14:m>
                  <m:oMath xmlns:m="http://schemas.openxmlformats.org/officeDocument/2006/math">
                    <m:sSubSup>
                      <m:sSubSupPr>
                        <m:ctrlPr>
                          <a:rPr lang="en-US" altLang="zh-TW" i="1" dirty="0">
                            <a:latin typeface="Cambria Math" panose="02040503050406030204" pitchFamily="18" charset="0"/>
                          </a:rPr>
                        </m:ctrlPr>
                      </m:sSubSupPr>
                      <m:e>
                        <m:r>
                          <a:rPr lang="zh-TW" altLang="en-US" i="1" dirty="0">
                            <a:latin typeface="Cambria Math" panose="02040503050406030204" pitchFamily="18" charset="0"/>
                          </a:rPr>
                          <m:t>𝑛</m:t>
                        </m:r>
                      </m:e>
                      <m:sub>
                        <m:r>
                          <a:rPr lang="zh-TW" altLang="en-US" i="1" dirty="0">
                            <a:latin typeface="Cambria Math" panose="02040503050406030204" pitchFamily="18" charset="0"/>
                          </a:rPr>
                          <m:t>𝑠</m:t>
                        </m:r>
                      </m:sub>
                      <m:sup>
                        <m:r>
                          <a:rPr lang="zh-TW" altLang="en-US" i="1" dirty="0">
                            <a:latin typeface="Cambria Math" panose="02040503050406030204" pitchFamily="18" charset="0"/>
                          </a:rPr>
                          <m:t>𝑡</m:t>
                        </m:r>
                      </m:sup>
                    </m:sSubSup>
                  </m:oMath>
                </a14:m>
                <a:r>
                  <a:rPr lang="zh-TW" altLang="en-US" dirty="0"/>
                  <a:t> </a:t>
                </a:r>
                <a:r>
                  <a:rPr lang="en-US" altLang="zh-TW" dirty="0"/>
                  <a:t>is 1 if and only if the TSV </a:t>
                </a:r>
                <a14:m>
                  <m:oMath xmlns:m="http://schemas.openxmlformats.org/officeDocument/2006/math">
                    <m:r>
                      <a:rPr lang="zh-TW" altLang="en-US" i="1" dirty="0">
                        <a:latin typeface="Cambria Math" panose="02040503050406030204" pitchFamily="18" charset="0"/>
                      </a:rPr>
                      <m:t>𝑡</m:t>
                    </m:r>
                  </m:oMath>
                </a14:m>
                <a:r>
                  <a:rPr lang="en-US" altLang="zh-TW" dirty="0"/>
                  <a:t> uses an </a:t>
                </a:r>
                <a14:m>
                  <m:oMath xmlns:m="http://schemas.openxmlformats.org/officeDocument/2006/math">
                    <m:r>
                      <a:rPr lang="en-US" altLang="zh-TW" i="1">
                        <a:latin typeface="Cambria Math" panose="02040503050406030204" pitchFamily="18" charset="0"/>
                      </a:rPr>
                      <m:t>𝑠</m:t>
                    </m:r>
                  </m:oMath>
                </a14:m>
                <a:r>
                  <a:rPr lang="en-US" altLang="zh-TW" dirty="0"/>
                  <a:t>-sized TSV-buffer</a:t>
                </a:r>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19226" y="3264505"/>
                <a:ext cx="9807851" cy="369332"/>
              </a:xfrm>
              <a:prstGeom prst="rect">
                <a:avLst/>
              </a:prstGeom>
              <a:blipFill>
                <a:blip r:embed="rId15"/>
                <a:stretch>
                  <a:fillRect t="-8065" b="-24194"/>
                </a:stretch>
              </a:blipFill>
              <a:ln>
                <a:solidFill>
                  <a:schemeClr val="accent1"/>
                </a:solidFill>
              </a:ln>
            </p:spPr>
            <p:txBody>
              <a:bodyPr/>
              <a:lstStyle/>
              <a:p>
                <a:r>
                  <a:rPr lang="zh-TW" altLang="en-US">
                    <a:noFill/>
                  </a:rPr>
                  <a:t> </a:t>
                </a:r>
              </a:p>
            </p:txBody>
          </p:sp>
        </mc:Fallback>
      </mc:AlternateContent>
      <p:sp>
        <p:nvSpPr>
          <p:cNvPr id="10" name="矩形 9">
            <a:extLst>
              <a:ext uri="{FF2B5EF4-FFF2-40B4-BE49-F238E27FC236}">
                <a16:creationId xmlns:a16="http://schemas.microsoft.com/office/drawing/2014/main" id="{B7C29FC5-F2A5-4878-8731-35F1E1433CD9}"/>
              </a:ext>
            </a:extLst>
          </p:cNvPr>
          <p:cNvSpPr/>
          <p:nvPr/>
        </p:nvSpPr>
        <p:spPr bwMode="auto">
          <a:xfrm>
            <a:off x="284857" y="4052621"/>
            <a:ext cx="2549078" cy="49232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4" name="矩形 23">
            <a:extLst>
              <a:ext uri="{FF2B5EF4-FFF2-40B4-BE49-F238E27FC236}">
                <a16:creationId xmlns:a16="http://schemas.microsoft.com/office/drawing/2014/main" id="{0D61708B-8361-4F1A-9E03-D25829BA88B4}"/>
              </a:ext>
            </a:extLst>
          </p:cNvPr>
          <p:cNvSpPr/>
          <p:nvPr/>
        </p:nvSpPr>
        <p:spPr bwMode="auto">
          <a:xfrm>
            <a:off x="298855" y="4746255"/>
            <a:ext cx="2535080" cy="164346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5" name="矩形 24">
            <a:extLst>
              <a:ext uri="{FF2B5EF4-FFF2-40B4-BE49-F238E27FC236}">
                <a16:creationId xmlns:a16="http://schemas.microsoft.com/office/drawing/2014/main" id="{B7DBDF5B-2061-4A0E-B717-A8C1AA8F1A38}"/>
              </a:ext>
            </a:extLst>
          </p:cNvPr>
          <p:cNvSpPr/>
          <p:nvPr/>
        </p:nvSpPr>
        <p:spPr bwMode="auto">
          <a:xfrm>
            <a:off x="3160210" y="4051791"/>
            <a:ext cx="5673539" cy="2366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3105755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29" grpId="0"/>
      <p:bldP spid="35" grpId="0"/>
      <p:bldP spid="37"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TSV-buffer Sizing Problem</a:t>
            </a:r>
            <a:endParaRPr lang="zh-TW" altLang="en-US" dirty="0"/>
          </a:p>
        </p:txBody>
      </p:sp>
      <p:sp>
        <p:nvSpPr>
          <p:cNvPr id="10" name="內容版面配置區 9"/>
          <p:cNvSpPr>
            <a:spLocks noGrp="1"/>
          </p:cNvSpPr>
          <p:nvPr>
            <p:ph idx="1"/>
          </p:nvPr>
        </p:nvSpPr>
        <p:spPr/>
        <p:txBody>
          <a:bodyPr/>
          <a:lstStyle/>
          <a:p>
            <a:r>
              <a:rPr lang="en-US" altLang="zh-TW" dirty="0"/>
              <a:t>Objective: minimize total TSV-buffer area</a:t>
            </a:r>
          </a:p>
          <a:p>
            <a:endParaRPr lang="en-US" altLang="zh-TW" dirty="0"/>
          </a:p>
          <a:p>
            <a:endParaRPr lang="en-US" altLang="zh-TW" dirty="0"/>
          </a:p>
          <a:p>
            <a:r>
              <a:rPr lang="en-US" altLang="zh-TW" dirty="0"/>
              <a:t>Such that: satisfy timing constraint on outputs</a:t>
            </a:r>
          </a:p>
          <a:p>
            <a:endParaRPr lang="en-US" altLang="zh-TW" dirty="0"/>
          </a:p>
          <a:p>
            <a:endParaRPr lang="en-US" altLang="zh-TW" dirty="0"/>
          </a:p>
          <a:p>
            <a:endParaRPr lang="en-US" altLang="zh-TW" dirty="0"/>
          </a:p>
          <a:p>
            <a:r>
              <a:rPr lang="en-US" altLang="zh-TW" dirty="0"/>
              <a:t>Node delay is max. predecessor and edge delays</a:t>
            </a:r>
            <a:endParaRPr lang="zh-TW" altLang="en-US" dirty="0"/>
          </a:p>
        </p:txBody>
      </p:sp>
      <mc:AlternateContent xmlns:mc="http://schemas.openxmlformats.org/markup-compatibility/2006" xmlns:a14="http://schemas.microsoft.com/office/drawing/2010/main">
        <mc:Choice Requires="a14">
          <p:sp>
            <p:nvSpPr>
              <p:cNvPr id="4" name="文字方塊 3"/>
              <p:cNvSpPr txBox="1"/>
              <p:nvPr/>
            </p:nvSpPr>
            <p:spPr>
              <a:xfrm>
                <a:off x="3207079" y="2014010"/>
                <a:ext cx="2755241" cy="672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min</m:t>
                          </m:r>
                        </m:fName>
                        <m:e>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𝑇𝑆𝑉</m:t>
                              </m:r>
                            </m:sub>
                            <m:sup/>
                            <m:e>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𝑆𝐼𝑍𝐸</m:t>
                                  </m:r>
                                </m:sub>
                                <m:sup/>
                                <m:e>
                                  <m:r>
                                    <a:rPr lang="en-US" altLang="zh-TW" b="0" i="1" smtClean="0">
                                      <a:latin typeface="Cambria Math" panose="02040503050406030204" pitchFamily="18" charset="0"/>
                                    </a:rPr>
                                    <m:t>𝑎𝑟𝑒</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𝑠</m:t>
                                      </m:r>
                                    </m:sub>
                                  </m:sSub>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𝑠</m:t>
                                      </m:r>
                                    </m:sub>
                                    <m:sup>
                                      <m:r>
                                        <a:rPr lang="en-US" altLang="zh-TW" b="0" i="1" smtClean="0">
                                          <a:latin typeface="Cambria Math" panose="02040503050406030204" pitchFamily="18" charset="0"/>
                                        </a:rPr>
                                        <m:t>𝑡</m:t>
                                      </m:r>
                                    </m:sup>
                                  </m:sSubSup>
                                </m:e>
                              </m:nary>
                            </m:e>
                          </m:nary>
                        </m:e>
                      </m:func>
                    </m:oMath>
                  </m:oMathPara>
                </a14:m>
                <a:br>
                  <a:rPr lang="en-US" altLang="zh-TW" b="0" i="1" dirty="0">
                    <a:latin typeface="Cambria Math" panose="02040503050406030204" pitchFamily="18" charset="0"/>
                  </a:rPr>
                </a:br>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3207079" y="2014010"/>
                <a:ext cx="2755241" cy="672556"/>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267615" y="5082223"/>
                <a:ext cx="6875985" cy="4163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𝑛</m:t>
                          </m:r>
                        </m:e>
                      </m:d>
                      <m:r>
                        <a:rPr lang="en-US" altLang="zh-TW" b="0" i="1" smtClean="0">
                          <a:latin typeface="Cambria Math" panose="02040503050406030204" pitchFamily="18" charset="0"/>
                        </a:rPr>
                        <m:t>=</m:t>
                      </m:r>
                      <m:func>
                        <m:funcPr>
                          <m:ctrlPr>
                            <a:rPr lang="en-US" altLang="zh-TW" b="0" i="1" smtClean="0">
                              <a:latin typeface="Cambria Math" panose="02040503050406030204" pitchFamily="18" charset="0"/>
                            </a:rPr>
                          </m:ctrlPr>
                        </m:funcPr>
                        <m:fName>
                          <m:limLow>
                            <m:limLowPr>
                              <m:ctrlPr>
                                <a:rPr lang="en-US" altLang="zh-TW" b="0" i="1" smtClean="0">
                                  <a:latin typeface="Cambria Math" panose="02040503050406030204" pitchFamily="18" charset="0"/>
                                </a:rPr>
                              </m:ctrlPr>
                            </m:limLowPr>
                            <m:e>
                              <m:r>
                                <m:rPr>
                                  <m:sty m:val="p"/>
                                </m:rPr>
                                <a:rPr lang="en-US" altLang="zh-TW" b="0" i="0" smtClean="0">
                                  <a:latin typeface="Cambria Math" panose="02040503050406030204" pitchFamily="18" charset="0"/>
                                </a:rPr>
                                <m:t>max</m:t>
                              </m:r>
                            </m:e>
                            <m:lim>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𝑝𝑟𝑒</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𝑛</m:t>
                                  </m:r>
                                </m:sub>
                              </m:sSub>
                            </m:lim>
                          </m:limLow>
                        </m:fName>
                        <m:e>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𝑝</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𝑒𝑑𝑔𝑒</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𝑛𝑜𝑑𝑒</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𝑛</m:t>
                                  </m:r>
                                </m:e>
                              </m:d>
                            </m:e>
                          </m:d>
                        </m:e>
                      </m:func>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67615" y="5082223"/>
                <a:ext cx="6875985" cy="416396"/>
              </a:xfrm>
              <a:prstGeom prst="rect">
                <a:avLst/>
              </a:prstGeom>
              <a:blipFill>
                <a:blip r:embed="rId4"/>
                <a:stretch>
                  <a:fillRect l="-621" b="-13235"/>
                </a:stretch>
              </a:blipFill>
            </p:spPr>
            <p:txBody>
              <a:bodyPr/>
              <a:lstStyle/>
              <a:p>
                <a:r>
                  <a:rPr lang="zh-TW" altLang="en-US">
                    <a:noFill/>
                  </a:rPr>
                  <a:t> </a:t>
                </a:r>
              </a:p>
            </p:txBody>
          </p:sp>
        </mc:Fallback>
      </mc:AlternateContent>
      <p:grpSp>
        <p:nvGrpSpPr>
          <p:cNvPr id="15" name="群組 14"/>
          <p:cNvGrpSpPr/>
          <p:nvPr/>
        </p:nvGrpSpPr>
        <p:grpSpPr>
          <a:xfrm>
            <a:off x="3523652" y="5395596"/>
            <a:ext cx="2609850" cy="1388097"/>
            <a:chOff x="2956056" y="5574879"/>
            <a:chExt cx="2609850" cy="1388097"/>
          </a:xfrm>
        </p:grpSpPr>
        <p:sp>
          <p:nvSpPr>
            <p:cNvPr id="6" name="橢圓 5"/>
            <p:cNvSpPr/>
            <p:nvPr/>
          </p:nvSpPr>
          <p:spPr bwMode="auto">
            <a:xfrm>
              <a:off x="2956056" y="5758113"/>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橢圓 6"/>
            <p:cNvSpPr/>
            <p:nvPr/>
          </p:nvSpPr>
          <p:spPr bwMode="auto">
            <a:xfrm>
              <a:off x="2956056" y="6198619"/>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橢圓 7"/>
            <p:cNvSpPr/>
            <p:nvPr/>
          </p:nvSpPr>
          <p:spPr bwMode="auto">
            <a:xfrm>
              <a:off x="2956056" y="6639126"/>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橢圓 8"/>
            <p:cNvSpPr/>
            <p:nvPr/>
          </p:nvSpPr>
          <p:spPr bwMode="auto">
            <a:xfrm>
              <a:off x="4260981" y="6198619"/>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2" name="直線單箭頭接點 11"/>
            <p:cNvCxnSpPr>
              <a:stCxn id="6" idx="6"/>
              <a:endCxn id="9" idx="1"/>
            </p:cNvCxnSpPr>
            <p:nvPr/>
          </p:nvCxnSpPr>
          <p:spPr bwMode="auto">
            <a:xfrm>
              <a:off x="3279906" y="5920038"/>
              <a:ext cx="1028502" cy="32600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直線單箭頭接點 13"/>
            <p:cNvCxnSpPr>
              <a:stCxn id="7" idx="6"/>
              <a:endCxn id="9" idx="2"/>
            </p:cNvCxnSpPr>
            <p:nvPr/>
          </p:nvCxnSpPr>
          <p:spPr bwMode="auto">
            <a:xfrm>
              <a:off x="3279906" y="6360544"/>
              <a:ext cx="98107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7" name="直線單箭頭接點 16"/>
            <p:cNvCxnSpPr>
              <a:stCxn id="8" idx="7"/>
              <a:endCxn id="9" idx="3"/>
            </p:cNvCxnSpPr>
            <p:nvPr/>
          </p:nvCxnSpPr>
          <p:spPr bwMode="auto">
            <a:xfrm flipV="1">
              <a:off x="3232479" y="6475042"/>
              <a:ext cx="1075929" cy="21151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9" name="直線單箭頭接點 18"/>
            <p:cNvCxnSpPr>
              <a:stCxn id="9" idx="6"/>
            </p:cNvCxnSpPr>
            <p:nvPr/>
          </p:nvCxnSpPr>
          <p:spPr bwMode="auto">
            <a:xfrm>
              <a:off x="4584831" y="6360544"/>
              <a:ext cx="98107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 name="矩形 21"/>
                <p:cNvSpPr/>
                <p:nvPr/>
              </p:nvSpPr>
              <p:spPr>
                <a:xfrm>
                  <a:off x="4383941" y="5898310"/>
                  <a:ext cx="385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𝑛</m:t>
                        </m:r>
                      </m:oMath>
                    </m:oMathPara>
                  </a14:m>
                  <a:endParaRPr lang="zh-TW"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4383941" y="5898310"/>
                  <a:ext cx="385810" cy="369332"/>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3204373" y="5574879"/>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𝑝</m:t>
                            </m:r>
                          </m:e>
                          <m:sub>
                            <m:r>
                              <a:rPr lang="en-US" altLang="zh-TW" b="0" i="1" smtClean="0">
                                <a:latin typeface="Cambria Math" panose="02040503050406030204" pitchFamily="18" charset="0"/>
                              </a:rPr>
                              <m:t>0</m:t>
                            </m:r>
                          </m:sub>
                        </m:sSub>
                      </m:oMath>
                    </m:oMathPara>
                  </a14:m>
                  <a:endParaRPr lang="zh-TW"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3204373" y="5574879"/>
                  <a:ext cx="477054" cy="369332"/>
                </a:xfrm>
                <a:prstGeom prst="rect">
                  <a:avLst/>
                </a:prstGeom>
                <a:blipFill>
                  <a:blip r:embed="rId6"/>
                  <a:stretch>
                    <a:fillRect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3204373" y="6003883"/>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𝑝</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3204373" y="6003883"/>
                  <a:ext cx="471732" cy="369332"/>
                </a:xfrm>
                <a:prstGeom prst="rect">
                  <a:avLst/>
                </a:prstGeom>
                <a:blipFill>
                  <a:blip r:embed="rId7"/>
                  <a:stretch>
                    <a:fillRect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3204373" y="6557054"/>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𝑝</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25" name="矩形 24"/>
                <p:cNvSpPr>
                  <a:spLocks noRot="1" noChangeAspect="1" noMove="1" noResize="1" noEditPoints="1" noAdjustHandles="1" noChangeArrowheads="1" noChangeShapeType="1" noTextEdit="1"/>
                </p:cNvSpPr>
                <p:nvPr/>
              </p:nvSpPr>
              <p:spPr>
                <a:xfrm>
                  <a:off x="3204373" y="6557054"/>
                  <a:ext cx="477054" cy="369332"/>
                </a:xfrm>
                <a:prstGeom prst="rect">
                  <a:avLst/>
                </a:prstGeom>
                <a:blipFill>
                  <a:blip r:embed="rId8"/>
                  <a:stretch>
                    <a:fillRect b="-8333"/>
                  </a:stretch>
                </a:blipFill>
              </p:spPr>
              <p:txBody>
                <a:bodyPr/>
                <a:lstStyle/>
                <a:p>
                  <a:r>
                    <a:rPr lang="zh-TW" altLang="en-US">
                      <a:noFill/>
                    </a:rPr>
                    <a:t> </a:t>
                  </a:r>
                </a:p>
              </p:txBody>
            </p:sp>
          </mc:Fallback>
        </mc:AlternateContent>
      </p:grpSp>
      <p:grpSp>
        <p:nvGrpSpPr>
          <p:cNvPr id="13" name="群組 12"/>
          <p:cNvGrpSpPr/>
          <p:nvPr/>
        </p:nvGrpSpPr>
        <p:grpSpPr>
          <a:xfrm>
            <a:off x="5250848" y="3250222"/>
            <a:ext cx="3062298" cy="1204887"/>
            <a:chOff x="2956056" y="3496581"/>
            <a:chExt cx="3062298" cy="1204887"/>
          </a:xfrm>
        </p:grpSpPr>
        <p:sp>
          <p:nvSpPr>
            <p:cNvPr id="29" name="橢圓 28"/>
            <p:cNvSpPr/>
            <p:nvPr/>
          </p:nvSpPr>
          <p:spPr bwMode="auto">
            <a:xfrm>
              <a:off x="2956056" y="3736505"/>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30" name="直線單箭頭接點 29"/>
            <p:cNvCxnSpPr>
              <a:stCxn id="29" idx="6"/>
            </p:cNvCxnSpPr>
            <p:nvPr/>
          </p:nvCxnSpPr>
          <p:spPr bwMode="auto">
            <a:xfrm>
              <a:off x="3279906" y="3898430"/>
              <a:ext cx="98107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1" name="矩形 30"/>
                <p:cNvSpPr/>
                <p:nvPr/>
              </p:nvSpPr>
              <p:spPr>
                <a:xfrm>
                  <a:off x="3148027" y="3496581"/>
                  <a:ext cx="7010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𝑜𝑢</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31" name="矩形 30"/>
                <p:cNvSpPr>
                  <a:spLocks noRot="1" noChangeAspect="1" noMove="1" noResize="1" noEditPoints="1" noAdjustHandles="1" noChangeArrowheads="1" noChangeShapeType="1" noTextEdit="1"/>
                </p:cNvSpPr>
                <p:nvPr/>
              </p:nvSpPr>
              <p:spPr>
                <a:xfrm>
                  <a:off x="3148027" y="3496581"/>
                  <a:ext cx="701089" cy="369332"/>
                </a:xfrm>
                <a:prstGeom prst="rect">
                  <a:avLst/>
                </a:prstGeom>
                <a:blipFill>
                  <a:blip r:embed="rId9"/>
                  <a:stretch>
                    <a:fillRect/>
                  </a:stretch>
                </a:blipFill>
              </p:spPr>
              <p:txBody>
                <a:bodyPr/>
                <a:lstStyle/>
                <a:p>
                  <a:r>
                    <a:rPr lang="zh-TW" altLang="en-US">
                      <a:noFill/>
                    </a:rPr>
                    <a:t> </a:t>
                  </a:r>
                </a:p>
              </p:txBody>
            </p:sp>
          </mc:Fallback>
        </mc:AlternateContent>
        <p:sp>
          <p:nvSpPr>
            <p:cNvPr id="32" name="橢圓 31"/>
            <p:cNvSpPr/>
            <p:nvPr/>
          </p:nvSpPr>
          <p:spPr bwMode="auto">
            <a:xfrm>
              <a:off x="2956056" y="4354877"/>
              <a:ext cx="323850" cy="32385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33" name="直線單箭頭接點 32"/>
            <p:cNvCxnSpPr>
              <a:stCxn id="32" idx="6"/>
            </p:cNvCxnSpPr>
            <p:nvPr/>
          </p:nvCxnSpPr>
          <p:spPr bwMode="auto">
            <a:xfrm>
              <a:off x="3279906" y="4516802"/>
              <a:ext cx="98107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矩形 33"/>
                <p:cNvSpPr/>
                <p:nvPr/>
              </p:nvSpPr>
              <p:spPr>
                <a:xfrm>
                  <a:off x="3148027" y="4114953"/>
                  <a:ext cx="7064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𝑜𝑢</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34" name="矩形 33"/>
                <p:cNvSpPr>
                  <a:spLocks noRot="1" noChangeAspect="1" noMove="1" noResize="1" noEditPoints="1" noAdjustHandles="1" noChangeArrowheads="1" noChangeShapeType="1" noTextEdit="1"/>
                </p:cNvSpPr>
                <p:nvPr/>
              </p:nvSpPr>
              <p:spPr>
                <a:xfrm>
                  <a:off x="3148027" y="4114953"/>
                  <a:ext cx="706411" cy="369332"/>
                </a:xfrm>
                <a:prstGeom prst="rect">
                  <a:avLst/>
                </a:prstGeom>
                <a:blipFill>
                  <a:blip r:embed="rId10"/>
                  <a:stretch>
                    <a:fillRect b="-1667"/>
                  </a:stretch>
                </a:blipFill>
              </p:spPr>
              <p:txBody>
                <a:bodyPr/>
                <a:lstStyle/>
                <a:p>
                  <a:r>
                    <a:rPr lang="zh-TW" altLang="en-US">
                      <a:noFill/>
                    </a:rPr>
                    <a:t> </a:t>
                  </a:r>
                </a:p>
              </p:txBody>
            </p:sp>
          </mc:Fallback>
        </mc:AlternateContent>
        <p:sp>
          <p:nvSpPr>
            <p:cNvPr id="35" name="文字方塊 34"/>
            <p:cNvSpPr txBox="1"/>
            <p:nvPr/>
          </p:nvSpPr>
          <p:spPr>
            <a:xfrm>
              <a:off x="4179389" y="3713764"/>
              <a:ext cx="1838965" cy="369332"/>
            </a:xfrm>
            <a:prstGeom prst="rect">
              <a:avLst/>
            </a:prstGeom>
            <a:noFill/>
          </p:spPr>
          <p:txBody>
            <a:bodyPr wrap="none" rtlCol="0">
              <a:spAutoFit/>
            </a:bodyPr>
            <a:lstStyle/>
            <a:p>
              <a:r>
                <a:rPr lang="en-US" altLang="zh-TW" dirty="0"/>
                <a:t>(Primary output)</a:t>
              </a:r>
              <a:endParaRPr lang="zh-TW" altLang="en-US" dirty="0"/>
            </a:p>
          </p:txBody>
        </p:sp>
        <p:sp>
          <p:nvSpPr>
            <p:cNvPr id="36" name="文字方塊 35"/>
            <p:cNvSpPr txBox="1"/>
            <p:nvPr/>
          </p:nvSpPr>
          <p:spPr>
            <a:xfrm>
              <a:off x="4179389" y="4332136"/>
              <a:ext cx="1838965" cy="369332"/>
            </a:xfrm>
            <a:prstGeom prst="rect">
              <a:avLst/>
            </a:prstGeom>
            <a:noFill/>
          </p:spPr>
          <p:txBody>
            <a:bodyPr wrap="none" rtlCol="0">
              <a:spAutoFit/>
            </a:bodyPr>
            <a:lstStyle/>
            <a:p>
              <a:r>
                <a:rPr lang="en-US" altLang="zh-TW" dirty="0"/>
                <a:t>(Primary output)</a:t>
              </a:r>
              <a:endParaRPr lang="zh-TW" altLang="en-US" dirty="0"/>
            </a:p>
          </p:txBody>
        </p:sp>
      </p:grpSp>
      <mc:AlternateContent xmlns:mc="http://schemas.openxmlformats.org/markup-compatibility/2006" xmlns:a14="http://schemas.microsoft.com/office/drawing/2010/main">
        <mc:Choice Requires="a14">
          <p:sp>
            <p:nvSpPr>
              <p:cNvPr id="11" name="矩形 10"/>
              <p:cNvSpPr/>
              <p:nvPr/>
            </p:nvSpPr>
            <p:spPr>
              <a:xfrm>
                <a:off x="1267615" y="3632884"/>
                <a:ext cx="3608576"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rPr>
                        <m:t>𝑑𝑒𝑙𝑎𝑦</m:t>
                      </m:r>
                      <m:d>
                        <m:dPr>
                          <m:ctrlPr>
                            <a:rPr lang="en-US" altLang="zh-TW" i="1">
                              <a:latin typeface="Cambria Math" panose="02040503050406030204" pitchFamily="18" charset="0"/>
                            </a:rPr>
                          </m:ctrlPr>
                        </m:dPr>
                        <m:e>
                          <m:r>
                            <a:rPr lang="en-US" altLang="zh-TW" i="1">
                              <a:latin typeface="Cambria Math" panose="02040503050406030204" pitchFamily="18" charset="0"/>
                            </a:rPr>
                            <m:t>𝑜𝑢𝑡</m:t>
                          </m:r>
                        </m:e>
                      </m:d>
                      <m:r>
                        <a:rPr lang="en-US" altLang="zh-TW" i="1">
                          <a:latin typeface="Cambria Math" panose="02040503050406030204" pitchFamily="18" charset="0"/>
                        </a:rPr>
                        <m:t>≤</m:t>
                      </m:r>
                      <m:r>
                        <a:rPr lang="en-US" altLang="zh-TW" i="1">
                          <a:latin typeface="Cambria Math" panose="02040503050406030204" pitchFamily="18" charset="0"/>
                        </a:rPr>
                        <m:t>𝑡𝑖𝑚𝑖𝑛𝑔</m:t>
                      </m:r>
                      <m:r>
                        <m:rPr>
                          <m:lit/>
                        </m:rPr>
                        <a:rPr lang="en-US" altLang="zh-TW" i="1">
                          <a:latin typeface="Cambria Math" panose="02040503050406030204" pitchFamily="18" charset="0"/>
                        </a:rPr>
                        <m:t>_</m:t>
                      </m:r>
                      <m:r>
                        <a:rPr lang="en-US" altLang="zh-TW" i="1">
                          <a:latin typeface="Cambria Math" panose="02040503050406030204" pitchFamily="18" charset="0"/>
                        </a:rPr>
                        <m:t>𝑐𝑜𝑛𝑠𝑡𝑟𝑎𝑖𝑛𝑡</m:t>
                      </m:r>
                      <m:r>
                        <a:rPr lang="en-US" altLang="zh-TW" i="1">
                          <a:latin typeface="Cambria Math" panose="02040503050406030204" pitchFamily="18" charset="0"/>
                        </a:rPr>
                        <m:t>,</m:t>
                      </m:r>
                    </m:oMath>
                    <m:oMath xmlns:m="http://schemas.openxmlformats.org/officeDocument/2006/math">
                      <m:r>
                        <a:rPr lang="en-US" altLang="zh-TW" i="1">
                          <a:latin typeface="Cambria Math" panose="02040503050406030204" pitchFamily="18" charset="0"/>
                        </a:rPr>
                        <m:t>∀</m:t>
                      </m:r>
                      <m:r>
                        <a:rPr lang="en-US" altLang="zh-TW" i="1">
                          <a:latin typeface="Cambria Math" panose="02040503050406030204" pitchFamily="18" charset="0"/>
                        </a:rPr>
                        <m:t>𝑜𝑢𝑡</m:t>
                      </m:r>
                      <m:r>
                        <a:rPr lang="en-US" altLang="zh-TW" i="1">
                          <a:latin typeface="Cambria Math" panose="02040503050406030204" pitchFamily="18" charset="0"/>
                        </a:rPr>
                        <m:t>∈</m:t>
                      </m:r>
                      <m:r>
                        <a:rPr lang="en-US" altLang="zh-TW" i="1">
                          <a:latin typeface="Cambria Math" panose="02040503050406030204" pitchFamily="18" charset="0"/>
                        </a:rPr>
                        <m:t>𝑃𝑟𝑖𝑚𝑎𝑟𝑦</m:t>
                      </m:r>
                      <m:r>
                        <m:rPr>
                          <m:lit/>
                        </m:rPr>
                        <a:rPr lang="en-US" altLang="zh-TW" i="1">
                          <a:latin typeface="Cambria Math" panose="02040503050406030204" pitchFamily="18" charset="0"/>
                        </a:rPr>
                        <m:t>_</m:t>
                      </m:r>
                      <m:r>
                        <a:rPr lang="en-US" altLang="zh-TW" i="1">
                          <a:latin typeface="Cambria Math" panose="02040503050406030204" pitchFamily="18" charset="0"/>
                        </a:rPr>
                        <m:t>𝑜𝑢𝑡𝑝𝑢𝑡𝑠</m:t>
                      </m:r>
                    </m:oMath>
                  </m:oMathPara>
                </a14:m>
                <a:endParaRPr lang="zh-TW"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267615" y="3632884"/>
                <a:ext cx="3608576" cy="646331"/>
              </a:xfrm>
              <a:prstGeom prst="rect">
                <a:avLst/>
              </a:prstGeom>
              <a:blipFill>
                <a:blip r:embed="rId11"/>
                <a:stretch>
                  <a:fillRect b="-7547"/>
                </a:stretch>
              </a:blipFill>
            </p:spPr>
            <p:txBody>
              <a:bodyPr/>
              <a:lstStyle/>
              <a:p>
                <a:r>
                  <a:rPr lang="zh-TW" altLang="en-US">
                    <a:noFill/>
                  </a:rPr>
                  <a:t> </a:t>
                </a:r>
              </a:p>
            </p:txBody>
          </p:sp>
        </mc:Fallback>
      </mc:AlternateContent>
      <p:sp>
        <p:nvSpPr>
          <p:cNvPr id="3" name="矩形 2"/>
          <p:cNvSpPr/>
          <p:nvPr/>
        </p:nvSpPr>
        <p:spPr bwMode="auto">
          <a:xfrm>
            <a:off x="370937" y="2792929"/>
            <a:ext cx="8071388" cy="170941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6" name="矩形 25"/>
          <p:cNvSpPr/>
          <p:nvPr/>
        </p:nvSpPr>
        <p:spPr bwMode="auto">
          <a:xfrm>
            <a:off x="589124" y="4608704"/>
            <a:ext cx="8232965" cy="2243266"/>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投影片編號版面配置區 15"/>
          <p:cNvSpPr>
            <a:spLocks noGrp="1"/>
          </p:cNvSpPr>
          <p:nvPr>
            <p:ph type="sldNum" sz="quarter" idx="10"/>
          </p:nvPr>
        </p:nvSpPr>
        <p:spPr/>
        <p:txBody>
          <a:bodyPr/>
          <a:lstStyle/>
          <a:p>
            <a:fld id="{98DD11F9-7500-44D7-BD4E-9DA41FE32E0D}" type="slidenum">
              <a:rPr lang="zh-TW" altLang="en-US" smtClean="0"/>
              <a:pPr/>
              <a:t>12</a:t>
            </a:fld>
            <a:r>
              <a:rPr lang="zh-TW" altLang="en-US"/>
              <a:t> </a:t>
            </a:r>
            <a:r>
              <a:rPr lang="en-US" altLang="zh-TW"/>
              <a:t>/ 34</a:t>
            </a:r>
            <a:endParaRPr lang="zh-TW" altLang="en-US" dirty="0"/>
          </a:p>
        </p:txBody>
      </p:sp>
    </p:spTree>
    <p:extLst>
      <p:ext uri="{BB962C8B-B14F-4D97-AF65-F5344CB8AC3E}">
        <p14:creationId xmlns:p14="http://schemas.microsoft.com/office/powerpoint/2010/main" val="3410080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108039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759005" y="628885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投影片編號版面配置區 5"/>
          <p:cNvSpPr>
            <a:spLocks noGrp="1"/>
          </p:cNvSpPr>
          <p:nvPr>
            <p:ph type="sldNum" sz="quarter" idx="10"/>
          </p:nvPr>
        </p:nvSpPr>
        <p:spPr/>
        <p:txBody>
          <a:bodyPr/>
          <a:lstStyle/>
          <a:p>
            <a:fld id="{98DD11F9-7500-44D7-BD4E-9DA41FE32E0D}" type="slidenum">
              <a:rPr lang="zh-TW" altLang="en-US" smtClean="0"/>
              <a:pPr/>
              <a:t>13</a:t>
            </a:fld>
            <a:r>
              <a:rPr lang="zh-TW" altLang="en-US"/>
              <a:t> </a:t>
            </a:r>
            <a:r>
              <a:rPr lang="en-US" altLang="zh-TW"/>
              <a:t>/ 34</a:t>
            </a:r>
            <a:endParaRPr lang="zh-TW" altLang="en-US" dirty="0"/>
          </a:p>
        </p:txBody>
      </p:sp>
    </p:spTree>
    <p:extLst>
      <p:ext uri="{BB962C8B-B14F-4D97-AF65-F5344CB8AC3E}">
        <p14:creationId xmlns:p14="http://schemas.microsoft.com/office/powerpoint/2010/main" val="5721235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SPICE Simulation</a:t>
            </a:r>
            <a:endParaRPr lang="zh-TW" altLang="en-US" dirty="0"/>
          </a:p>
        </p:txBody>
      </p:sp>
      <p:sp>
        <p:nvSpPr>
          <p:cNvPr id="3" name="內容版面配置區 2"/>
          <p:cNvSpPr>
            <a:spLocks noGrp="1"/>
          </p:cNvSpPr>
          <p:nvPr>
            <p:ph idx="1"/>
          </p:nvPr>
        </p:nvSpPr>
        <p:spPr/>
        <p:txBody>
          <a:bodyPr/>
          <a:lstStyle/>
          <a:p>
            <a:r>
              <a:rPr lang="en-US" altLang="zh-TW" dirty="0"/>
              <a:t>Comprehensive SPICE simulation is performed</a:t>
            </a:r>
          </a:p>
          <a:p>
            <a:pPr lvl="1"/>
            <a:r>
              <a:rPr lang="en-US" altLang="zh-TW" dirty="0"/>
              <a:t>Worst case transition scenario</a:t>
            </a:r>
          </a:p>
          <a:p>
            <a:pPr lvl="1"/>
            <a:endParaRPr lang="zh-TW" altLang="en-US" dirty="0"/>
          </a:p>
        </p:txBody>
      </p:sp>
      <p:graphicFrame>
        <p:nvGraphicFramePr>
          <p:cNvPr id="5" name="圖表 4"/>
          <p:cNvGraphicFramePr>
            <a:graphicFrameLocks/>
          </p:cNvGraphicFramePr>
          <p:nvPr>
            <p:extLst>
              <p:ext uri="{D42A27DB-BD31-4B8C-83A1-F6EECF244321}">
                <p14:modId xmlns:p14="http://schemas.microsoft.com/office/powerpoint/2010/main" val="4274662191"/>
              </p:ext>
            </p:extLst>
          </p:nvPr>
        </p:nvGraphicFramePr>
        <p:xfrm>
          <a:off x="2866559" y="2566055"/>
          <a:ext cx="6020827" cy="3612496"/>
        </p:xfrm>
        <a:graphic>
          <a:graphicData uri="http://schemas.openxmlformats.org/drawingml/2006/chart">
            <c:chart xmlns:c="http://schemas.openxmlformats.org/drawingml/2006/chart" xmlns:r="http://schemas.openxmlformats.org/officeDocument/2006/relationships" r:id="rId3"/>
          </a:graphicData>
        </a:graphic>
      </p:graphicFrame>
      <p:grpSp>
        <p:nvGrpSpPr>
          <p:cNvPr id="247" name="群組 246"/>
          <p:cNvGrpSpPr/>
          <p:nvPr/>
        </p:nvGrpSpPr>
        <p:grpSpPr>
          <a:xfrm>
            <a:off x="114300" y="2833944"/>
            <a:ext cx="2688759" cy="1320545"/>
            <a:chOff x="830220" y="2568236"/>
            <a:chExt cx="2688759" cy="1320545"/>
          </a:xfrm>
        </p:grpSpPr>
        <p:sp>
          <p:nvSpPr>
            <p:cNvPr id="167" name="Line 39"/>
            <p:cNvSpPr>
              <a:spLocks noChangeShapeType="1"/>
            </p:cNvSpPr>
            <p:nvPr/>
          </p:nvSpPr>
          <p:spPr bwMode="auto">
            <a:xfrm>
              <a:off x="1955524" y="3170652"/>
              <a:ext cx="0" cy="984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8" name="Line 40"/>
            <p:cNvSpPr>
              <a:spLocks noChangeShapeType="1"/>
            </p:cNvSpPr>
            <p:nvPr/>
          </p:nvSpPr>
          <p:spPr bwMode="auto">
            <a:xfrm flipH="1">
              <a:off x="1834874" y="31119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9" name="Line 41"/>
            <p:cNvSpPr>
              <a:spLocks noChangeShapeType="1"/>
            </p:cNvSpPr>
            <p:nvPr/>
          </p:nvSpPr>
          <p:spPr bwMode="auto">
            <a:xfrm flipH="1">
              <a:off x="1834874" y="31706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0" name="Line 42"/>
            <p:cNvSpPr>
              <a:spLocks noChangeShapeType="1"/>
            </p:cNvSpPr>
            <p:nvPr/>
          </p:nvSpPr>
          <p:spPr bwMode="auto">
            <a:xfrm>
              <a:off x="1955524" y="2978565"/>
              <a:ext cx="0" cy="1333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1" name="Line 43"/>
            <p:cNvSpPr>
              <a:spLocks noChangeShapeType="1"/>
            </p:cNvSpPr>
            <p:nvPr/>
          </p:nvSpPr>
          <p:spPr bwMode="auto">
            <a:xfrm flipH="1">
              <a:off x="1839637" y="3269077"/>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2" name="Line 44"/>
            <p:cNvSpPr>
              <a:spLocks noChangeShapeType="1"/>
            </p:cNvSpPr>
            <p:nvPr/>
          </p:nvSpPr>
          <p:spPr bwMode="auto">
            <a:xfrm flipH="1">
              <a:off x="1904724" y="3302415"/>
              <a:ext cx="1016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3" name="Line 45"/>
            <p:cNvSpPr>
              <a:spLocks noChangeShapeType="1"/>
            </p:cNvSpPr>
            <p:nvPr/>
          </p:nvSpPr>
          <p:spPr bwMode="auto">
            <a:xfrm flipH="1">
              <a:off x="1776137" y="2978565"/>
              <a:ext cx="4333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4" name="Line 46"/>
            <p:cNvSpPr>
              <a:spLocks noChangeShapeType="1"/>
            </p:cNvSpPr>
            <p:nvPr/>
          </p:nvSpPr>
          <p:spPr bwMode="auto">
            <a:xfrm>
              <a:off x="2801662" y="3173827"/>
              <a:ext cx="0" cy="952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5" name="Line 47"/>
            <p:cNvSpPr>
              <a:spLocks noChangeShapeType="1"/>
            </p:cNvSpPr>
            <p:nvPr/>
          </p:nvSpPr>
          <p:spPr bwMode="auto">
            <a:xfrm flipH="1">
              <a:off x="2681012" y="3113502"/>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6" name="Line 48"/>
            <p:cNvSpPr>
              <a:spLocks noChangeShapeType="1"/>
            </p:cNvSpPr>
            <p:nvPr/>
          </p:nvSpPr>
          <p:spPr bwMode="auto">
            <a:xfrm flipH="1">
              <a:off x="2681012" y="317382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7" name="Line 49"/>
            <p:cNvSpPr>
              <a:spLocks noChangeShapeType="1"/>
            </p:cNvSpPr>
            <p:nvPr/>
          </p:nvSpPr>
          <p:spPr bwMode="auto">
            <a:xfrm>
              <a:off x="2801662" y="2983327"/>
              <a:ext cx="0" cy="13017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8" name="Line 50"/>
            <p:cNvSpPr>
              <a:spLocks noChangeShapeType="1"/>
            </p:cNvSpPr>
            <p:nvPr/>
          </p:nvSpPr>
          <p:spPr bwMode="auto">
            <a:xfrm flipH="1">
              <a:off x="2685774" y="326907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9" name="Line 51"/>
            <p:cNvSpPr>
              <a:spLocks noChangeShapeType="1"/>
            </p:cNvSpPr>
            <p:nvPr/>
          </p:nvSpPr>
          <p:spPr bwMode="auto">
            <a:xfrm flipH="1">
              <a:off x="2749274" y="3302415"/>
              <a:ext cx="103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0" name="Line 52"/>
            <p:cNvSpPr>
              <a:spLocks noChangeShapeType="1"/>
            </p:cNvSpPr>
            <p:nvPr/>
          </p:nvSpPr>
          <p:spPr bwMode="auto">
            <a:xfrm flipH="1">
              <a:off x="2569885" y="2978565"/>
              <a:ext cx="696913"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1" name="Line 53"/>
            <p:cNvSpPr>
              <a:spLocks noChangeShapeType="1"/>
            </p:cNvSpPr>
            <p:nvPr/>
          </p:nvSpPr>
          <p:spPr bwMode="auto">
            <a:xfrm flipV="1">
              <a:off x="2487337"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2" name="Line 54"/>
            <p:cNvSpPr>
              <a:spLocks noChangeShapeType="1"/>
            </p:cNvSpPr>
            <p:nvPr/>
          </p:nvSpPr>
          <p:spPr bwMode="auto">
            <a:xfrm flipH="1" flipV="1">
              <a:off x="2453999"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3" name="Line 55"/>
            <p:cNvSpPr>
              <a:spLocks noChangeShapeType="1"/>
            </p:cNvSpPr>
            <p:nvPr/>
          </p:nvSpPr>
          <p:spPr bwMode="auto">
            <a:xfrm flipV="1">
              <a:off x="2420662"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4" name="Line 56"/>
            <p:cNvSpPr>
              <a:spLocks noChangeShapeType="1"/>
            </p:cNvSpPr>
            <p:nvPr/>
          </p:nvSpPr>
          <p:spPr bwMode="auto">
            <a:xfrm flipH="1" flipV="1">
              <a:off x="2387324"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5" name="Line 57"/>
            <p:cNvSpPr>
              <a:spLocks noChangeShapeType="1"/>
            </p:cNvSpPr>
            <p:nvPr/>
          </p:nvSpPr>
          <p:spPr bwMode="auto">
            <a:xfrm flipV="1">
              <a:off x="2353987"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6" name="Line 58"/>
            <p:cNvSpPr>
              <a:spLocks noChangeShapeType="1"/>
            </p:cNvSpPr>
            <p:nvPr/>
          </p:nvSpPr>
          <p:spPr bwMode="auto">
            <a:xfrm flipH="1" flipV="1">
              <a:off x="2320649"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7" name="Line 59"/>
            <p:cNvSpPr>
              <a:spLocks noChangeShapeType="1"/>
            </p:cNvSpPr>
            <p:nvPr/>
          </p:nvSpPr>
          <p:spPr bwMode="auto">
            <a:xfrm flipV="1">
              <a:off x="2287312"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8" name="Line 60"/>
            <p:cNvSpPr>
              <a:spLocks noChangeShapeType="1"/>
            </p:cNvSpPr>
            <p:nvPr/>
          </p:nvSpPr>
          <p:spPr bwMode="auto">
            <a:xfrm flipH="1" flipV="1">
              <a:off x="2252387" y="2908715"/>
              <a:ext cx="34925"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9" name="Line 61"/>
            <p:cNvSpPr>
              <a:spLocks noChangeShapeType="1"/>
            </p:cNvSpPr>
            <p:nvPr/>
          </p:nvSpPr>
          <p:spPr bwMode="auto">
            <a:xfrm flipH="1" flipV="1">
              <a:off x="2520674" y="2908715"/>
              <a:ext cx="49213" cy="698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0" name="Line 62"/>
            <p:cNvSpPr>
              <a:spLocks noChangeShapeType="1"/>
            </p:cNvSpPr>
            <p:nvPr/>
          </p:nvSpPr>
          <p:spPr bwMode="auto">
            <a:xfrm flipV="1">
              <a:off x="2209524" y="2908715"/>
              <a:ext cx="42863" cy="730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1" name="Freeform 63"/>
            <p:cNvSpPr>
              <a:spLocks/>
            </p:cNvSpPr>
            <p:nvPr/>
          </p:nvSpPr>
          <p:spPr bwMode="auto">
            <a:xfrm>
              <a:off x="1566587" y="2903952"/>
              <a:ext cx="130175" cy="149225"/>
            </a:xfrm>
            <a:custGeom>
              <a:avLst/>
              <a:gdLst>
                <a:gd name="T0" fmla="*/ 0 w 164"/>
                <a:gd name="T1" fmla="*/ 0 h 188"/>
                <a:gd name="T2" fmla="*/ 164 w 164"/>
                <a:gd name="T3" fmla="*/ 93 h 188"/>
                <a:gd name="T4" fmla="*/ 0 w 164"/>
                <a:gd name="T5" fmla="*/ 188 h 188"/>
                <a:gd name="T6" fmla="*/ 0 w 164"/>
                <a:gd name="T7" fmla="*/ 0 h 188"/>
              </a:gdLst>
              <a:ahLst/>
              <a:cxnLst>
                <a:cxn ang="0">
                  <a:pos x="T0" y="T1"/>
                </a:cxn>
                <a:cxn ang="0">
                  <a:pos x="T2" y="T3"/>
                </a:cxn>
                <a:cxn ang="0">
                  <a:pos x="T4" y="T5"/>
                </a:cxn>
                <a:cxn ang="0">
                  <a:pos x="T6" y="T7"/>
                </a:cxn>
              </a:cxnLst>
              <a:rect l="0" t="0" r="r" b="b"/>
              <a:pathLst>
                <a:path w="164" h="188">
                  <a:moveTo>
                    <a:pt x="0" y="0"/>
                  </a:moveTo>
                  <a:lnTo>
                    <a:pt x="164"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2" name="Line 64"/>
            <p:cNvSpPr>
              <a:spLocks noChangeShapeType="1"/>
            </p:cNvSpPr>
            <p:nvPr/>
          </p:nvSpPr>
          <p:spPr bwMode="auto">
            <a:xfrm flipV="1">
              <a:off x="1566587" y="29785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3" name="Line 65"/>
            <p:cNvSpPr>
              <a:spLocks noChangeShapeType="1"/>
            </p:cNvSpPr>
            <p:nvPr/>
          </p:nvSpPr>
          <p:spPr bwMode="auto">
            <a:xfrm flipH="1" flipV="1">
              <a:off x="1566587" y="29039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4" name="Line 66"/>
            <p:cNvSpPr>
              <a:spLocks noChangeShapeType="1"/>
            </p:cNvSpPr>
            <p:nvPr/>
          </p:nvSpPr>
          <p:spPr bwMode="auto">
            <a:xfrm>
              <a:off x="1566587" y="29039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5" name="Line 67"/>
            <p:cNvSpPr>
              <a:spLocks noChangeShapeType="1"/>
            </p:cNvSpPr>
            <p:nvPr/>
          </p:nvSpPr>
          <p:spPr bwMode="auto">
            <a:xfrm flipH="1">
              <a:off x="1696762" y="29785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6" name="Freeform 68"/>
            <p:cNvSpPr>
              <a:spLocks/>
            </p:cNvSpPr>
            <p:nvPr/>
          </p:nvSpPr>
          <p:spPr bwMode="auto">
            <a:xfrm>
              <a:off x="3044549" y="2903952"/>
              <a:ext cx="130175" cy="149225"/>
            </a:xfrm>
            <a:custGeom>
              <a:avLst/>
              <a:gdLst>
                <a:gd name="T0" fmla="*/ 0 w 163"/>
                <a:gd name="T1" fmla="*/ 0 h 188"/>
                <a:gd name="T2" fmla="*/ 163 w 163"/>
                <a:gd name="T3" fmla="*/ 93 h 188"/>
                <a:gd name="T4" fmla="*/ 0 w 163"/>
                <a:gd name="T5" fmla="*/ 188 h 188"/>
                <a:gd name="T6" fmla="*/ 0 w 163"/>
                <a:gd name="T7" fmla="*/ 0 h 188"/>
              </a:gdLst>
              <a:ahLst/>
              <a:cxnLst>
                <a:cxn ang="0">
                  <a:pos x="T0" y="T1"/>
                </a:cxn>
                <a:cxn ang="0">
                  <a:pos x="T2" y="T3"/>
                </a:cxn>
                <a:cxn ang="0">
                  <a:pos x="T4" y="T5"/>
                </a:cxn>
                <a:cxn ang="0">
                  <a:pos x="T6" y="T7"/>
                </a:cxn>
              </a:cxnLst>
              <a:rect l="0" t="0" r="r" b="b"/>
              <a:pathLst>
                <a:path w="163" h="188">
                  <a:moveTo>
                    <a:pt x="0" y="0"/>
                  </a:moveTo>
                  <a:lnTo>
                    <a:pt x="163"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7" name="Line 69"/>
            <p:cNvSpPr>
              <a:spLocks noChangeShapeType="1"/>
            </p:cNvSpPr>
            <p:nvPr/>
          </p:nvSpPr>
          <p:spPr bwMode="auto">
            <a:xfrm flipV="1">
              <a:off x="3044549" y="29785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8" name="Line 70"/>
            <p:cNvSpPr>
              <a:spLocks noChangeShapeType="1"/>
            </p:cNvSpPr>
            <p:nvPr/>
          </p:nvSpPr>
          <p:spPr bwMode="auto">
            <a:xfrm flipH="1" flipV="1">
              <a:off x="3044549" y="29039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9" name="Line 71"/>
            <p:cNvSpPr>
              <a:spLocks noChangeShapeType="1"/>
            </p:cNvSpPr>
            <p:nvPr/>
          </p:nvSpPr>
          <p:spPr bwMode="auto">
            <a:xfrm>
              <a:off x="3044549" y="29039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0" name="Line 72"/>
            <p:cNvSpPr>
              <a:spLocks noChangeShapeType="1"/>
            </p:cNvSpPr>
            <p:nvPr/>
          </p:nvSpPr>
          <p:spPr bwMode="auto">
            <a:xfrm flipH="1">
              <a:off x="1231624" y="3550065"/>
              <a:ext cx="4333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1" name="Line 73"/>
            <p:cNvSpPr>
              <a:spLocks noChangeShapeType="1"/>
            </p:cNvSpPr>
            <p:nvPr/>
          </p:nvSpPr>
          <p:spPr bwMode="auto">
            <a:xfrm flipH="1">
              <a:off x="2025373" y="3550065"/>
              <a:ext cx="6985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2" name="Line 74"/>
            <p:cNvSpPr>
              <a:spLocks noChangeShapeType="1"/>
            </p:cNvSpPr>
            <p:nvPr/>
          </p:nvSpPr>
          <p:spPr bwMode="auto">
            <a:xfrm flipV="1">
              <a:off x="194282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3" name="Line 75"/>
            <p:cNvSpPr>
              <a:spLocks noChangeShapeType="1"/>
            </p:cNvSpPr>
            <p:nvPr/>
          </p:nvSpPr>
          <p:spPr bwMode="auto">
            <a:xfrm flipH="1" flipV="1">
              <a:off x="1909487"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4" name="Line 76"/>
            <p:cNvSpPr>
              <a:spLocks noChangeShapeType="1"/>
            </p:cNvSpPr>
            <p:nvPr/>
          </p:nvSpPr>
          <p:spPr bwMode="auto">
            <a:xfrm flipV="1">
              <a:off x="1876149"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5" name="Line 77"/>
            <p:cNvSpPr>
              <a:spLocks noChangeShapeType="1"/>
            </p:cNvSpPr>
            <p:nvPr/>
          </p:nvSpPr>
          <p:spPr bwMode="auto">
            <a:xfrm flipH="1" flipV="1">
              <a:off x="1842812"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6" name="Line 78"/>
            <p:cNvSpPr>
              <a:spLocks noChangeShapeType="1"/>
            </p:cNvSpPr>
            <p:nvPr/>
          </p:nvSpPr>
          <p:spPr bwMode="auto">
            <a:xfrm flipV="1">
              <a:off x="180947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7" name="Line 79"/>
            <p:cNvSpPr>
              <a:spLocks noChangeShapeType="1"/>
            </p:cNvSpPr>
            <p:nvPr/>
          </p:nvSpPr>
          <p:spPr bwMode="auto">
            <a:xfrm flipH="1" flipV="1">
              <a:off x="1774549" y="3480215"/>
              <a:ext cx="34925"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8" name="Line 80"/>
            <p:cNvSpPr>
              <a:spLocks noChangeShapeType="1"/>
            </p:cNvSpPr>
            <p:nvPr/>
          </p:nvSpPr>
          <p:spPr bwMode="auto">
            <a:xfrm flipV="1">
              <a:off x="1741212"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9" name="Line 81"/>
            <p:cNvSpPr>
              <a:spLocks noChangeShapeType="1"/>
            </p:cNvSpPr>
            <p:nvPr/>
          </p:nvSpPr>
          <p:spPr bwMode="auto">
            <a:xfrm flipH="1" flipV="1">
              <a:off x="170787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0" name="Line 82"/>
            <p:cNvSpPr>
              <a:spLocks noChangeShapeType="1"/>
            </p:cNvSpPr>
            <p:nvPr/>
          </p:nvSpPr>
          <p:spPr bwMode="auto">
            <a:xfrm flipH="1" flipV="1">
              <a:off x="1976162" y="3480215"/>
              <a:ext cx="49213" cy="698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1" name="Line 83"/>
            <p:cNvSpPr>
              <a:spLocks noChangeShapeType="1"/>
            </p:cNvSpPr>
            <p:nvPr/>
          </p:nvSpPr>
          <p:spPr bwMode="auto">
            <a:xfrm flipV="1">
              <a:off x="1665012" y="3480215"/>
              <a:ext cx="42863" cy="730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2" name="Freeform 84"/>
            <p:cNvSpPr>
              <a:spLocks/>
            </p:cNvSpPr>
            <p:nvPr/>
          </p:nvSpPr>
          <p:spPr bwMode="auto">
            <a:xfrm>
              <a:off x="1022074" y="3475452"/>
              <a:ext cx="130175" cy="149225"/>
            </a:xfrm>
            <a:custGeom>
              <a:avLst/>
              <a:gdLst>
                <a:gd name="T0" fmla="*/ 0 w 164"/>
                <a:gd name="T1" fmla="*/ 0 h 188"/>
                <a:gd name="T2" fmla="*/ 164 w 164"/>
                <a:gd name="T3" fmla="*/ 93 h 188"/>
                <a:gd name="T4" fmla="*/ 0 w 164"/>
                <a:gd name="T5" fmla="*/ 188 h 188"/>
                <a:gd name="T6" fmla="*/ 0 w 164"/>
                <a:gd name="T7" fmla="*/ 0 h 188"/>
              </a:gdLst>
              <a:ahLst/>
              <a:cxnLst>
                <a:cxn ang="0">
                  <a:pos x="T0" y="T1"/>
                </a:cxn>
                <a:cxn ang="0">
                  <a:pos x="T2" y="T3"/>
                </a:cxn>
                <a:cxn ang="0">
                  <a:pos x="T4" y="T5"/>
                </a:cxn>
                <a:cxn ang="0">
                  <a:pos x="T6" y="T7"/>
                </a:cxn>
              </a:cxnLst>
              <a:rect l="0" t="0" r="r" b="b"/>
              <a:pathLst>
                <a:path w="164" h="188">
                  <a:moveTo>
                    <a:pt x="0" y="0"/>
                  </a:moveTo>
                  <a:lnTo>
                    <a:pt x="164"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13" name="Line 85"/>
            <p:cNvSpPr>
              <a:spLocks noChangeShapeType="1"/>
            </p:cNvSpPr>
            <p:nvPr/>
          </p:nvSpPr>
          <p:spPr bwMode="auto">
            <a:xfrm flipV="1">
              <a:off x="1022074" y="35500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4" name="Line 86"/>
            <p:cNvSpPr>
              <a:spLocks noChangeShapeType="1"/>
            </p:cNvSpPr>
            <p:nvPr/>
          </p:nvSpPr>
          <p:spPr bwMode="auto">
            <a:xfrm flipH="1" flipV="1">
              <a:off x="1022074" y="34754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5" name="Line 87"/>
            <p:cNvSpPr>
              <a:spLocks noChangeShapeType="1"/>
            </p:cNvSpPr>
            <p:nvPr/>
          </p:nvSpPr>
          <p:spPr bwMode="auto">
            <a:xfrm>
              <a:off x="1022074" y="34754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6" name="Line 88"/>
            <p:cNvSpPr>
              <a:spLocks noChangeShapeType="1"/>
            </p:cNvSpPr>
            <p:nvPr/>
          </p:nvSpPr>
          <p:spPr bwMode="auto">
            <a:xfrm>
              <a:off x="1411012" y="3742152"/>
              <a:ext cx="0" cy="984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7" name="Line 89"/>
            <p:cNvSpPr>
              <a:spLocks noChangeShapeType="1"/>
            </p:cNvSpPr>
            <p:nvPr/>
          </p:nvSpPr>
          <p:spPr bwMode="auto">
            <a:xfrm flipH="1">
              <a:off x="1290362" y="36834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8" name="Line 90"/>
            <p:cNvSpPr>
              <a:spLocks noChangeShapeType="1"/>
            </p:cNvSpPr>
            <p:nvPr/>
          </p:nvSpPr>
          <p:spPr bwMode="auto">
            <a:xfrm flipH="1">
              <a:off x="1290362" y="37421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9" name="Line 91"/>
            <p:cNvSpPr>
              <a:spLocks noChangeShapeType="1"/>
            </p:cNvSpPr>
            <p:nvPr/>
          </p:nvSpPr>
          <p:spPr bwMode="auto">
            <a:xfrm>
              <a:off x="1411012" y="3550065"/>
              <a:ext cx="0" cy="1333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0" name="Line 92"/>
            <p:cNvSpPr>
              <a:spLocks noChangeShapeType="1"/>
            </p:cNvSpPr>
            <p:nvPr/>
          </p:nvSpPr>
          <p:spPr bwMode="auto">
            <a:xfrm flipH="1">
              <a:off x="1295124" y="3840577"/>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1" name="Line 93"/>
            <p:cNvSpPr>
              <a:spLocks noChangeShapeType="1"/>
            </p:cNvSpPr>
            <p:nvPr/>
          </p:nvSpPr>
          <p:spPr bwMode="auto">
            <a:xfrm flipH="1">
              <a:off x="1360212" y="3873915"/>
              <a:ext cx="1016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2" name="Line 94"/>
            <p:cNvSpPr>
              <a:spLocks noChangeShapeType="1"/>
            </p:cNvSpPr>
            <p:nvPr/>
          </p:nvSpPr>
          <p:spPr bwMode="auto">
            <a:xfrm flipH="1">
              <a:off x="1152249" y="35500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3" name="Freeform 95"/>
            <p:cNvSpPr>
              <a:spLocks/>
            </p:cNvSpPr>
            <p:nvPr/>
          </p:nvSpPr>
          <p:spPr bwMode="auto">
            <a:xfrm>
              <a:off x="2500037" y="3475452"/>
              <a:ext cx="130175" cy="149225"/>
            </a:xfrm>
            <a:custGeom>
              <a:avLst/>
              <a:gdLst>
                <a:gd name="T0" fmla="*/ 0 w 163"/>
                <a:gd name="T1" fmla="*/ 0 h 188"/>
                <a:gd name="T2" fmla="*/ 163 w 163"/>
                <a:gd name="T3" fmla="*/ 93 h 188"/>
                <a:gd name="T4" fmla="*/ 0 w 163"/>
                <a:gd name="T5" fmla="*/ 188 h 188"/>
                <a:gd name="T6" fmla="*/ 0 w 163"/>
                <a:gd name="T7" fmla="*/ 0 h 188"/>
              </a:gdLst>
              <a:ahLst/>
              <a:cxnLst>
                <a:cxn ang="0">
                  <a:pos x="T0" y="T1"/>
                </a:cxn>
                <a:cxn ang="0">
                  <a:pos x="T2" y="T3"/>
                </a:cxn>
                <a:cxn ang="0">
                  <a:pos x="T4" y="T5"/>
                </a:cxn>
                <a:cxn ang="0">
                  <a:pos x="T6" y="T7"/>
                </a:cxn>
              </a:cxnLst>
              <a:rect l="0" t="0" r="r" b="b"/>
              <a:pathLst>
                <a:path w="163" h="188">
                  <a:moveTo>
                    <a:pt x="0" y="0"/>
                  </a:moveTo>
                  <a:lnTo>
                    <a:pt x="163"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24" name="Line 96"/>
            <p:cNvSpPr>
              <a:spLocks noChangeShapeType="1"/>
            </p:cNvSpPr>
            <p:nvPr/>
          </p:nvSpPr>
          <p:spPr bwMode="auto">
            <a:xfrm flipV="1">
              <a:off x="2500037" y="35500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5" name="Line 97"/>
            <p:cNvSpPr>
              <a:spLocks noChangeShapeType="1"/>
            </p:cNvSpPr>
            <p:nvPr/>
          </p:nvSpPr>
          <p:spPr bwMode="auto">
            <a:xfrm flipH="1" flipV="1">
              <a:off x="2500037" y="34754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6" name="Line 98"/>
            <p:cNvSpPr>
              <a:spLocks noChangeShapeType="1"/>
            </p:cNvSpPr>
            <p:nvPr/>
          </p:nvSpPr>
          <p:spPr bwMode="auto">
            <a:xfrm>
              <a:off x="2500037" y="34754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7" name="Line 99"/>
            <p:cNvSpPr>
              <a:spLocks noChangeShapeType="1"/>
            </p:cNvSpPr>
            <p:nvPr/>
          </p:nvSpPr>
          <p:spPr bwMode="auto">
            <a:xfrm>
              <a:off x="2257149" y="3743740"/>
              <a:ext cx="0" cy="9683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8" name="Line 100"/>
            <p:cNvSpPr>
              <a:spLocks noChangeShapeType="1"/>
            </p:cNvSpPr>
            <p:nvPr/>
          </p:nvSpPr>
          <p:spPr bwMode="auto">
            <a:xfrm flipH="1">
              <a:off x="2136499" y="368500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9" name="Line 101"/>
            <p:cNvSpPr>
              <a:spLocks noChangeShapeType="1"/>
            </p:cNvSpPr>
            <p:nvPr/>
          </p:nvSpPr>
          <p:spPr bwMode="auto">
            <a:xfrm flipH="1">
              <a:off x="2136499" y="3743740"/>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0" name="Line 102"/>
            <p:cNvSpPr>
              <a:spLocks noChangeShapeType="1"/>
            </p:cNvSpPr>
            <p:nvPr/>
          </p:nvSpPr>
          <p:spPr bwMode="auto">
            <a:xfrm>
              <a:off x="2257149" y="3553240"/>
              <a:ext cx="0" cy="131763"/>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1" name="Line 103"/>
            <p:cNvSpPr>
              <a:spLocks noChangeShapeType="1"/>
            </p:cNvSpPr>
            <p:nvPr/>
          </p:nvSpPr>
          <p:spPr bwMode="auto">
            <a:xfrm flipH="1">
              <a:off x="2141262" y="384057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2" name="Line 104"/>
            <p:cNvSpPr>
              <a:spLocks noChangeShapeType="1"/>
            </p:cNvSpPr>
            <p:nvPr/>
          </p:nvSpPr>
          <p:spPr bwMode="auto">
            <a:xfrm flipH="1">
              <a:off x="2204762" y="3873915"/>
              <a:ext cx="103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3" name="Line 113"/>
            <p:cNvSpPr>
              <a:spLocks noChangeShapeType="1"/>
            </p:cNvSpPr>
            <p:nvPr/>
          </p:nvSpPr>
          <p:spPr bwMode="auto">
            <a:xfrm flipH="1">
              <a:off x="2506387" y="2972215"/>
              <a:ext cx="290513" cy="2921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4" name="Line 114"/>
            <p:cNvSpPr>
              <a:spLocks noChangeShapeType="1"/>
            </p:cNvSpPr>
            <p:nvPr/>
          </p:nvSpPr>
          <p:spPr bwMode="auto">
            <a:xfrm flipH="1">
              <a:off x="2374624" y="3264315"/>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5" name="Line 115"/>
            <p:cNvSpPr>
              <a:spLocks noChangeShapeType="1"/>
            </p:cNvSpPr>
            <p:nvPr/>
          </p:nvSpPr>
          <p:spPr bwMode="auto">
            <a:xfrm flipH="1">
              <a:off x="2374624" y="3323052"/>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6" name="Line 116"/>
            <p:cNvSpPr>
              <a:spLocks noChangeShapeType="1"/>
            </p:cNvSpPr>
            <p:nvPr/>
          </p:nvSpPr>
          <p:spPr bwMode="auto">
            <a:xfrm flipH="1">
              <a:off x="2261912" y="3323052"/>
              <a:ext cx="207963" cy="23018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7" name="Line 117"/>
            <p:cNvSpPr>
              <a:spLocks noChangeShapeType="1"/>
            </p:cNvSpPr>
            <p:nvPr/>
          </p:nvSpPr>
          <p:spPr bwMode="auto">
            <a:xfrm flipH="1">
              <a:off x="1657074" y="2972215"/>
              <a:ext cx="288925" cy="2921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8" name="Line 118"/>
            <p:cNvSpPr>
              <a:spLocks noChangeShapeType="1"/>
            </p:cNvSpPr>
            <p:nvPr/>
          </p:nvSpPr>
          <p:spPr bwMode="auto">
            <a:xfrm flipH="1">
              <a:off x="1522137" y="32643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9" name="Line 119"/>
            <p:cNvSpPr>
              <a:spLocks noChangeShapeType="1"/>
            </p:cNvSpPr>
            <p:nvPr/>
          </p:nvSpPr>
          <p:spPr bwMode="auto">
            <a:xfrm flipH="1">
              <a:off x="1522137" y="33230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0" name="Line 120"/>
            <p:cNvSpPr>
              <a:spLocks noChangeShapeType="1"/>
            </p:cNvSpPr>
            <p:nvPr/>
          </p:nvSpPr>
          <p:spPr bwMode="auto">
            <a:xfrm flipH="1">
              <a:off x="1409424" y="3323052"/>
              <a:ext cx="209550" cy="23018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1" name="Line 67"/>
            <p:cNvSpPr>
              <a:spLocks noChangeShapeType="1"/>
            </p:cNvSpPr>
            <p:nvPr/>
          </p:nvSpPr>
          <p:spPr bwMode="auto">
            <a:xfrm flipH="1">
              <a:off x="1474512" y="29785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2" name="Line 94"/>
            <p:cNvSpPr>
              <a:spLocks noChangeShapeType="1"/>
            </p:cNvSpPr>
            <p:nvPr/>
          </p:nvSpPr>
          <p:spPr bwMode="auto">
            <a:xfrm flipH="1">
              <a:off x="929999" y="35500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mc:AlternateContent xmlns:mc="http://schemas.openxmlformats.org/markup-compatibility/2006" xmlns:a14="http://schemas.microsoft.com/office/drawing/2010/main">
          <mc:Choice Requires="a14">
            <p:sp>
              <p:nvSpPr>
                <p:cNvPr id="243" name="文字方塊 242"/>
                <p:cNvSpPr txBox="1"/>
                <p:nvPr/>
              </p:nvSpPr>
              <p:spPr>
                <a:xfrm>
                  <a:off x="1450873" y="3519449"/>
                  <a:ext cx="773994"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𝑤𝑖𝑟𝑒</m:t>
                            </m:r>
                          </m:sub>
                        </m:sSub>
                      </m:oMath>
                    </m:oMathPara>
                  </a14:m>
                  <a:endParaRPr lang="zh-TW" altLang="en-US" dirty="0"/>
                </a:p>
              </p:txBody>
            </p:sp>
          </mc:Choice>
          <mc:Fallback xmlns="">
            <p:sp>
              <p:nvSpPr>
                <p:cNvPr id="243" name="文字方塊 242"/>
                <p:cNvSpPr txBox="1">
                  <a:spLocks noRot="1" noChangeAspect="1" noMove="1" noResize="1" noEditPoints="1" noAdjustHandles="1" noChangeArrowheads="1" noChangeShapeType="1" noTextEdit="1"/>
                </p:cNvSpPr>
                <p:nvPr/>
              </p:nvSpPr>
              <p:spPr>
                <a:xfrm>
                  <a:off x="1450873" y="3519449"/>
                  <a:ext cx="773994" cy="369332"/>
                </a:xfrm>
                <a:prstGeom prst="rect">
                  <a:avLst/>
                </a:prstGeom>
                <a:blipFill>
                  <a:blip r:embed="rId4"/>
                  <a:stretch>
                    <a:fillRect b="-1639"/>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4" name="文字方塊 243"/>
                <p:cNvSpPr txBox="1"/>
                <p:nvPr/>
              </p:nvSpPr>
              <p:spPr>
                <a:xfrm>
                  <a:off x="830220" y="2896527"/>
                  <a:ext cx="772647" cy="61799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𝑐𝑜𝑢𝑝</m:t>
                                </m:r>
                              </m:sub>
                            </m:sSub>
                          </m:num>
                          <m:den>
                            <m:r>
                              <a:rPr lang="en-US" altLang="zh-TW" b="0" i="1" smtClean="0">
                                <a:latin typeface="Cambria Math" panose="02040503050406030204" pitchFamily="18" charset="0"/>
                              </a:rPr>
                              <m:t>2</m:t>
                            </m:r>
                          </m:den>
                        </m:f>
                      </m:oMath>
                    </m:oMathPara>
                  </a14:m>
                  <a:endParaRPr lang="zh-TW" altLang="en-US" dirty="0"/>
                </a:p>
              </p:txBody>
            </p:sp>
          </mc:Choice>
          <mc:Fallback xmlns="">
            <p:sp>
              <p:nvSpPr>
                <p:cNvPr id="244" name="文字方塊 243"/>
                <p:cNvSpPr txBox="1">
                  <a:spLocks noRot="1" noChangeAspect="1" noMove="1" noResize="1" noEditPoints="1" noAdjustHandles="1" noChangeArrowheads="1" noChangeShapeType="1" noTextEdit="1"/>
                </p:cNvSpPr>
                <p:nvPr/>
              </p:nvSpPr>
              <p:spPr>
                <a:xfrm>
                  <a:off x="830220" y="2896527"/>
                  <a:ext cx="772647" cy="617990"/>
                </a:xfrm>
                <a:prstGeom prst="rect">
                  <a:avLst/>
                </a:prstGeom>
                <a:blipFill>
                  <a:blip r:embed="rId5"/>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5" name="文字方塊 244"/>
                <p:cNvSpPr txBox="1"/>
                <p:nvPr/>
              </p:nvSpPr>
              <p:spPr>
                <a:xfrm>
                  <a:off x="2825071" y="3042109"/>
                  <a:ext cx="693908" cy="61914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𝑔𝑛𝑑</m:t>
                                </m:r>
                              </m:sub>
                            </m:sSub>
                          </m:num>
                          <m:den>
                            <m:r>
                              <a:rPr lang="en-US" altLang="zh-TW" b="0" i="1" smtClean="0">
                                <a:latin typeface="Cambria Math" panose="02040503050406030204" pitchFamily="18" charset="0"/>
                              </a:rPr>
                              <m:t>2</m:t>
                            </m:r>
                          </m:den>
                        </m:f>
                      </m:oMath>
                    </m:oMathPara>
                  </a14:m>
                  <a:endParaRPr lang="zh-TW" altLang="en-US" dirty="0"/>
                </a:p>
              </p:txBody>
            </p:sp>
          </mc:Choice>
          <mc:Fallback xmlns="">
            <p:sp>
              <p:nvSpPr>
                <p:cNvPr id="245" name="文字方塊 244"/>
                <p:cNvSpPr txBox="1">
                  <a:spLocks noRot="1" noChangeAspect="1" noMove="1" noResize="1" noEditPoints="1" noAdjustHandles="1" noChangeArrowheads="1" noChangeShapeType="1" noTextEdit="1"/>
                </p:cNvSpPr>
                <p:nvPr/>
              </p:nvSpPr>
              <p:spPr>
                <a:xfrm>
                  <a:off x="2825071" y="3042109"/>
                  <a:ext cx="693908" cy="619144"/>
                </a:xfrm>
                <a:prstGeom prst="rect">
                  <a:avLst/>
                </a:prstGeom>
                <a:blipFill>
                  <a:blip r:embed="rId6"/>
                  <a:stretch>
                    <a:fillRect/>
                  </a:stretch>
                </a:blipFill>
                <a:ln>
                  <a:noFill/>
                </a:ln>
              </p:spPr>
              <p:txBody>
                <a:bodyPr/>
                <a:lstStyle/>
                <a:p>
                  <a:r>
                    <a:rPr lang="zh-TW" altLang="en-US">
                      <a:noFill/>
                    </a:rPr>
                    <a:t> </a:t>
                  </a:r>
                </a:p>
              </p:txBody>
            </p:sp>
          </mc:Fallback>
        </mc:AlternateContent>
        <p:sp>
          <p:nvSpPr>
            <p:cNvPr id="246" name="文字方塊 245"/>
            <p:cNvSpPr txBox="1"/>
            <p:nvPr/>
          </p:nvSpPr>
          <p:spPr>
            <a:xfrm>
              <a:off x="2013552" y="2568236"/>
              <a:ext cx="645369" cy="369332"/>
            </a:xfrm>
            <a:prstGeom prst="rect">
              <a:avLst/>
            </a:prstGeom>
            <a:noFill/>
            <a:ln>
              <a:noFill/>
            </a:ln>
          </p:spPr>
          <p:txBody>
            <a:bodyPr wrap="none" rtlCol="0">
              <a:spAutoFit/>
            </a:bodyPr>
            <a:lstStyle/>
            <a:p>
              <a:r>
                <a:rPr lang="en-US" altLang="zh-TW" b="1" dirty="0"/>
                <a:t>Wire</a:t>
              </a:r>
              <a:endParaRPr lang="zh-TW" altLang="en-US" b="1" dirty="0"/>
            </a:p>
          </p:txBody>
        </p:sp>
      </p:grpSp>
      <p:grpSp>
        <p:nvGrpSpPr>
          <p:cNvPr id="525" name="群組 524"/>
          <p:cNvGrpSpPr/>
          <p:nvPr/>
        </p:nvGrpSpPr>
        <p:grpSpPr>
          <a:xfrm>
            <a:off x="203761" y="5027691"/>
            <a:ext cx="2573338" cy="1504873"/>
            <a:chOff x="5766400" y="1931364"/>
            <a:chExt cx="2573338" cy="1504873"/>
          </a:xfrm>
        </p:grpSpPr>
        <p:sp>
          <p:nvSpPr>
            <p:cNvPr id="248" name="圓柱 247"/>
            <p:cNvSpPr/>
            <p:nvPr/>
          </p:nvSpPr>
          <p:spPr>
            <a:xfrm>
              <a:off x="6345879" y="2307523"/>
              <a:ext cx="290430" cy="1112840"/>
            </a:xfrm>
            <a:prstGeom prst="can">
              <a:avLst/>
            </a:prstGeom>
            <a:solidFill>
              <a:schemeClr val="accent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圓柱 248"/>
            <p:cNvSpPr/>
            <p:nvPr/>
          </p:nvSpPr>
          <p:spPr>
            <a:xfrm>
              <a:off x="7420657" y="2307523"/>
              <a:ext cx="290430" cy="1112840"/>
            </a:xfrm>
            <a:prstGeom prst="can">
              <a:avLst/>
            </a:prstGeom>
            <a:solidFill>
              <a:schemeClr val="accent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Line 705"/>
            <p:cNvSpPr>
              <a:spLocks noChangeShapeType="1"/>
            </p:cNvSpPr>
            <p:nvPr/>
          </p:nvSpPr>
          <p:spPr bwMode="auto">
            <a:xfrm flipH="1" flipV="1">
              <a:off x="6456962" y="2720274"/>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1" name="Line 706"/>
            <p:cNvSpPr>
              <a:spLocks noChangeShapeType="1"/>
            </p:cNvSpPr>
            <p:nvPr/>
          </p:nvSpPr>
          <p:spPr bwMode="auto">
            <a:xfrm flipH="1">
              <a:off x="6456962" y="2734562"/>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2" name="Line 707"/>
            <p:cNvSpPr>
              <a:spLocks noChangeShapeType="1"/>
            </p:cNvSpPr>
            <p:nvPr/>
          </p:nvSpPr>
          <p:spPr bwMode="auto">
            <a:xfrm flipH="1" flipV="1">
              <a:off x="6456962" y="2750437"/>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3" name="Line 708"/>
            <p:cNvSpPr>
              <a:spLocks noChangeShapeType="1"/>
            </p:cNvSpPr>
            <p:nvPr/>
          </p:nvSpPr>
          <p:spPr bwMode="auto">
            <a:xfrm flipH="1">
              <a:off x="6456962" y="2766312"/>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4" name="Line 709"/>
            <p:cNvSpPr>
              <a:spLocks noChangeShapeType="1"/>
            </p:cNvSpPr>
            <p:nvPr/>
          </p:nvSpPr>
          <p:spPr bwMode="auto">
            <a:xfrm flipH="1" flipV="1">
              <a:off x="6456962" y="2780599"/>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5" name="Line 710"/>
            <p:cNvSpPr>
              <a:spLocks noChangeShapeType="1"/>
            </p:cNvSpPr>
            <p:nvPr/>
          </p:nvSpPr>
          <p:spPr bwMode="auto">
            <a:xfrm flipH="1">
              <a:off x="6456962" y="2796474"/>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6" name="Line 711"/>
            <p:cNvSpPr>
              <a:spLocks noChangeShapeType="1"/>
            </p:cNvSpPr>
            <p:nvPr/>
          </p:nvSpPr>
          <p:spPr bwMode="auto">
            <a:xfrm flipH="1" flipV="1">
              <a:off x="6456962" y="2810762"/>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7" name="Line 712"/>
            <p:cNvSpPr>
              <a:spLocks noChangeShapeType="1"/>
            </p:cNvSpPr>
            <p:nvPr/>
          </p:nvSpPr>
          <p:spPr bwMode="auto">
            <a:xfrm flipH="1">
              <a:off x="6456962" y="2826637"/>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8" name="Line 713"/>
            <p:cNvSpPr>
              <a:spLocks noChangeShapeType="1"/>
            </p:cNvSpPr>
            <p:nvPr/>
          </p:nvSpPr>
          <p:spPr bwMode="auto">
            <a:xfrm flipH="1">
              <a:off x="6456962" y="2698049"/>
              <a:ext cx="41275" cy="222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9" name="Line 714"/>
            <p:cNvSpPr>
              <a:spLocks noChangeShapeType="1"/>
            </p:cNvSpPr>
            <p:nvPr/>
          </p:nvSpPr>
          <p:spPr bwMode="auto">
            <a:xfrm flipH="1" flipV="1">
              <a:off x="6456962" y="2840924"/>
              <a:ext cx="42863" cy="190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0" name="Line 715"/>
            <p:cNvSpPr>
              <a:spLocks noChangeShapeType="1"/>
            </p:cNvSpPr>
            <p:nvPr/>
          </p:nvSpPr>
          <p:spPr bwMode="auto">
            <a:xfrm flipH="1" flipV="1">
              <a:off x="6491887" y="3106037"/>
              <a:ext cx="222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1" name="Line 716"/>
            <p:cNvSpPr>
              <a:spLocks noChangeShapeType="1"/>
            </p:cNvSpPr>
            <p:nvPr/>
          </p:nvSpPr>
          <p:spPr bwMode="auto">
            <a:xfrm flipH="1" flipV="1">
              <a:off x="6472837" y="3101274"/>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2" name="Line 718"/>
            <p:cNvSpPr>
              <a:spLocks noChangeShapeType="1"/>
            </p:cNvSpPr>
            <p:nvPr/>
          </p:nvSpPr>
          <p:spPr bwMode="auto">
            <a:xfrm flipH="1" flipV="1">
              <a:off x="6458550" y="30965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3" name="Line 719"/>
            <p:cNvSpPr>
              <a:spLocks noChangeShapeType="1"/>
            </p:cNvSpPr>
            <p:nvPr/>
          </p:nvSpPr>
          <p:spPr bwMode="auto">
            <a:xfrm flipH="1" flipV="1">
              <a:off x="6449025" y="30885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4" name="Line 720"/>
            <p:cNvSpPr>
              <a:spLocks noChangeShapeType="1"/>
            </p:cNvSpPr>
            <p:nvPr/>
          </p:nvSpPr>
          <p:spPr bwMode="auto">
            <a:xfrm flipH="1" flipV="1">
              <a:off x="6444262" y="30806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5" name="Line 721"/>
            <p:cNvSpPr>
              <a:spLocks noChangeShapeType="1"/>
            </p:cNvSpPr>
            <p:nvPr/>
          </p:nvSpPr>
          <p:spPr bwMode="auto">
            <a:xfrm flipV="1">
              <a:off x="6444262" y="3069525"/>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6" name="Line 722"/>
            <p:cNvSpPr>
              <a:spLocks noChangeShapeType="1"/>
            </p:cNvSpPr>
            <p:nvPr/>
          </p:nvSpPr>
          <p:spPr bwMode="auto">
            <a:xfrm flipV="1">
              <a:off x="6449025" y="30615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7" name="Line 723"/>
            <p:cNvSpPr>
              <a:spLocks noChangeShapeType="1"/>
            </p:cNvSpPr>
            <p:nvPr/>
          </p:nvSpPr>
          <p:spPr bwMode="auto">
            <a:xfrm flipV="1">
              <a:off x="6460137" y="3056825"/>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8" name="Line 724"/>
            <p:cNvSpPr>
              <a:spLocks noChangeShapeType="1"/>
            </p:cNvSpPr>
            <p:nvPr/>
          </p:nvSpPr>
          <p:spPr bwMode="auto">
            <a:xfrm flipV="1">
              <a:off x="6477600" y="3053650"/>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9" name="Line 725"/>
            <p:cNvSpPr>
              <a:spLocks noChangeShapeType="1"/>
            </p:cNvSpPr>
            <p:nvPr/>
          </p:nvSpPr>
          <p:spPr bwMode="auto">
            <a:xfrm flipV="1">
              <a:off x="6512525" y="3106037"/>
              <a:ext cx="1270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0" name="Line 726"/>
            <p:cNvSpPr>
              <a:spLocks noChangeShapeType="1"/>
            </p:cNvSpPr>
            <p:nvPr/>
          </p:nvSpPr>
          <p:spPr bwMode="auto">
            <a:xfrm flipV="1">
              <a:off x="6525225" y="31012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1" name="Line 727"/>
            <p:cNvSpPr>
              <a:spLocks noChangeShapeType="1"/>
            </p:cNvSpPr>
            <p:nvPr/>
          </p:nvSpPr>
          <p:spPr bwMode="auto">
            <a:xfrm flipV="1">
              <a:off x="6536337" y="3096512"/>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2" name="Line 728"/>
            <p:cNvSpPr>
              <a:spLocks noChangeShapeType="1"/>
            </p:cNvSpPr>
            <p:nvPr/>
          </p:nvSpPr>
          <p:spPr bwMode="auto">
            <a:xfrm flipV="1">
              <a:off x="6544275" y="3090162"/>
              <a:ext cx="158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3" name="Line 729"/>
            <p:cNvSpPr>
              <a:spLocks noChangeShapeType="1"/>
            </p:cNvSpPr>
            <p:nvPr/>
          </p:nvSpPr>
          <p:spPr bwMode="auto">
            <a:xfrm flipH="1" flipV="1">
              <a:off x="6542687" y="308381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4" name="Line 730"/>
            <p:cNvSpPr>
              <a:spLocks noChangeShapeType="1"/>
            </p:cNvSpPr>
            <p:nvPr/>
          </p:nvSpPr>
          <p:spPr bwMode="auto">
            <a:xfrm flipH="1" flipV="1">
              <a:off x="6531575" y="3077462"/>
              <a:ext cx="1111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5" name="Line 731"/>
            <p:cNvSpPr>
              <a:spLocks noChangeShapeType="1"/>
            </p:cNvSpPr>
            <p:nvPr/>
          </p:nvSpPr>
          <p:spPr bwMode="auto">
            <a:xfrm flipH="1" flipV="1">
              <a:off x="6517287" y="30758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6" name="Line 732"/>
            <p:cNvSpPr>
              <a:spLocks noChangeShapeType="1"/>
            </p:cNvSpPr>
            <p:nvPr/>
          </p:nvSpPr>
          <p:spPr bwMode="auto">
            <a:xfrm flipH="1">
              <a:off x="6503000" y="30758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7" name="Line 733"/>
            <p:cNvSpPr>
              <a:spLocks noChangeShapeType="1"/>
            </p:cNvSpPr>
            <p:nvPr/>
          </p:nvSpPr>
          <p:spPr bwMode="auto">
            <a:xfrm flipH="1">
              <a:off x="6491887" y="30758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8" name="Line 734"/>
            <p:cNvSpPr>
              <a:spLocks noChangeShapeType="1"/>
            </p:cNvSpPr>
            <p:nvPr/>
          </p:nvSpPr>
          <p:spPr bwMode="auto">
            <a:xfrm flipH="1">
              <a:off x="6488712" y="3077462"/>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9" name="Line 735"/>
            <p:cNvSpPr>
              <a:spLocks noChangeShapeType="1"/>
            </p:cNvSpPr>
            <p:nvPr/>
          </p:nvSpPr>
          <p:spPr bwMode="auto">
            <a:xfrm flipH="1" flipV="1">
              <a:off x="6491887" y="3128262"/>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0" name="Line 736"/>
            <p:cNvSpPr>
              <a:spLocks noChangeShapeType="1"/>
            </p:cNvSpPr>
            <p:nvPr/>
          </p:nvSpPr>
          <p:spPr bwMode="auto">
            <a:xfrm flipH="1" flipV="1">
              <a:off x="6472837" y="3125087"/>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1" name="Line 737"/>
            <p:cNvSpPr>
              <a:spLocks noChangeShapeType="1"/>
            </p:cNvSpPr>
            <p:nvPr/>
          </p:nvSpPr>
          <p:spPr bwMode="auto">
            <a:xfrm flipH="1" flipV="1">
              <a:off x="6458550" y="3120325"/>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2" name="Line 738"/>
            <p:cNvSpPr>
              <a:spLocks noChangeShapeType="1"/>
            </p:cNvSpPr>
            <p:nvPr/>
          </p:nvSpPr>
          <p:spPr bwMode="auto">
            <a:xfrm flipH="1" flipV="1">
              <a:off x="6449025" y="3112387"/>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3" name="Line 739"/>
            <p:cNvSpPr>
              <a:spLocks noChangeShapeType="1"/>
            </p:cNvSpPr>
            <p:nvPr/>
          </p:nvSpPr>
          <p:spPr bwMode="auto">
            <a:xfrm flipH="1" flipV="1">
              <a:off x="6444262" y="3104450"/>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4" name="Line 740"/>
            <p:cNvSpPr>
              <a:spLocks noChangeShapeType="1"/>
            </p:cNvSpPr>
            <p:nvPr/>
          </p:nvSpPr>
          <p:spPr bwMode="auto">
            <a:xfrm flipV="1">
              <a:off x="6444262" y="3093337"/>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5" name="Line 741"/>
            <p:cNvSpPr>
              <a:spLocks noChangeShapeType="1"/>
            </p:cNvSpPr>
            <p:nvPr/>
          </p:nvSpPr>
          <p:spPr bwMode="auto">
            <a:xfrm flipV="1">
              <a:off x="6449025" y="3085400"/>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6" name="Line 742"/>
            <p:cNvSpPr>
              <a:spLocks noChangeShapeType="1"/>
            </p:cNvSpPr>
            <p:nvPr/>
          </p:nvSpPr>
          <p:spPr bwMode="auto">
            <a:xfrm flipV="1">
              <a:off x="6460137" y="3080637"/>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7" name="Line 743"/>
            <p:cNvSpPr>
              <a:spLocks noChangeShapeType="1"/>
            </p:cNvSpPr>
            <p:nvPr/>
          </p:nvSpPr>
          <p:spPr bwMode="auto">
            <a:xfrm flipV="1">
              <a:off x="6477600" y="3077462"/>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8" name="Line 744"/>
            <p:cNvSpPr>
              <a:spLocks noChangeShapeType="1"/>
            </p:cNvSpPr>
            <p:nvPr/>
          </p:nvSpPr>
          <p:spPr bwMode="auto">
            <a:xfrm flipV="1">
              <a:off x="6512525" y="3128262"/>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9" name="Line 745"/>
            <p:cNvSpPr>
              <a:spLocks noChangeShapeType="1"/>
            </p:cNvSpPr>
            <p:nvPr/>
          </p:nvSpPr>
          <p:spPr bwMode="auto">
            <a:xfrm flipV="1">
              <a:off x="6525225" y="3125087"/>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0" name="Line 746"/>
            <p:cNvSpPr>
              <a:spLocks noChangeShapeType="1"/>
            </p:cNvSpPr>
            <p:nvPr/>
          </p:nvSpPr>
          <p:spPr bwMode="auto">
            <a:xfrm flipV="1">
              <a:off x="6536337" y="3120325"/>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1" name="Line 747"/>
            <p:cNvSpPr>
              <a:spLocks noChangeShapeType="1"/>
            </p:cNvSpPr>
            <p:nvPr/>
          </p:nvSpPr>
          <p:spPr bwMode="auto">
            <a:xfrm flipV="1">
              <a:off x="6544275" y="3112387"/>
              <a:ext cx="1588"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2" name="Line 748"/>
            <p:cNvSpPr>
              <a:spLocks noChangeShapeType="1"/>
            </p:cNvSpPr>
            <p:nvPr/>
          </p:nvSpPr>
          <p:spPr bwMode="auto">
            <a:xfrm flipH="1" flipV="1">
              <a:off x="6542687" y="3106037"/>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3" name="Line 749"/>
            <p:cNvSpPr>
              <a:spLocks noChangeShapeType="1"/>
            </p:cNvSpPr>
            <p:nvPr/>
          </p:nvSpPr>
          <p:spPr bwMode="auto">
            <a:xfrm flipH="1" flipV="1">
              <a:off x="6531575" y="31012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4" name="Line 750"/>
            <p:cNvSpPr>
              <a:spLocks noChangeShapeType="1"/>
            </p:cNvSpPr>
            <p:nvPr/>
          </p:nvSpPr>
          <p:spPr bwMode="auto">
            <a:xfrm flipH="1" flipV="1">
              <a:off x="6517287" y="309968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5" name="Line 751"/>
            <p:cNvSpPr>
              <a:spLocks noChangeShapeType="1"/>
            </p:cNvSpPr>
            <p:nvPr/>
          </p:nvSpPr>
          <p:spPr bwMode="auto">
            <a:xfrm flipH="1">
              <a:off x="6503000" y="3099687"/>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6" name="Line 752"/>
            <p:cNvSpPr>
              <a:spLocks noChangeShapeType="1"/>
            </p:cNvSpPr>
            <p:nvPr/>
          </p:nvSpPr>
          <p:spPr bwMode="auto">
            <a:xfrm flipH="1">
              <a:off x="6491887" y="3099687"/>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7" name="Line 753"/>
            <p:cNvSpPr>
              <a:spLocks noChangeShapeType="1"/>
            </p:cNvSpPr>
            <p:nvPr/>
          </p:nvSpPr>
          <p:spPr bwMode="auto">
            <a:xfrm flipH="1">
              <a:off x="6488712" y="3101275"/>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8" name="Line 754"/>
            <p:cNvSpPr>
              <a:spLocks noChangeShapeType="1"/>
            </p:cNvSpPr>
            <p:nvPr/>
          </p:nvSpPr>
          <p:spPr bwMode="auto">
            <a:xfrm flipH="1" flipV="1">
              <a:off x="6491887" y="3207637"/>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9" name="Line 755"/>
            <p:cNvSpPr>
              <a:spLocks noChangeShapeType="1"/>
            </p:cNvSpPr>
            <p:nvPr/>
          </p:nvSpPr>
          <p:spPr bwMode="auto">
            <a:xfrm flipH="1" flipV="1">
              <a:off x="6472837" y="3202875"/>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0" name="Line 756"/>
            <p:cNvSpPr>
              <a:spLocks noChangeShapeType="1"/>
            </p:cNvSpPr>
            <p:nvPr/>
          </p:nvSpPr>
          <p:spPr bwMode="auto">
            <a:xfrm flipH="1" flipV="1">
              <a:off x="6458550" y="31981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1" name="Line 757"/>
            <p:cNvSpPr>
              <a:spLocks noChangeShapeType="1"/>
            </p:cNvSpPr>
            <p:nvPr/>
          </p:nvSpPr>
          <p:spPr bwMode="auto">
            <a:xfrm flipH="1" flipV="1">
              <a:off x="6449025" y="31901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2" name="Line 758"/>
            <p:cNvSpPr>
              <a:spLocks noChangeShapeType="1"/>
            </p:cNvSpPr>
            <p:nvPr/>
          </p:nvSpPr>
          <p:spPr bwMode="auto">
            <a:xfrm flipH="1" flipV="1">
              <a:off x="6444262" y="31822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3" name="Line 759"/>
            <p:cNvSpPr>
              <a:spLocks noChangeShapeType="1"/>
            </p:cNvSpPr>
            <p:nvPr/>
          </p:nvSpPr>
          <p:spPr bwMode="auto">
            <a:xfrm flipV="1">
              <a:off x="6444262" y="3172712"/>
              <a:ext cx="4763"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4" name="Line 760"/>
            <p:cNvSpPr>
              <a:spLocks noChangeShapeType="1"/>
            </p:cNvSpPr>
            <p:nvPr/>
          </p:nvSpPr>
          <p:spPr bwMode="auto">
            <a:xfrm flipV="1">
              <a:off x="6449025" y="3164775"/>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5" name="Line 761"/>
            <p:cNvSpPr>
              <a:spLocks noChangeShapeType="1"/>
            </p:cNvSpPr>
            <p:nvPr/>
          </p:nvSpPr>
          <p:spPr bwMode="auto">
            <a:xfrm flipV="1">
              <a:off x="6460137" y="3158425"/>
              <a:ext cx="174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6" name="Line 762"/>
            <p:cNvSpPr>
              <a:spLocks noChangeShapeType="1"/>
            </p:cNvSpPr>
            <p:nvPr/>
          </p:nvSpPr>
          <p:spPr bwMode="auto">
            <a:xfrm flipV="1">
              <a:off x="6477600" y="31568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7" name="Line 763"/>
            <p:cNvSpPr>
              <a:spLocks noChangeShapeType="1"/>
            </p:cNvSpPr>
            <p:nvPr/>
          </p:nvSpPr>
          <p:spPr bwMode="auto">
            <a:xfrm flipH="1" flipV="1">
              <a:off x="6491887" y="3155250"/>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8" name="Line 764"/>
            <p:cNvSpPr>
              <a:spLocks noChangeShapeType="1"/>
            </p:cNvSpPr>
            <p:nvPr/>
          </p:nvSpPr>
          <p:spPr bwMode="auto">
            <a:xfrm flipH="1" flipV="1">
              <a:off x="6472837" y="3150487"/>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9" name="Line 765"/>
            <p:cNvSpPr>
              <a:spLocks noChangeShapeType="1"/>
            </p:cNvSpPr>
            <p:nvPr/>
          </p:nvSpPr>
          <p:spPr bwMode="auto">
            <a:xfrm flipH="1" flipV="1">
              <a:off x="6458550" y="3145725"/>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0" name="Line 766"/>
            <p:cNvSpPr>
              <a:spLocks noChangeShapeType="1"/>
            </p:cNvSpPr>
            <p:nvPr/>
          </p:nvSpPr>
          <p:spPr bwMode="auto">
            <a:xfrm flipH="1" flipV="1">
              <a:off x="6449025" y="3137787"/>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1" name="Line 767"/>
            <p:cNvSpPr>
              <a:spLocks noChangeShapeType="1"/>
            </p:cNvSpPr>
            <p:nvPr/>
          </p:nvSpPr>
          <p:spPr bwMode="auto">
            <a:xfrm flipH="1" flipV="1">
              <a:off x="6444262" y="3129850"/>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2" name="Line 768"/>
            <p:cNvSpPr>
              <a:spLocks noChangeShapeType="1"/>
            </p:cNvSpPr>
            <p:nvPr/>
          </p:nvSpPr>
          <p:spPr bwMode="auto">
            <a:xfrm flipV="1">
              <a:off x="6444262" y="3120325"/>
              <a:ext cx="4763"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3" name="Line 769"/>
            <p:cNvSpPr>
              <a:spLocks noChangeShapeType="1"/>
            </p:cNvSpPr>
            <p:nvPr/>
          </p:nvSpPr>
          <p:spPr bwMode="auto">
            <a:xfrm flipV="1">
              <a:off x="6449025" y="31123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4" name="Line 770"/>
            <p:cNvSpPr>
              <a:spLocks noChangeShapeType="1"/>
            </p:cNvSpPr>
            <p:nvPr/>
          </p:nvSpPr>
          <p:spPr bwMode="auto">
            <a:xfrm flipV="1">
              <a:off x="6460137" y="3106037"/>
              <a:ext cx="174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5" name="Line 771"/>
            <p:cNvSpPr>
              <a:spLocks noChangeShapeType="1"/>
            </p:cNvSpPr>
            <p:nvPr/>
          </p:nvSpPr>
          <p:spPr bwMode="auto">
            <a:xfrm flipV="1">
              <a:off x="6477600" y="3104450"/>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6" name="Line 772"/>
            <p:cNvSpPr>
              <a:spLocks noChangeShapeType="1"/>
            </p:cNvSpPr>
            <p:nvPr/>
          </p:nvSpPr>
          <p:spPr bwMode="auto">
            <a:xfrm flipV="1">
              <a:off x="6512525" y="3155250"/>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7" name="Line 773"/>
            <p:cNvSpPr>
              <a:spLocks noChangeShapeType="1"/>
            </p:cNvSpPr>
            <p:nvPr/>
          </p:nvSpPr>
          <p:spPr bwMode="auto">
            <a:xfrm flipV="1">
              <a:off x="6525225" y="3150487"/>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8" name="Line 774"/>
            <p:cNvSpPr>
              <a:spLocks noChangeShapeType="1"/>
            </p:cNvSpPr>
            <p:nvPr/>
          </p:nvSpPr>
          <p:spPr bwMode="auto">
            <a:xfrm flipV="1">
              <a:off x="6536337" y="3145725"/>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9" name="Line 775"/>
            <p:cNvSpPr>
              <a:spLocks noChangeShapeType="1"/>
            </p:cNvSpPr>
            <p:nvPr/>
          </p:nvSpPr>
          <p:spPr bwMode="auto">
            <a:xfrm flipV="1">
              <a:off x="6544275" y="3139375"/>
              <a:ext cx="158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0" name="Line 776"/>
            <p:cNvSpPr>
              <a:spLocks noChangeShapeType="1"/>
            </p:cNvSpPr>
            <p:nvPr/>
          </p:nvSpPr>
          <p:spPr bwMode="auto">
            <a:xfrm flipH="1" flipV="1">
              <a:off x="6542687" y="3133025"/>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1" name="Line 777"/>
            <p:cNvSpPr>
              <a:spLocks noChangeShapeType="1"/>
            </p:cNvSpPr>
            <p:nvPr/>
          </p:nvSpPr>
          <p:spPr bwMode="auto">
            <a:xfrm flipH="1" flipV="1">
              <a:off x="6531575" y="3128262"/>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2" name="Line 778"/>
            <p:cNvSpPr>
              <a:spLocks noChangeShapeType="1"/>
            </p:cNvSpPr>
            <p:nvPr/>
          </p:nvSpPr>
          <p:spPr bwMode="auto">
            <a:xfrm flipH="1" flipV="1">
              <a:off x="6517287" y="31266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3" name="Line 779"/>
            <p:cNvSpPr>
              <a:spLocks noChangeShapeType="1"/>
            </p:cNvSpPr>
            <p:nvPr/>
          </p:nvSpPr>
          <p:spPr bwMode="auto">
            <a:xfrm flipH="1">
              <a:off x="6503000" y="31266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4" name="Line 780"/>
            <p:cNvSpPr>
              <a:spLocks noChangeShapeType="1"/>
            </p:cNvSpPr>
            <p:nvPr/>
          </p:nvSpPr>
          <p:spPr bwMode="auto">
            <a:xfrm flipH="1">
              <a:off x="6491887" y="31266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5" name="Line 781"/>
            <p:cNvSpPr>
              <a:spLocks noChangeShapeType="1"/>
            </p:cNvSpPr>
            <p:nvPr/>
          </p:nvSpPr>
          <p:spPr bwMode="auto">
            <a:xfrm flipH="1">
              <a:off x="6488712" y="3128262"/>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6" name="Line 782"/>
            <p:cNvSpPr>
              <a:spLocks noChangeShapeType="1"/>
            </p:cNvSpPr>
            <p:nvPr/>
          </p:nvSpPr>
          <p:spPr bwMode="auto">
            <a:xfrm>
              <a:off x="6498237" y="3045712"/>
              <a:ext cx="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7" name="Line 783"/>
            <p:cNvSpPr>
              <a:spLocks noChangeShapeType="1"/>
            </p:cNvSpPr>
            <p:nvPr/>
          </p:nvSpPr>
          <p:spPr bwMode="auto">
            <a:xfrm>
              <a:off x="6503000" y="3193350"/>
              <a:ext cx="0" cy="238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8" name="Line 784"/>
            <p:cNvSpPr>
              <a:spLocks noChangeShapeType="1"/>
            </p:cNvSpPr>
            <p:nvPr/>
          </p:nvSpPr>
          <p:spPr bwMode="auto">
            <a:xfrm flipH="1" flipV="1">
              <a:off x="6491887" y="3180650"/>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9" name="Line 785"/>
            <p:cNvSpPr>
              <a:spLocks noChangeShapeType="1"/>
            </p:cNvSpPr>
            <p:nvPr/>
          </p:nvSpPr>
          <p:spPr bwMode="auto">
            <a:xfrm flipH="1" flipV="1">
              <a:off x="6472837" y="3177475"/>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0" name="Line 786"/>
            <p:cNvSpPr>
              <a:spLocks noChangeShapeType="1"/>
            </p:cNvSpPr>
            <p:nvPr/>
          </p:nvSpPr>
          <p:spPr bwMode="auto">
            <a:xfrm flipH="1" flipV="1">
              <a:off x="6458550" y="31727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1" name="Line 787"/>
            <p:cNvSpPr>
              <a:spLocks noChangeShapeType="1"/>
            </p:cNvSpPr>
            <p:nvPr/>
          </p:nvSpPr>
          <p:spPr bwMode="auto">
            <a:xfrm flipH="1" flipV="1">
              <a:off x="6449025" y="31647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2" name="Line 788"/>
            <p:cNvSpPr>
              <a:spLocks noChangeShapeType="1"/>
            </p:cNvSpPr>
            <p:nvPr/>
          </p:nvSpPr>
          <p:spPr bwMode="auto">
            <a:xfrm flipH="1" flipV="1">
              <a:off x="6444262" y="31568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3" name="Line 789"/>
            <p:cNvSpPr>
              <a:spLocks noChangeShapeType="1"/>
            </p:cNvSpPr>
            <p:nvPr/>
          </p:nvSpPr>
          <p:spPr bwMode="auto">
            <a:xfrm flipV="1">
              <a:off x="6444262" y="3145725"/>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4" name="Line 790"/>
            <p:cNvSpPr>
              <a:spLocks noChangeShapeType="1"/>
            </p:cNvSpPr>
            <p:nvPr/>
          </p:nvSpPr>
          <p:spPr bwMode="auto">
            <a:xfrm flipV="1">
              <a:off x="6449025" y="31377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5" name="Line 791"/>
            <p:cNvSpPr>
              <a:spLocks noChangeShapeType="1"/>
            </p:cNvSpPr>
            <p:nvPr/>
          </p:nvSpPr>
          <p:spPr bwMode="auto">
            <a:xfrm flipV="1">
              <a:off x="6460137" y="3133025"/>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6" name="Line 792"/>
            <p:cNvSpPr>
              <a:spLocks noChangeShapeType="1"/>
            </p:cNvSpPr>
            <p:nvPr/>
          </p:nvSpPr>
          <p:spPr bwMode="auto">
            <a:xfrm flipV="1">
              <a:off x="6477600" y="3129850"/>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7" name="Line 793"/>
            <p:cNvSpPr>
              <a:spLocks noChangeShapeType="1"/>
            </p:cNvSpPr>
            <p:nvPr/>
          </p:nvSpPr>
          <p:spPr bwMode="auto">
            <a:xfrm flipV="1">
              <a:off x="6512525" y="3180650"/>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8" name="Line 794"/>
            <p:cNvSpPr>
              <a:spLocks noChangeShapeType="1"/>
            </p:cNvSpPr>
            <p:nvPr/>
          </p:nvSpPr>
          <p:spPr bwMode="auto">
            <a:xfrm flipV="1">
              <a:off x="6525225" y="3177475"/>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9" name="Line 795"/>
            <p:cNvSpPr>
              <a:spLocks noChangeShapeType="1"/>
            </p:cNvSpPr>
            <p:nvPr/>
          </p:nvSpPr>
          <p:spPr bwMode="auto">
            <a:xfrm flipV="1">
              <a:off x="6536337" y="3172712"/>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0" name="Line 796"/>
            <p:cNvSpPr>
              <a:spLocks noChangeShapeType="1"/>
            </p:cNvSpPr>
            <p:nvPr/>
          </p:nvSpPr>
          <p:spPr bwMode="auto">
            <a:xfrm flipV="1">
              <a:off x="6544275" y="3164775"/>
              <a:ext cx="1588"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1" name="Line 797"/>
            <p:cNvSpPr>
              <a:spLocks noChangeShapeType="1"/>
            </p:cNvSpPr>
            <p:nvPr/>
          </p:nvSpPr>
          <p:spPr bwMode="auto">
            <a:xfrm flipH="1" flipV="1">
              <a:off x="6542687" y="3158425"/>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2" name="Line 798"/>
            <p:cNvSpPr>
              <a:spLocks noChangeShapeType="1"/>
            </p:cNvSpPr>
            <p:nvPr/>
          </p:nvSpPr>
          <p:spPr bwMode="auto">
            <a:xfrm flipH="1" flipV="1">
              <a:off x="6531575" y="3153662"/>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3" name="Line 799"/>
            <p:cNvSpPr>
              <a:spLocks noChangeShapeType="1"/>
            </p:cNvSpPr>
            <p:nvPr/>
          </p:nvSpPr>
          <p:spPr bwMode="auto">
            <a:xfrm flipH="1" flipV="1">
              <a:off x="6517287" y="31520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4" name="Line 800"/>
            <p:cNvSpPr>
              <a:spLocks noChangeShapeType="1"/>
            </p:cNvSpPr>
            <p:nvPr/>
          </p:nvSpPr>
          <p:spPr bwMode="auto">
            <a:xfrm flipH="1">
              <a:off x="6503000" y="31520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5" name="Line 801"/>
            <p:cNvSpPr>
              <a:spLocks noChangeShapeType="1"/>
            </p:cNvSpPr>
            <p:nvPr/>
          </p:nvSpPr>
          <p:spPr bwMode="auto">
            <a:xfrm flipH="1">
              <a:off x="6491887" y="31520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6" name="Line 802"/>
            <p:cNvSpPr>
              <a:spLocks noChangeShapeType="1"/>
            </p:cNvSpPr>
            <p:nvPr/>
          </p:nvSpPr>
          <p:spPr bwMode="auto">
            <a:xfrm flipH="1">
              <a:off x="6488712" y="3153662"/>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7" name="Line 803"/>
            <p:cNvSpPr>
              <a:spLocks noChangeShapeType="1"/>
            </p:cNvSpPr>
            <p:nvPr/>
          </p:nvSpPr>
          <p:spPr bwMode="auto">
            <a:xfrm flipH="1" flipV="1">
              <a:off x="6539512" y="3190175"/>
              <a:ext cx="476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8" name="Line 804"/>
            <p:cNvSpPr>
              <a:spLocks noChangeShapeType="1"/>
            </p:cNvSpPr>
            <p:nvPr/>
          </p:nvSpPr>
          <p:spPr bwMode="auto">
            <a:xfrm flipH="1" flipV="1">
              <a:off x="6531575" y="3188587"/>
              <a:ext cx="79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9" name="Line 805"/>
            <p:cNvSpPr>
              <a:spLocks noChangeShapeType="1"/>
            </p:cNvSpPr>
            <p:nvPr/>
          </p:nvSpPr>
          <p:spPr bwMode="auto">
            <a:xfrm flipH="1">
              <a:off x="6518875" y="3188587"/>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0" name="Line 806"/>
            <p:cNvSpPr>
              <a:spLocks noChangeShapeType="1"/>
            </p:cNvSpPr>
            <p:nvPr/>
          </p:nvSpPr>
          <p:spPr bwMode="auto">
            <a:xfrm flipH="1">
              <a:off x="6503000" y="3190175"/>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1" name="Line 807"/>
            <p:cNvSpPr>
              <a:spLocks noChangeShapeType="1"/>
            </p:cNvSpPr>
            <p:nvPr/>
          </p:nvSpPr>
          <p:spPr bwMode="auto">
            <a:xfrm flipV="1">
              <a:off x="6514112" y="320446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2" name="Line 808"/>
            <p:cNvSpPr>
              <a:spLocks noChangeShapeType="1"/>
            </p:cNvSpPr>
            <p:nvPr/>
          </p:nvSpPr>
          <p:spPr bwMode="auto">
            <a:xfrm flipV="1">
              <a:off x="6528400" y="3199700"/>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3" name="Line 809"/>
            <p:cNvSpPr>
              <a:spLocks noChangeShapeType="1"/>
            </p:cNvSpPr>
            <p:nvPr/>
          </p:nvSpPr>
          <p:spPr bwMode="auto">
            <a:xfrm flipV="1">
              <a:off x="6539512" y="3191762"/>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4" name="Line 810"/>
            <p:cNvSpPr>
              <a:spLocks noChangeShapeType="1"/>
            </p:cNvSpPr>
            <p:nvPr/>
          </p:nvSpPr>
          <p:spPr bwMode="auto">
            <a:xfrm>
              <a:off x="6499825" y="2344037"/>
              <a:ext cx="1588" cy="3524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5" name="Line 811"/>
            <p:cNvSpPr>
              <a:spLocks noChangeShapeType="1"/>
            </p:cNvSpPr>
            <p:nvPr/>
          </p:nvSpPr>
          <p:spPr bwMode="auto">
            <a:xfrm>
              <a:off x="6498237" y="2859975"/>
              <a:ext cx="0" cy="1793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6" name="Line 812"/>
            <p:cNvSpPr>
              <a:spLocks noChangeShapeType="1"/>
            </p:cNvSpPr>
            <p:nvPr/>
          </p:nvSpPr>
          <p:spPr bwMode="auto">
            <a:xfrm>
              <a:off x="6503000" y="3207637"/>
              <a:ext cx="1588" cy="1666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7" name="Line 813"/>
            <p:cNvSpPr>
              <a:spLocks noChangeShapeType="1"/>
            </p:cNvSpPr>
            <p:nvPr/>
          </p:nvSpPr>
          <p:spPr bwMode="auto">
            <a:xfrm flipH="1" flipV="1">
              <a:off x="7520587" y="2723450"/>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8" name="Line 814"/>
            <p:cNvSpPr>
              <a:spLocks noChangeShapeType="1"/>
            </p:cNvSpPr>
            <p:nvPr/>
          </p:nvSpPr>
          <p:spPr bwMode="auto">
            <a:xfrm flipH="1">
              <a:off x="7520587" y="2739325"/>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9" name="Line 815"/>
            <p:cNvSpPr>
              <a:spLocks noChangeShapeType="1"/>
            </p:cNvSpPr>
            <p:nvPr/>
          </p:nvSpPr>
          <p:spPr bwMode="auto">
            <a:xfrm flipH="1" flipV="1">
              <a:off x="7520587" y="2753612"/>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0" name="Line 816"/>
            <p:cNvSpPr>
              <a:spLocks noChangeShapeType="1"/>
            </p:cNvSpPr>
            <p:nvPr/>
          </p:nvSpPr>
          <p:spPr bwMode="auto">
            <a:xfrm flipH="1">
              <a:off x="7520587" y="2769487"/>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1" name="Line 817"/>
            <p:cNvSpPr>
              <a:spLocks noChangeShapeType="1"/>
            </p:cNvSpPr>
            <p:nvPr/>
          </p:nvSpPr>
          <p:spPr bwMode="auto">
            <a:xfrm flipH="1" flipV="1">
              <a:off x="7520587" y="2783775"/>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2" name="Line 818"/>
            <p:cNvSpPr>
              <a:spLocks noChangeShapeType="1"/>
            </p:cNvSpPr>
            <p:nvPr/>
          </p:nvSpPr>
          <p:spPr bwMode="auto">
            <a:xfrm flipH="1">
              <a:off x="7520587" y="2799650"/>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3" name="Line 819"/>
            <p:cNvSpPr>
              <a:spLocks noChangeShapeType="1"/>
            </p:cNvSpPr>
            <p:nvPr/>
          </p:nvSpPr>
          <p:spPr bwMode="auto">
            <a:xfrm flipH="1" flipV="1">
              <a:off x="7520587" y="2813937"/>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4" name="Line 820"/>
            <p:cNvSpPr>
              <a:spLocks noChangeShapeType="1"/>
            </p:cNvSpPr>
            <p:nvPr/>
          </p:nvSpPr>
          <p:spPr bwMode="auto">
            <a:xfrm flipH="1">
              <a:off x="7520587" y="2829812"/>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5" name="Line 821"/>
            <p:cNvSpPr>
              <a:spLocks noChangeShapeType="1"/>
            </p:cNvSpPr>
            <p:nvPr/>
          </p:nvSpPr>
          <p:spPr bwMode="auto">
            <a:xfrm flipH="1">
              <a:off x="7520587" y="2701225"/>
              <a:ext cx="41275" cy="222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6" name="Line 822"/>
            <p:cNvSpPr>
              <a:spLocks noChangeShapeType="1"/>
            </p:cNvSpPr>
            <p:nvPr/>
          </p:nvSpPr>
          <p:spPr bwMode="auto">
            <a:xfrm flipH="1" flipV="1">
              <a:off x="7520587" y="2844100"/>
              <a:ext cx="42863" cy="190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7" name="Line 823"/>
            <p:cNvSpPr>
              <a:spLocks noChangeShapeType="1"/>
            </p:cNvSpPr>
            <p:nvPr/>
          </p:nvSpPr>
          <p:spPr bwMode="auto">
            <a:xfrm flipH="1" flipV="1">
              <a:off x="7557100" y="31076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8" name="Line 824"/>
            <p:cNvSpPr>
              <a:spLocks noChangeShapeType="1"/>
            </p:cNvSpPr>
            <p:nvPr/>
          </p:nvSpPr>
          <p:spPr bwMode="auto">
            <a:xfrm flipH="1" flipV="1">
              <a:off x="7538050" y="31044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9" name="Line 825"/>
            <p:cNvSpPr>
              <a:spLocks noChangeShapeType="1"/>
            </p:cNvSpPr>
            <p:nvPr/>
          </p:nvSpPr>
          <p:spPr bwMode="auto">
            <a:xfrm flipH="1" flipV="1">
              <a:off x="7522175" y="30981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0" name="Line 826"/>
            <p:cNvSpPr>
              <a:spLocks noChangeShapeType="1"/>
            </p:cNvSpPr>
            <p:nvPr/>
          </p:nvSpPr>
          <p:spPr bwMode="auto">
            <a:xfrm flipH="1" flipV="1">
              <a:off x="7512650" y="3090162"/>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1" name="Line 827"/>
            <p:cNvSpPr>
              <a:spLocks noChangeShapeType="1"/>
            </p:cNvSpPr>
            <p:nvPr/>
          </p:nvSpPr>
          <p:spPr bwMode="auto">
            <a:xfrm flipH="1" flipV="1">
              <a:off x="7509475" y="308381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2" name="Line 828"/>
            <p:cNvSpPr>
              <a:spLocks noChangeShapeType="1"/>
            </p:cNvSpPr>
            <p:nvPr/>
          </p:nvSpPr>
          <p:spPr bwMode="auto">
            <a:xfrm flipV="1">
              <a:off x="7509475" y="3072700"/>
              <a:ext cx="3175"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3" name="Line 829"/>
            <p:cNvSpPr>
              <a:spLocks noChangeShapeType="1"/>
            </p:cNvSpPr>
            <p:nvPr/>
          </p:nvSpPr>
          <p:spPr bwMode="auto">
            <a:xfrm flipV="1">
              <a:off x="7512650" y="3064762"/>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4" name="Line 830"/>
            <p:cNvSpPr>
              <a:spLocks noChangeShapeType="1"/>
            </p:cNvSpPr>
            <p:nvPr/>
          </p:nvSpPr>
          <p:spPr bwMode="auto">
            <a:xfrm flipV="1">
              <a:off x="7525350" y="3060000"/>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5" name="Line 831"/>
            <p:cNvSpPr>
              <a:spLocks noChangeShapeType="1"/>
            </p:cNvSpPr>
            <p:nvPr/>
          </p:nvSpPr>
          <p:spPr bwMode="auto">
            <a:xfrm flipV="1">
              <a:off x="7541225" y="3056825"/>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6" name="Line 832"/>
            <p:cNvSpPr>
              <a:spLocks noChangeShapeType="1"/>
            </p:cNvSpPr>
            <p:nvPr/>
          </p:nvSpPr>
          <p:spPr bwMode="auto">
            <a:xfrm flipV="1">
              <a:off x="7576150" y="310762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7" name="Line 833"/>
            <p:cNvSpPr>
              <a:spLocks noChangeShapeType="1"/>
            </p:cNvSpPr>
            <p:nvPr/>
          </p:nvSpPr>
          <p:spPr bwMode="auto">
            <a:xfrm flipV="1">
              <a:off x="7590437" y="3104450"/>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8" name="Line 834"/>
            <p:cNvSpPr>
              <a:spLocks noChangeShapeType="1"/>
            </p:cNvSpPr>
            <p:nvPr/>
          </p:nvSpPr>
          <p:spPr bwMode="auto">
            <a:xfrm flipV="1">
              <a:off x="7599962" y="3098100"/>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9" name="Line 835"/>
            <p:cNvSpPr>
              <a:spLocks noChangeShapeType="1"/>
            </p:cNvSpPr>
            <p:nvPr/>
          </p:nvSpPr>
          <p:spPr bwMode="auto">
            <a:xfrm flipV="1">
              <a:off x="7607900" y="30917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0" name="Line 836"/>
            <p:cNvSpPr>
              <a:spLocks noChangeShapeType="1"/>
            </p:cNvSpPr>
            <p:nvPr/>
          </p:nvSpPr>
          <p:spPr bwMode="auto">
            <a:xfrm flipH="1" flipV="1">
              <a:off x="7606312" y="3085400"/>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1" name="Line 837"/>
            <p:cNvSpPr>
              <a:spLocks noChangeShapeType="1"/>
            </p:cNvSpPr>
            <p:nvPr/>
          </p:nvSpPr>
          <p:spPr bwMode="auto">
            <a:xfrm flipH="1" flipV="1">
              <a:off x="7596787" y="3080637"/>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2" name="Line 838"/>
            <p:cNvSpPr>
              <a:spLocks noChangeShapeType="1"/>
            </p:cNvSpPr>
            <p:nvPr/>
          </p:nvSpPr>
          <p:spPr bwMode="auto">
            <a:xfrm flipH="1" flipV="1">
              <a:off x="7582500" y="3079050"/>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3" name="Line 839"/>
            <p:cNvSpPr>
              <a:spLocks noChangeShapeType="1"/>
            </p:cNvSpPr>
            <p:nvPr/>
          </p:nvSpPr>
          <p:spPr bwMode="auto">
            <a:xfrm flipH="1">
              <a:off x="7568212" y="3079050"/>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4" name="Line 840"/>
            <p:cNvSpPr>
              <a:spLocks noChangeShapeType="1"/>
            </p:cNvSpPr>
            <p:nvPr/>
          </p:nvSpPr>
          <p:spPr bwMode="auto">
            <a:xfrm flipH="1">
              <a:off x="7557100" y="3079050"/>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5" name="Line 841"/>
            <p:cNvSpPr>
              <a:spLocks noChangeShapeType="1"/>
            </p:cNvSpPr>
            <p:nvPr/>
          </p:nvSpPr>
          <p:spPr bwMode="auto">
            <a:xfrm flipH="1">
              <a:off x="7553925" y="3080637"/>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6" name="Line 842"/>
            <p:cNvSpPr>
              <a:spLocks noChangeShapeType="1"/>
            </p:cNvSpPr>
            <p:nvPr/>
          </p:nvSpPr>
          <p:spPr bwMode="auto">
            <a:xfrm flipH="1" flipV="1">
              <a:off x="7557100" y="31314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7" name="Line 843"/>
            <p:cNvSpPr>
              <a:spLocks noChangeShapeType="1"/>
            </p:cNvSpPr>
            <p:nvPr/>
          </p:nvSpPr>
          <p:spPr bwMode="auto">
            <a:xfrm flipH="1" flipV="1">
              <a:off x="7538050" y="3128262"/>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8" name="Line 844"/>
            <p:cNvSpPr>
              <a:spLocks noChangeShapeType="1"/>
            </p:cNvSpPr>
            <p:nvPr/>
          </p:nvSpPr>
          <p:spPr bwMode="auto">
            <a:xfrm flipH="1" flipV="1">
              <a:off x="7522175" y="3121912"/>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9" name="Line 845"/>
            <p:cNvSpPr>
              <a:spLocks noChangeShapeType="1"/>
            </p:cNvSpPr>
            <p:nvPr/>
          </p:nvSpPr>
          <p:spPr bwMode="auto">
            <a:xfrm flipH="1" flipV="1">
              <a:off x="7512650" y="3115562"/>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0" name="Line 846"/>
            <p:cNvSpPr>
              <a:spLocks noChangeShapeType="1"/>
            </p:cNvSpPr>
            <p:nvPr/>
          </p:nvSpPr>
          <p:spPr bwMode="auto">
            <a:xfrm flipH="1" flipV="1">
              <a:off x="7509475" y="3106037"/>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1" name="Line 847"/>
            <p:cNvSpPr>
              <a:spLocks noChangeShapeType="1"/>
            </p:cNvSpPr>
            <p:nvPr/>
          </p:nvSpPr>
          <p:spPr bwMode="auto">
            <a:xfrm flipV="1">
              <a:off x="7509475" y="3098100"/>
              <a:ext cx="317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2" name="Line 848"/>
            <p:cNvSpPr>
              <a:spLocks noChangeShapeType="1"/>
            </p:cNvSpPr>
            <p:nvPr/>
          </p:nvSpPr>
          <p:spPr bwMode="auto">
            <a:xfrm flipV="1">
              <a:off x="7512650" y="3088575"/>
              <a:ext cx="12700"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3" name="Line 849"/>
            <p:cNvSpPr>
              <a:spLocks noChangeShapeType="1"/>
            </p:cNvSpPr>
            <p:nvPr/>
          </p:nvSpPr>
          <p:spPr bwMode="auto">
            <a:xfrm flipV="1">
              <a:off x="7525350" y="3083812"/>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4" name="Line 850"/>
            <p:cNvSpPr>
              <a:spLocks noChangeShapeType="1"/>
            </p:cNvSpPr>
            <p:nvPr/>
          </p:nvSpPr>
          <p:spPr bwMode="auto">
            <a:xfrm flipV="1">
              <a:off x="7541225" y="3080637"/>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5" name="Line 851"/>
            <p:cNvSpPr>
              <a:spLocks noChangeShapeType="1"/>
            </p:cNvSpPr>
            <p:nvPr/>
          </p:nvSpPr>
          <p:spPr bwMode="auto">
            <a:xfrm flipV="1">
              <a:off x="7576150" y="313143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6" name="Line 852"/>
            <p:cNvSpPr>
              <a:spLocks noChangeShapeType="1"/>
            </p:cNvSpPr>
            <p:nvPr/>
          </p:nvSpPr>
          <p:spPr bwMode="auto">
            <a:xfrm flipV="1">
              <a:off x="7590437" y="3128262"/>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7" name="Line 853"/>
            <p:cNvSpPr>
              <a:spLocks noChangeShapeType="1"/>
            </p:cNvSpPr>
            <p:nvPr/>
          </p:nvSpPr>
          <p:spPr bwMode="auto">
            <a:xfrm flipV="1">
              <a:off x="7599962" y="3121912"/>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8" name="Line 854"/>
            <p:cNvSpPr>
              <a:spLocks noChangeShapeType="1"/>
            </p:cNvSpPr>
            <p:nvPr/>
          </p:nvSpPr>
          <p:spPr bwMode="auto">
            <a:xfrm flipV="1">
              <a:off x="7607900" y="311556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9" name="Line 855"/>
            <p:cNvSpPr>
              <a:spLocks noChangeShapeType="1"/>
            </p:cNvSpPr>
            <p:nvPr/>
          </p:nvSpPr>
          <p:spPr bwMode="auto">
            <a:xfrm flipH="1" flipV="1">
              <a:off x="7606312" y="3109212"/>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0" name="Line 856"/>
            <p:cNvSpPr>
              <a:spLocks noChangeShapeType="1"/>
            </p:cNvSpPr>
            <p:nvPr/>
          </p:nvSpPr>
          <p:spPr bwMode="auto">
            <a:xfrm flipH="1" flipV="1">
              <a:off x="7596787" y="3104450"/>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1" name="Line 857"/>
            <p:cNvSpPr>
              <a:spLocks noChangeShapeType="1"/>
            </p:cNvSpPr>
            <p:nvPr/>
          </p:nvSpPr>
          <p:spPr bwMode="auto">
            <a:xfrm flipH="1" flipV="1">
              <a:off x="7582500" y="3102862"/>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2" name="Line 858"/>
            <p:cNvSpPr>
              <a:spLocks noChangeShapeType="1"/>
            </p:cNvSpPr>
            <p:nvPr/>
          </p:nvSpPr>
          <p:spPr bwMode="auto">
            <a:xfrm flipH="1">
              <a:off x="7568212" y="3102862"/>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3" name="Line 859"/>
            <p:cNvSpPr>
              <a:spLocks noChangeShapeType="1"/>
            </p:cNvSpPr>
            <p:nvPr/>
          </p:nvSpPr>
          <p:spPr bwMode="auto">
            <a:xfrm flipH="1">
              <a:off x="7557100" y="3102862"/>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4" name="Line 860"/>
            <p:cNvSpPr>
              <a:spLocks noChangeShapeType="1"/>
            </p:cNvSpPr>
            <p:nvPr/>
          </p:nvSpPr>
          <p:spPr bwMode="auto">
            <a:xfrm flipH="1">
              <a:off x="7553925" y="3106037"/>
              <a:ext cx="31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5" name="Line 861"/>
            <p:cNvSpPr>
              <a:spLocks noChangeShapeType="1"/>
            </p:cNvSpPr>
            <p:nvPr/>
          </p:nvSpPr>
          <p:spPr bwMode="auto">
            <a:xfrm flipH="1" flipV="1">
              <a:off x="7557100" y="32092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6" name="Line 862"/>
            <p:cNvSpPr>
              <a:spLocks noChangeShapeType="1"/>
            </p:cNvSpPr>
            <p:nvPr/>
          </p:nvSpPr>
          <p:spPr bwMode="auto">
            <a:xfrm flipH="1" flipV="1">
              <a:off x="7538050" y="32060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7" name="Line 863"/>
            <p:cNvSpPr>
              <a:spLocks noChangeShapeType="1"/>
            </p:cNvSpPr>
            <p:nvPr/>
          </p:nvSpPr>
          <p:spPr bwMode="auto">
            <a:xfrm flipH="1" flipV="1">
              <a:off x="7522175" y="3201287"/>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8" name="Line 864"/>
            <p:cNvSpPr>
              <a:spLocks noChangeShapeType="1"/>
            </p:cNvSpPr>
            <p:nvPr/>
          </p:nvSpPr>
          <p:spPr bwMode="auto">
            <a:xfrm flipH="1" flipV="1">
              <a:off x="7512650" y="3194937"/>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 name="Line 865"/>
            <p:cNvSpPr>
              <a:spLocks noChangeShapeType="1"/>
            </p:cNvSpPr>
            <p:nvPr/>
          </p:nvSpPr>
          <p:spPr bwMode="auto">
            <a:xfrm flipH="1" flipV="1">
              <a:off x="7509475" y="3185412"/>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0" name="Line 866"/>
            <p:cNvSpPr>
              <a:spLocks noChangeShapeType="1"/>
            </p:cNvSpPr>
            <p:nvPr/>
          </p:nvSpPr>
          <p:spPr bwMode="auto">
            <a:xfrm flipV="1">
              <a:off x="7509475" y="3175887"/>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1" name="Line 867"/>
            <p:cNvSpPr>
              <a:spLocks noChangeShapeType="1"/>
            </p:cNvSpPr>
            <p:nvPr/>
          </p:nvSpPr>
          <p:spPr bwMode="auto">
            <a:xfrm flipV="1">
              <a:off x="7512650" y="3167950"/>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2" name="Line 868"/>
            <p:cNvSpPr>
              <a:spLocks noChangeShapeType="1"/>
            </p:cNvSpPr>
            <p:nvPr/>
          </p:nvSpPr>
          <p:spPr bwMode="auto">
            <a:xfrm flipV="1">
              <a:off x="7525350" y="31616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3" name="Line 869"/>
            <p:cNvSpPr>
              <a:spLocks noChangeShapeType="1"/>
            </p:cNvSpPr>
            <p:nvPr/>
          </p:nvSpPr>
          <p:spPr bwMode="auto">
            <a:xfrm flipV="1">
              <a:off x="7541225" y="3160012"/>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4" name="Line 870"/>
            <p:cNvSpPr>
              <a:spLocks noChangeShapeType="1"/>
            </p:cNvSpPr>
            <p:nvPr/>
          </p:nvSpPr>
          <p:spPr bwMode="auto">
            <a:xfrm flipH="1" flipV="1">
              <a:off x="7557100" y="31568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5" name="Line 871"/>
            <p:cNvSpPr>
              <a:spLocks noChangeShapeType="1"/>
            </p:cNvSpPr>
            <p:nvPr/>
          </p:nvSpPr>
          <p:spPr bwMode="auto">
            <a:xfrm flipH="1" flipV="1">
              <a:off x="7538050" y="3153662"/>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6" name="Line 872"/>
            <p:cNvSpPr>
              <a:spLocks noChangeShapeType="1"/>
            </p:cNvSpPr>
            <p:nvPr/>
          </p:nvSpPr>
          <p:spPr bwMode="auto">
            <a:xfrm flipH="1" flipV="1">
              <a:off x="7522175" y="3148900"/>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7" name="Line 873"/>
            <p:cNvSpPr>
              <a:spLocks noChangeShapeType="1"/>
            </p:cNvSpPr>
            <p:nvPr/>
          </p:nvSpPr>
          <p:spPr bwMode="auto">
            <a:xfrm flipH="1" flipV="1">
              <a:off x="7512650" y="3142550"/>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8" name="Line 874"/>
            <p:cNvSpPr>
              <a:spLocks noChangeShapeType="1"/>
            </p:cNvSpPr>
            <p:nvPr/>
          </p:nvSpPr>
          <p:spPr bwMode="auto">
            <a:xfrm flipH="1" flipV="1">
              <a:off x="7509475" y="3133025"/>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9" name="Line 875"/>
            <p:cNvSpPr>
              <a:spLocks noChangeShapeType="1"/>
            </p:cNvSpPr>
            <p:nvPr/>
          </p:nvSpPr>
          <p:spPr bwMode="auto">
            <a:xfrm flipV="1">
              <a:off x="7509475" y="3121912"/>
              <a:ext cx="3175"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0" name="Line 876"/>
            <p:cNvSpPr>
              <a:spLocks noChangeShapeType="1"/>
            </p:cNvSpPr>
            <p:nvPr/>
          </p:nvSpPr>
          <p:spPr bwMode="auto">
            <a:xfrm flipV="1">
              <a:off x="7512650" y="3113975"/>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1" name="Line 877"/>
            <p:cNvSpPr>
              <a:spLocks noChangeShapeType="1"/>
            </p:cNvSpPr>
            <p:nvPr/>
          </p:nvSpPr>
          <p:spPr bwMode="auto">
            <a:xfrm flipV="1">
              <a:off x="7525350" y="3109212"/>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2" name="Line 878"/>
            <p:cNvSpPr>
              <a:spLocks noChangeShapeType="1"/>
            </p:cNvSpPr>
            <p:nvPr/>
          </p:nvSpPr>
          <p:spPr bwMode="auto">
            <a:xfrm flipV="1">
              <a:off x="7541225" y="3106037"/>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3" name="Line 879"/>
            <p:cNvSpPr>
              <a:spLocks noChangeShapeType="1"/>
            </p:cNvSpPr>
            <p:nvPr/>
          </p:nvSpPr>
          <p:spPr bwMode="auto">
            <a:xfrm flipV="1">
              <a:off x="7576150" y="315683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4" name="Line 880"/>
            <p:cNvSpPr>
              <a:spLocks noChangeShapeType="1"/>
            </p:cNvSpPr>
            <p:nvPr/>
          </p:nvSpPr>
          <p:spPr bwMode="auto">
            <a:xfrm flipV="1">
              <a:off x="7590437" y="3153662"/>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5" name="Line 881"/>
            <p:cNvSpPr>
              <a:spLocks noChangeShapeType="1"/>
            </p:cNvSpPr>
            <p:nvPr/>
          </p:nvSpPr>
          <p:spPr bwMode="auto">
            <a:xfrm flipV="1">
              <a:off x="7599962" y="3148900"/>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6" name="Line 882"/>
            <p:cNvSpPr>
              <a:spLocks noChangeShapeType="1"/>
            </p:cNvSpPr>
            <p:nvPr/>
          </p:nvSpPr>
          <p:spPr bwMode="auto">
            <a:xfrm flipV="1">
              <a:off x="7607900" y="31425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7" name="Line 883"/>
            <p:cNvSpPr>
              <a:spLocks noChangeShapeType="1"/>
            </p:cNvSpPr>
            <p:nvPr/>
          </p:nvSpPr>
          <p:spPr bwMode="auto">
            <a:xfrm flipH="1" flipV="1">
              <a:off x="7606312" y="3134612"/>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8" name="Line 884"/>
            <p:cNvSpPr>
              <a:spLocks noChangeShapeType="1"/>
            </p:cNvSpPr>
            <p:nvPr/>
          </p:nvSpPr>
          <p:spPr bwMode="auto">
            <a:xfrm flipH="1" flipV="1">
              <a:off x="7596787" y="3129850"/>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9" name="Line 885"/>
            <p:cNvSpPr>
              <a:spLocks noChangeShapeType="1"/>
            </p:cNvSpPr>
            <p:nvPr/>
          </p:nvSpPr>
          <p:spPr bwMode="auto">
            <a:xfrm flipH="1" flipV="1">
              <a:off x="7582500" y="3128262"/>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0" name="Line 886"/>
            <p:cNvSpPr>
              <a:spLocks noChangeShapeType="1"/>
            </p:cNvSpPr>
            <p:nvPr/>
          </p:nvSpPr>
          <p:spPr bwMode="auto">
            <a:xfrm flipH="1">
              <a:off x="7568212" y="3128262"/>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1" name="Line 887"/>
            <p:cNvSpPr>
              <a:spLocks noChangeShapeType="1"/>
            </p:cNvSpPr>
            <p:nvPr/>
          </p:nvSpPr>
          <p:spPr bwMode="auto">
            <a:xfrm flipH="1">
              <a:off x="7557100" y="3128262"/>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2" name="Line 888"/>
            <p:cNvSpPr>
              <a:spLocks noChangeShapeType="1"/>
            </p:cNvSpPr>
            <p:nvPr/>
          </p:nvSpPr>
          <p:spPr bwMode="auto">
            <a:xfrm flipH="1">
              <a:off x="7553925" y="3131437"/>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3" name="Line 889"/>
            <p:cNvSpPr>
              <a:spLocks noChangeShapeType="1"/>
            </p:cNvSpPr>
            <p:nvPr/>
          </p:nvSpPr>
          <p:spPr bwMode="auto">
            <a:xfrm>
              <a:off x="7561862" y="3047300"/>
              <a:ext cx="0"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4" name="Line 890"/>
            <p:cNvSpPr>
              <a:spLocks noChangeShapeType="1"/>
            </p:cNvSpPr>
            <p:nvPr/>
          </p:nvSpPr>
          <p:spPr bwMode="auto">
            <a:xfrm>
              <a:off x="7568212" y="3196525"/>
              <a:ext cx="0" cy="238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5" name="Line 891"/>
            <p:cNvSpPr>
              <a:spLocks noChangeShapeType="1"/>
            </p:cNvSpPr>
            <p:nvPr/>
          </p:nvSpPr>
          <p:spPr bwMode="auto">
            <a:xfrm flipH="1" flipV="1">
              <a:off x="7557100" y="31838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6" name="Line 892"/>
            <p:cNvSpPr>
              <a:spLocks noChangeShapeType="1"/>
            </p:cNvSpPr>
            <p:nvPr/>
          </p:nvSpPr>
          <p:spPr bwMode="auto">
            <a:xfrm flipH="1" flipV="1">
              <a:off x="7538050" y="31806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7" name="Line 893"/>
            <p:cNvSpPr>
              <a:spLocks noChangeShapeType="1"/>
            </p:cNvSpPr>
            <p:nvPr/>
          </p:nvSpPr>
          <p:spPr bwMode="auto">
            <a:xfrm flipH="1" flipV="1">
              <a:off x="7522175" y="31743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8" name="Line 894"/>
            <p:cNvSpPr>
              <a:spLocks noChangeShapeType="1"/>
            </p:cNvSpPr>
            <p:nvPr/>
          </p:nvSpPr>
          <p:spPr bwMode="auto">
            <a:xfrm flipH="1" flipV="1">
              <a:off x="7512650" y="3166362"/>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9" name="Line 895"/>
            <p:cNvSpPr>
              <a:spLocks noChangeShapeType="1"/>
            </p:cNvSpPr>
            <p:nvPr/>
          </p:nvSpPr>
          <p:spPr bwMode="auto">
            <a:xfrm flipH="1" flipV="1">
              <a:off x="7509475" y="3158425"/>
              <a:ext cx="317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0" name="Line 896"/>
            <p:cNvSpPr>
              <a:spLocks noChangeShapeType="1"/>
            </p:cNvSpPr>
            <p:nvPr/>
          </p:nvSpPr>
          <p:spPr bwMode="auto">
            <a:xfrm flipV="1">
              <a:off x="7509475" y="3148900"/>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1" name="Line 897"/>
            <p:cNvSpPr>
              <a:spLocks noChangeShapeType="1"/>
            </p:cNvSpPr>
            <p:nvPr/>
          </p:nvSpPr>
          <p:spPr bwMode="auto">
            <a:xfrm flipV="1">
              <a:off x="7512650" y="3140962"/>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2" name="Line 898"/>
            <p:cNvSpPr>
              <a:spLocks noChangeShapeType="1"/>
            </p:cNvSpPr>
            <p:nvPr/>
          </p:nvSpPr>
          <p:spPr bwMode="auto">
            <a:xfrm flipV="1">
              <a:off x="7525350" y="3134612"/>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3" name="Line 899"/>
            <p:cNvSpPr>
              <a:spLocks noChangeShapeType="1"/>
            </p:cNvSpPr>
            <p:nvPr/>
          </p:nvSpPr>
          <p:spPr bwMode="auto">
            <a:xfrm flipV="1">
              <a:off x="7541225" y="31330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4" name="Line 900"/>
            <p:cNvSpPr>
              <a:spLocks noChangeShapeType="1"/>
            </p:cNvSpPr>
            <p:nvPr/>
          </p:nvSpPr>
          <p:spPr bwMode="auto">
            <a:xfrm flipV="1">
              <a:off x="7576150" y="318382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5" name="Line 901"/>
            <p:cNvSpPr>
              <a:spLocks noChangeShapeType="1"/>
            </p:cNvSpPr>
            <p:nvPr/>
          </p:nvSpPr>
          <p:spPr bwMode="auto">
            <a:xfrm flipV="1">
              <a:off x="7590437" y="3180650"/>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6" name="Line 902"/>
            <p:cNvSpPr>
              <a:spLocks noChangeShapeType="1"/>
            </p:cNvSpPr>
            <p:nvPr/>
          </p:nvSpPr>
          <p:spPr bwMode="auto">
            <a:xfrm flipV="1">
              <a:off x="7599962" y="3174300"/>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7" name="Line 903"/>
            <p:cNvSpPr>
              <a:spLocks noChangeShapeType="1"/>
            </p:cNvSpPr>
            <p:nvPr/>
          </p:nvSpPr>
          <p:spPr bwMode="auto">
            <a:xfrm flipV="1">
              <a:off x="7607900" y="31679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8" name="Line 904"/>
            <p:cNvSpPr>
              <a:spLocks noChangeShapeType="1"/>
            </p:cNvSpPr>
            <p:nvPr/>
          </p:nvSpPr>
          <p:spPr bwMode="auto">
            <a:xfrm flipH="1" flipV="1">
              <a:off x="7606312" y="3161600"/>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9" name="Line 905"/>
            <p:cNvSpPr>
              <a:spLocks noChangeShapeType="1"/>
            </p:cNvSpPr>
            <p:nvPr/>
          </p:nvSpPr>
          <p:spPr bwMode="auto">
            <a:xfrm flipH="1" flipV="1">
              <a:off x="7596787" y="3156837"/>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0" name="Line 906"/>
            <p:cNvSpPr>
              <a:spLocks noChangeShapeType="1"/>
            </p:cNvSpPr>
            <p:nvPr/>
          </p:nvSpPr>
          <p:spPr bwMode="auto">
            <a:xfrm flipH="1" flipV="1">
              <a:off x="7582500" y="3155250"/>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1" name="Line 907"/>
            <p:cNvSpPr>
              <a:spLocks noChangeShapeType="1"/>
            </p:cNvSpPr>
            <p:nvPr/>
          </p:nvSpPr>
          <p:spPr bwMode="auto">
            <a:xfrm flipH="1">
              <a:off x="7568212" y="3155250"/>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2" name="Line 908"/>
            <p:cNvSpPr>
              <a:spLocks noChangeShapeType="1"/>
            </p:cNvSpPr>
            <p:nvPr/>
          </p:nvSpPr>
          <p:spPr bwMode="auto">
            <a:xfrm flipH="1">
              <a:off x="7557100" y="3155250"/>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3" name="Line 909"/>
            <p:cNvSpPr>
              <a:spLocks noChangeShapeType="1"/>
            </p:cNvSpPr>
            <p:nvPr/>
          </p:nvSpPr>
          <p:spPr bwMode="auto">
            <a:xfrm flipH="1">
              <a:off x="7553925" y="3156837"/>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4" name="Line 910"/>
            <p:cNvSpPr>
              <a:spLocks noChangeShapeType="1"/>
            </p:cNvSpPr>
            <p:nvPr/>
          </p:nvSpPr>
          <p:spPr bwMode="auto">
            <a:xfrm flipH="1" flipV="1">
              <a:off x="7604725" y="3193350"/>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5" name="Line 911"/>
            <p:cNvSpPr>
              <a:spLocks noChangeShapeType="1"/>
            </p:cNvSpPr>
            <p:nvPr/>
          </p:nvSpPr>
          <p:spPr bwMode="auto">
            <a:xfrm flipH="1" flipV="1">
              <a:off x="7595200" y="3191762"/>
              <a:ext cx="95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6" name="Line 912"/>
            <p:cNvSpPr>
              <a:spLocks noChangeShapeType="1"/>
            </p:cNvSpPr>
            <p:nvPr/>
          </p:nvSpPr>
          <p:spPr bwMode="auto">
            <a:xfrm flipH="1">
              <a:off x="7584087" y="3191762"/>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7" name="Line 913"/>
            <p:cNvSpPr>
              <a:spLocks noChangeShapeType="1"/>
            </p:cNvSpPr>
            <p:nvPr/>
          </p:nvSpPr>
          <p:spPr bwMode="auto">
            <a:xfrm flipH="1">
              <a:off x="7568212" y="3193350"/>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8" name="Line 914"/>
            <p:cNvSpPr>
              <a:spLocks noChangeShapeType="1"/>
            </p:cNvSpPr>
            <p:nvPr/>
          </p:nvSpPr>
          <p:spPr bwMode="auto">
            <a:xfrm flipV="1">
              <a:off x="7577737" y="3207637"/>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9" name="Line 915"/>
            <p:cNvSpPr>
              <a:spLocks noChangeShapeType="1"/>
            </p:cNvSpPr>
            <p:nvPr/>
          </p:nvSpPr>
          <p:spPr bwMode="auto">
            <a:xfrm flipV="1">
              <a:off x="7593612" y="32028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0" name="Line 916"/>
            <p:cNvSpPr>
              <a:spLocks noChangeShapeType="1"/>
            </p:cNvSpPr>
            <p:nvPr/>
          </p:nvSpPr>
          <p:spPr bwMode="auto">
            <a:xfrm flipV="1">
              <a:off x="7604725" y="31949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1" name="Line 917"/>
            <p:cNvSpPr>
              <a:spLocks noChangeShapeType="1"/>
            </p:cNvSpPr>
            <p:nvPr/>
          </p:nvSpPr>
          <p:spPr bwMode="auto">
            <a:xfrm>
              <a:off x="7565037" y="2347212"/>
              <a:ext cx="1588" cy="3508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2" name="Line 919"/>
            <p:cNvSpPr>
              <a:spLocks noChangeShapeType="1"/>
            </p:cNvSpPr>
            <p:nvPr/>
          </p:nvSpPr>
          <p:spPr bwMode="auto">
            <a:xfrm>
              <a:off x="7561862" y="2863149"/>
              <a:ext cx="0" cy="1809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3" name="Line 920"/>
            <p:cNvSpPr>
              <a:spLocks noChangeShapeType="1"/>
            </p:cNvSpPr>
            <p:nvPr/>
          </p:nvSpPr>
          <p:spPr bwMode="auto">
            <a:xfrm>
              <a:off x="7568212" y="3209224"/>
              <a:ext cx="0" cy="1698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4" name="Line 921"/>
            <p:cNvSpPr>
              <a:spLocks noChangeShapeType="1"/>
            </p:cNvSpPr>
            <p:nvPr/>
          </p:nvSpPr>
          <p:spPr bwMode="auto">
            <a:xfrm>
              <a:off x="6499825" y="2526599"/>
              <a:ext cx="2746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5" name="Line 922"/>
            <p:cNvSpPr>
              <a:spLocks noChangeShapeType="1"/>
            </p:cNvSpPr>
            <p:nvPr/>
          </p:nvSpPr>
          <p:spPr bwMode="auto">
            <a:xfrm>
              <a:off x="7314212" y="2521837"/>
              <a:ext cx="2508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6" name="Line 923"/>
            <p:cNvSpPr>
              <a:spLocks noChangeShapeType="1"/>
            </p:cNvSpPr>
            <p:nvPr/>
          </p:nvSpPr>
          <p:spPr bwMode="auto">
            <a:xfrm>
              <a:off x="6774462"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7" name="Line 924"/>
            <p:cNvSpPr>
              <a:spLocks noChangeShapeType="1"/>
            </p:cNvSpPr>
            <p:nvPr/>
          </p:nvSpPr>
          <p:spPr bwMode="auto">
            <a:xfrm>
              <a:off x="6814150"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8" name="Line 925"/>
            <p:cNvSpPr>
              <a:spLocks noChangeShapeType="1"/>
            </p:cNvSpPr>
            <p:nvPr/>
          </p:nvSpPr>
          <p:spPr bwMode="auto">
            <a:xfrm>
              <a:off x="7274525"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9" name="Line 926"/>
            <p:cNvSpPr>
              <a:spLocks noChangeShapeType="1"/>
            </p:cNvSpPr>
            <p:nvPr/>
          </p:nvSpPr>
          <p:spPr bwMode="auto">
            <a:xfrm>
              <a:off x="7314212"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0" name="Line 927"/>
            <p:cNvSpPr>
              <a:spLocks noChangeShapeType="1"/>
            </p:cNvSpPr>
            <p:nvPr/>
          </p:nvSpPr>
          <p:spPr bwMode="auto">
            <a:xfrm>
              <a:off x="6504587" y="3290187"/>
              <a:ext cx="2698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1" name="Line 928"/>
            <p:cNvSpPr>
              <a:spLocks noChangeShapeType="1"/>
            </p:cNvSpPr>
            <p:nvPr/>
          </p:nvSpPr>
          <p:spPr bwMode="auto">
            <a:xfrm>
              <a:off x="6774462"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2" name="Line 929"/>
            <p:cNvSpPr>
              <a:spLocks noChangeShapeType="1"/>
            </p:cNvSpPr>
            <p:nvPr/>
          </p:nvSpPr>
          <p:spPr bwMode="auto">
            <a:xfrm>
              <a:off x="6814150"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3" name="Line 930"/>
            <p:cNvSpPr>
              <a:spLocks noChangeShapeType="1"/>
            </p:cNvSpPr>
            <p:nvPr/>
          </p:nvSpPr>
          <p:spPr bwMode="auto">
            <a:xfrm>
              <a:off x="7314212" y="3283837"/>
              <a:ext cx="2508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4" name="Line 931"/>
            <p:cNvSpPr>
              <a:spLocks noChangeShapeType="1"/>
            </p:cNvSpPr>
            <p:nvPr/>
          </p:nvSpPr>
          <p:spPr bwMode="auto">
            <a:xfrm>
              <a:off x="7274525"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5" name="Line 932"/>
            <p:cNvSpPr>
              <a:spLocks noChangeShapeType="1"/>
            </p:cNvSpPr>
            <p:nvPr/>
          </p:nvSpPr>
          <p:spPr bwMode="auto">
            <a:xfrm>
              <a:off x="7314212"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6" name="Line 933"/>
            <p:cNvSpPr>
              <a:spLocks noChangeShapeType="1"/>
            </p:cNvSpPr>
            <p:nvPr/>
          </p:nvSpPr>
          <p:spPr bwMode="auto">
            <a:xfrm>
              <a:off x="6814150" y="2525012"/>
              <a:ext cx="666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7" name="Line 934"/>
            <p:cNvSpPr>
              <a:spLocks noChangeShapeType="1"/>
            </p:cNvSpPr>
            <p:nvPr/>
          </p:nvSpPr>
          <p:spPr bwMode="auto">
            <a:xfrm>
              <a:off x="6814150" y="3290187"/>
              <a:ext cx="666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8" name="Line 935"/>
            <p:cNvSpPr>
              <a:spLocks noChangeShapeType="1"/>
            </p:cNvSpPr>
            <p:nvPr/>
          </p:nvSpPr>
          <p:spPr bwMode="auto">
            <a:xfrm>
              <a:off x="6880825" y="2525012"/>
              <a:ext cx="0" cy="765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9" name="Line 936"/>
            <p:cNvSpPr>
              <a:spLocks noChangeShapeType="1"/>
            </p:cNvSpPr>
            <p:nvPr/>
          </p:nvSpPr>
          <p:spPr bwMode="auto">
            <a:xfrm>
              <a:off x="7209437" y="2521837"/>
              <a:ext cx="650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0" name="Line 937"/>
            <p:cNvSpPr>
              <a:spLocks noChangeShapeType="1"/>
            </p:cNvSpPr>
            <p:nvPr/>
          </p:nvSpPr>
          <p:spPr bwMode="auto">
            <a:xfrm>
              <a:off x="7209437" y="3283837"/>
              <a:ext cx="650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1" name="Line 938"/>
            <p:cNvSpPr>
              <a:spLocks noChangeShapeType="1"/>
            </p:cNvSpPr>
            <p:nvPr/>
          </p:nvSpPr>
          <p:spPr bwMode="auto">
            <a:xfrm>
              <a:off x="7209437" y="2521837"/>
              <a:ext cx="0" cy="765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2" name="Line 939"/>
            <p:cNvSpPr>
              <a:spLocks noChangeShapeType="1"/>
            </p:cNvSpPr>
            <p:nvPr/>
          </p:nvSpPr>
          <p:spPr bwMode="auto">
            <a:xfrm>
              <a:off x="7018937" y="2747262"/>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3" name="Line 940"/>
            <p:cNvSpPr>
              <a:spLocks noChangeShapeType="1"/>
            </p:cNvSpPr>
            <p:nvPr/>
          </p:nvSpPr>
          <p:spPr bwMode="auto">
            <a:xfrm>
              <a:off x="7058625" y="2747262"/>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4" name="Line 941"/>
            <p:cNvSpPr>
              <a:spLocks noChangeShapeType="1"/>
            </p:cNvSpPr>
            <p:nvPr/>
          </p:nvSpPr>
          <p:spPr bwMode="auto">
            <a:xfrm flipV="1">
              <a:off x="7082437"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5" name="Line 942"/>
            <p:cNvSpPr>
              <a:spLocks noChangeShapeType="1"/>
            </p:cNvSpPr>
            <p:nvPr/>
          </p:nvSpPr>
          <p:spPr bwMode="auto">
            <a:xfrm flipH="1" flipV="1">
              <a:off x="7069737"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6" name="Line 943"/>
            <p:cNvSpPr>
              <a:spLocks noChangeShapeType="1"/>
            </p:cNvSpPr>
            <p:nvPr/>
          </p:nvSpPr>
          <p:spPr bwMode="auto">
            <a:xfrm flipV="1">
              <a:off x="7055450"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7" name="Line 944"/>
            <p:cNvSpPr>
              <a:spLocks noChangeShapeType="1"/>
            </p:cNvSpPr>
            <p:nvPr/>
          </p:nvSpPr>
          <p:spPr bwMode="auto">
            <a:xfrm flipH="1" flipV="1">
              <a:off x="7041162"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8" name="Line 945"/>
            <p:cNvSpPr>
              <a:spLocks noChangeShapeType="1"/>
            </p:cNvSpPr>
            <p:nvPr/>
          </p:nvSpPr>
          <p:spPr bwMode="auto">
            <a:xfrm flipV="1">
              <a:off x="7028462"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9" name="Line 946"/>
            <p:cNvSpPr>
              <a:spLocks noChangeShapeType="1"/>
            </p:cNvSpPr>
            <p:nvPr/>
          </p:nvSpPr>
          <p:spPr bwMode="auto">
            <a:xfrm flipH="1" flipV="1">
              <a:off x="7014175"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0" name="Line 947"/>
            <p:cNvSpPr>
              <a:spLocks noChangeShapeType="1"/>
            </p:cNvSpPr>
            <p:nvPr/>
          </p:nvSpPr>
          <p:spPr bwMode="auto">
            <a:xfrm flipV="1">
              <a:off x="7001475"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1" name="Line 948"/>
            <p:cNvSpPr>
              <a:spLocks noChangeShapeType="1"/>
            </p:cNvSpPr>
            <p:nvPr/>
          </p:nvSpPr>
          <p:spPr bwMode="auto">
            <a:xfrm flipH="1" flipV="1">
              <a:off x="6987187"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2" name="Line 949"/>
            <p:cNvSpPr>
              <a:spLocks noChangeShapeType="1"/>
            </p:cNvSpPr>
            <p:nvPr/>
          </p:nvSpPr>
          <p:spPr bwMode="auto">
            <a:xfrm flipH="1" flipV="1">
              <a:off x="7096725" y="2913949"/>
              <a:ext cx="19050" cy="412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3" name="Line 950"/>
            <p:cNvSpPr>
              <a:spLocks noChangeShapeType="1"/>
            </p:cNvSpPr>
            <p:nvPr/>
          </p:nvSpPr>
          <p:spPr bwMode="auto">
            <a:xfrm flipV="1">
              <a:off x="6969725" y="2913949"/>
              <a:ext cx="17463" cy="428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4" name="Line 951"/>
            <p:cNvSpPr>
              <a:spLocks noChangeShapeType="1"/>
            </p:cNvSpPr>
            <p:nvPr/>
          </p:nvSpPr>
          <p:spPr bwMode="auto">
            <a:xfrm>
              <a:off x="6884000" y="2804412"/>
              <a:ext cx="1349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5" name="Line 952"/>
            <p:cNvSpPr>
              <a:spLocks noChangeShapeType="1"/>
            </p:cNvSpPr>
            <p:nvPr/>
          </p:nvSpPr>
          <p:spPr bwMode="auto">
            <a:xfrm>
              <a:off x="7058625" y="2805999"/>
              <a:ext cx="1460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6" name="Line 953"/>
            <p:cNvSpPr>
              <a:spLocks noChangeShapeType="1"/>
            </p:cNvSpPr>
            <p:nvPr/>
          </p:nvSpPr>
          <p:spPr bwMode="auto">
            <a:xfrm>
              <a:off x="6880825" y="2958399"/>
              <a:ext cx="857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7" name="Line 954"/>
            <p:cNvSpPr>
              <a:spLocks noChangeShapeType="1"/>
            </p:cNvSpPr>
            <p:nvPr/>
          </p:nvSpPr>
          <p:spPr bwMode="auto">
            <a:xfrm>
              <a:off x="7115775" y="2955224"/>
              <a:ext cx="904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8" name="Line 957"/>
            <p:cNvSpPr>
              <a:spLocks noChangeShapeType="1"/>
            </p:cNvSpPr>
            <p:nvPr/>
          </p:nvSpPr>
          <p:spPr bwMode="auto">
            <a:xfrm flipH="1" flipV="1">
              <a:off x="7888887" y="2347212"/>
              <a:ext cx="120650" cy="746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9" name="Line 958"/>
            <p:cNvSpPr>
              <a:spLocks noChangeShapeType="1"/>
            </p:cNvSpPr>
            <p:nvPr/>
          </p:nvSpPr>
          <p:spPr bwMode="auto">
            <a:xfrm flipV="1">
              <a:off x="7888887" y="2297999"/>
              <a:ext cx="266700" cy="492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0" name="Line 959"/>
            <p:cNvSpPr>
              <a:spLocks noChangeShapeType="1"/>
            </p:cNvSpPr>
            <p:nvPr/>
          </p:nvSpPr>
          <p:spPr bwMode="auto">
            <a:xfrm flipH="1">
              <a:off x="8009537" y="2297999"/>
              <a:ext cx="146050" cy="1238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1" name="Line 960"/>
            <p:cNvSpPr>
              <a:spLocks noChangeShapeType="1"/>
            </p:cNvSpPr>
            <p:nvPr/>
          </p:nvSpPr>
          <p:spPr bwMode="auto">
            <a:xfrm>
              <a:off x="7565037" y="2347212"/>
              <a:ext cx="3238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2" name="Line 961"/>
            <p:cNvSpPr>
              <a:spLocks noChangeShapeType="1"/>
            </p:cNvSpPr>
            <p:nvPr/>
          </p:nvSpPr>
          <p:spPr bwMode="auto">
            <a:xfrm>
              <a:off x="8100025" y="2347212"/>
              <a:ext cx="2397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3" name="Line 964"/>
            <p:cNvSpPr>
              <a:spLocks noChangeShapeType="1"/>
            </p:cNvSpPr>
            <p:nvPr/>
          </p:nvSpPr>
          <p:spPr bwMode="auto">
            <a:xfrm>
              <a:off x="6118825" y="2274187"/>
              <a:ext cx="122238" cy="714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4" name="Line 965"/>
            <p:cNvSpPr>
              <a:spLocks noChangeShapeType="1"/>
            </p:cNvSpPr>
            <p:nvPr/>
          </p:nvSpPr>
          <p:spPr bwMode="auto">
            <a:xfrm flipH="1">
              <a:off x="5972775" y="2345624"/>
              <a:ext cx="268288"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5" name="Line 966"/>
            <p:cNvSpPr>
              <a:spLocks noChangeShapeType="1"/>
            </p:cNvSpPr>
            <p:nvPr/>
          </p:nvSpPr>
          <p:spPr bwMode="auto">
            <a:xfrm flipV="1">
              <a:off x="5972775" y="2274187"/>
              <a:ext cx="146050" cy="1222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6" name="Line 968"/>
            <p:cNvSpPr>
              <a:spLocks noChangeShapeType="1"/>
            </p:cNvSpPr>
            <p:nvPr/>
          </p:nvSpPr>
          <p:spPr bwMode="auto">
            <a:xfrm flipH="1">
              <a:off x="5798150" y="2342449"/>
              <a:ext cx="2397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7" name="Line 973"/>
            <p:cNvSpPr>
              <a:spLocks noChangeShapeType="1"/>
            </p:cNvSpPr>
            <p:nvPr/>
          </p:nvSpPr>
          <p:spPr bwMode="auto">
            <a:xfrm>
              <a:off x="7990487" y="3313999"/>
              <a:ext cx="122238" cy="714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8" name="Line 974"/>
            <p:cNvSpPr>
              <a:spLocks noChangeShapeType="1"/>
            </p:cNvSpPr>
            <p:nvPr/>
          </p:nvSpPr>
          <p:spPr bwMode="auto">
            <a:xfrm flipH="1">
              <a:off x="7844437" y="3385437"/>
              <a:ext cx="268288"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9" name="Line 975"/>
            <p:cNvSpPr>
              <a:spLocks noChangeShapeType="1"/>
            </p:cNvSpPr>
            <p:nvPr/>
          </p:nvSpPr>
          <p:spPr bwMode="auto">
            <a:xfrm flipV="1">
              <a:off x="7844437" y="3313999"/>
              <a:ext cx="146050" cy="1222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0" name="Line 976"/>
            <p:cNvSpPr>
              <a:spLocks noChangeShapeType="1"/>
            </p:cNvSpPr>
            <p:nvPr/>
          </p:nvSpPr>
          <p:spPr bwMode="auto">
            <a:xfrm flipH="1">
              <a:off x="7571387" y="3379087"/>
              <a:ext cx="3365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1" name="Line 977"/>
            <p:cNvSpPr>
              <a:spLocks noChangeShapeType="1"/>
            </p:cNvSpPr>
            <p:nvPr/>
          </p:nvSpPr>
          <p:spPr bwMode="auto">
            <a:xfrm flipH="1">
              <a:off x="8112725" y="3388612"/>
              <a:ext cx="1095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2" name="Line 982"/>
            <p:cNvSpPr>
              <a:spLocks noChangeShapeType="1"/>
            </p:cNvSpPr>
            <p:nvPr/>
          </p:nvSpPr>
          <p:spPr bwMode="auto">
            <a:xfrm flipH="1" flipV="1">
              <a:off x="5915625" y="3360037"/>
              <a:ext cx="122238" cy="730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3" name="Line 983"/>
            <p:cNvSpPr>
              <a:spLocks noChangeShapeType="1"/>
            </p:cNvSpPr>
            <p:nvPr/>
          </p:nvSpPr>
          <p:spPr bwMode="auto">
            <a:xfrm flipV="1">
              <a:off x="5915625" y="3309237"/>
              <a:ext cx="269875"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4" name="Line 984"/>
            <p:cNvSpPr>
              <a:spLocks noChangeShapeType="1"/>
            </p:cNvSpPr>
            <p:nvPr/>
          </p:nvSpPr>
          <p:spPr bwMode="auto">
            <a:xfrm flipH="1">
              <a:off x="6037862" y="3309237"/>
              <a:ext cx="147638" cy="1238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5" name="Line 985"/>
            <p:cNvSpPr>
              <a:spLocks noChangeShapeType="1"/>
            </p:cNvSpPr>
            <p:nvPr/>
          </p:nvSpPr>
          <p:spPr bwMode="auto">
            <a:xfrm>
              <a:off x="6110887" y="3374324"/>
              <a:ext cx="3921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6" name="Line 986"/>
            <p:cNvSpPr>
              <a:spLocks noChangeShapeType="1"/>
            </p:cNvSpPr>
            <p:nvPr/>
          </p:nvSpPr>
          <p:spPr bwMode="auto">
            <a:xfrm>
              <a:off x="5766400" y="3358449"/>
              <a:ext cx="1492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7" name="Line 960"/>
            <p:cNvSpPr>
              <a:spLocks noChangeShapeType="1"/>
            </p:cNvSpPr>
            <p:nvPr/>
          </p:nvSpPr>
          <p:spPr bwMode="auto">
            <a:xfrm>
              <a:off x="6233125" y="2347212"/>
              <a:ext cx="270669"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mc:AlternateContent xmlns:mc="http://schemas.openxmlformats.org/markup-compatibility/2006" xmlns:a14="http://schemas.microsoft.com/office/drawing/2010/main">
          <mc:Choice Requires="a14">
            <p:sp>
              <p:nvSpPr>
                <p:cNvPr id="518" name="文字方塊 517"/>
                <p:cNvSpPr txBox="1"/>
                <p:nvPr/>
              </p:nvSpPr>
              <p:spPr>
                <a:xfrm>
                  <a:off x="6549080" y="2135599"/>
                  <a:ext cx="62581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18" name="文字方塊 517"/>
                <p:cNvSpPr txBox="1">
                  <a:spLocks noRot="1" noChangeAspect="1" noMove="1" noResize="1" noEditPoints="1" noAdjustHandles="1" noChangeArrowheads="1" noChangeShapeType="1" noTextEdit="1"/>
                </p:cNvSpPr>
                <p:nvPr/>
              </p:nvSpPr>
              <p:spPr>
                <a:xfrm>
                  <a:off x="6549080" y="2135599"/>
                  <a:ext cx="625812" cy="369332"/>
                </a:xfrm>
                <a:prstGeom prst="rect">
                  <a:avLst/>
                </a:prstGeom>
                <a:blipFill>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9" name="文字方塊 518"/>
                <p:cNvSpPr txBox="1"/>
                <p:nvPr/>
              </p:nvSpPr>
              <p:spPr>
                <a:xfrm>
                  <a:off x="6803452" y="2425832"/>
                  <a:ext cx="51828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𝑠𝑖</m:t>
                            </m:r>
                          </m:sub>
                        </m:sSub>
                      </m:oMath>
                    </m:oMathPara>
                  </a14:m>
                  <a:endParaRPr lang="zh-TW" altLang="en-US" dirty="0"/>
                </a:p>
              </p:txBody>
            </p:sp>
          </mc:Choice>
          <mc:Fallback xmlns="">
            <p:sp>
              <p:nvSpPr>
                <p:cNvPr id="519" name="文字方塊 518"/>
                <p:cNvSpPr txBox="1">
                  <a:spLocks noRot="1" noChangeAspect="1" noMove="1" noResize="1" noEditPoints="1" noAdjustHandles="1" noChangeArrowheads="1" noChangeShapeType="1" noTextEdit="1"/>
                </p:cNvSpPr>
                <p:nvPr/>
              </p:nvSpPr>
              <p:spPr>
                <a:xfrm>
                  <a:off x="6803452" y="2425832"/>
                  <a:ext cx="518283" cy="369332"/>
                </a:xfrm>
                <a:prstGeom prst="rect">
                  <a:avLst/>
                </a:prstGeom>
                <a:blipFill>
                  <a:blip r:embed="rId8"/>
                  <a:stretch>
                    <a:fillRect b="-3333"/>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0" name="文字方塊 519"/>
                <p:cNvSpPr txBox="1"/>
                <p:nvPr/>
              </p:nvSpPr>
              <p:spPr>
                <a:xfrm>
                  <a:off x="5807255" y="2563666"/>
                  <a:ext cx="64498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20" name="文字方塊 519"/>
                <p:cNvSpPr txBox="1">
                  <a:spLocks noRot="1" noChangeAspect="1" noMove="1" noResize="1" noEditPoints="1" noAdjustHandles="1" noChangeArrowheads="1" noChangeShapeType="1" noTextEdit="1"/>
                </p:cNvSpPr>
                <p:nvPr/>
              </p:nvSpPr>
              <p:spPr>
                <a:xfrm>
                  <a:off x="5807255" y="2563666"/>
                  <a:ext cx="644985" cy="369332"/>
                </a:xfrm>
                <a:prstGeom prst="rect">
                  <a:avLst/>
                </a:prstGeom>
                <a:blipFill>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1" name="文字方塊 520"/>
                <p:cNvSpPr txBox="1"/>
                <p:nvPr/>
              </p:nvSpPr>
              <p:spPr>
                <a:xfrm>
                  <a:off x="5816781" y="2917123"/>
                  <a:ext cx="64498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21" name="文字方塊 520"/>
                <p:cNvSpPr txBox="1">
                  <a:spLocks noRot="1" noChangeAspect="1" noMove="1" noResize="1" noEditPoints="1" noAdjustHandles="1" noChangeArrowheads="1" noChangeShapeType="1" noTextEdit="1"/>
                </p:cNvSpPr>
                <p:nvPr/>
              </p:nvSpPr>
              <p:spPr>
                <a:xfrm>
                  <a:off x="5816781" y="2917123"/>
                  <a:ext cx="644985" cy="369332"/>
                </a:xfrm>
                <a:prstGeom prst="rect">
                  <a:avLst/>
                </a:prstGeom>
                <a:blipFill>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2" name="文字方塊 521"/>
                <p:cNvSpPr txBox="1"/>
                <p:nvPr/>
              </p:nvSpPr>
              <p:spPr>
                <a:xfrm>
                  <a:off x="6784402" y="2935379"/>
                  <a:ext cx="53745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𝑠𝑖</m:t>
                            </m:r>
                          </m:sub>
                        </m:sSub>
                      </m:oMath>
                    </m:oMathPara>
                  </a14:m>
                  <a:endParaRPr lang="zh-TW" altLang="en-US" dirty="0"/>
                </a:p>
              </p:txBody>
            </p:sp>
          </mc:Choice>
          <mc:Fallback xmlns="">
            <p:sp>
              <p:nvSpPr>
                <p:cNvPr id="522" name="文字方塊 521"/>
                <p:cNvSpPr txBox="1">
                  <a:spLocks noRot="1" noChangeAspect="1" noMove="1" noResize="1" noEditPoints="1" noAdjustHandles="1" noChangeArrowheads="1" noChangeShapeType="1" noTextEdit="1"/>
                </p:cNvSpPr>
                <p:nvPr/>
              </p:nvSpPr>
              <p:spPr>
                <a:xfrm>
                  <a:off x="6784402" y="2935379"/>
                  <a:ext cx="537455" cy="369332"/>
                </a:xfrm>
                <a:prstGeom prst="rect">
                  <a:avLst/>
                </a:prstGeom>
                <a:blipFill>
                  <a:blip r:embed="rId11"/>
                  <a:stretch>
                    <a:fillRect b="-1639"/>
                  </a:stretch>
                </a:blipFill>
                <a:ln>
                  <a:noFill/>
                </a:ln>
              </p:spPr>
              <p:txBody>
                <a:bodyPr/>
                <a:lstStyle/>
                <a:p>
                  <a:r>
                    <a:rPr lang="zh-TW" altLang="en-US">
                      <a:noFill/>
                    </a:rPr>
                    <a:t> </a:t>
                  </a:r>
                </a:p>
              </p:txBody>
            </p:sp>
          </mc:Fallback>
        </mc:AlternateContent>
        <p:sp>
          <p:nvSpPr>
            <p:cNvPr id="523" name="文字方塊 522"/>
            <p:cNvSpPr txBox="1"/>
            <p:nvPr/>
          </p:nvSpPr>
          <p:spPr>
            <a:xfrm>
              <a:off x="6223073" y="1931364"/>
              <a:ext cx="540212" cy="369332"/>
            </a:xfrm>
            <a:prstGeom prst="rect">
              <a:avLst/>
            </a:prstGeom>
            <a:noFill/>
            <a:ln>
              <a:noFill/>
            </a:ln>
          </p:spPr>
          <p:txBody>
            <a:bodyPr wrap="none" rtlCol="0">
              <a:spAutoFit/>
            </a:bodyPr>
            <a:lstStyle/>
            <a:p>
              <a:r>
                <a:rPr lang="en-US" altLang="zh-TW" b="1" dirty="0"/>
                <a:t>TSV</a:t>
              </a:r>
              <a:endParaRPr lang="zh-TW" altLang="en-US" b="1" dirty="0"/>
            </a:p>
          </p:txBody>
        </p:sp>
        <p:sp>
          <p:nvSpPr>
            <p:cNvPr id="524" name="文字方塊 523"/>
            <p:cNvSpPr txBox="1"/>
            <p:nvPr/>
          </p:nvSpPr>
          <p:spPr>
            <a:xfrm>
              <a:off x="7288243" y="1931364"/>
              <a:ext cx="540212" cy="369332"/>
            </a:xfrm>
            <a:prstGeom prst="rect">
              <a:avLst/>
            </a:prstGeom>
            <a:noFill/>
            <a:ln>
              <a:noFill/>
            </a:ln>
          </p:spPr>
          <p:txBody>
            <a:bodyPr wrap="none" rtlCol="0">
              <a:spAutoFit/>
            </a:bodyPr>
            <a:lstStyle/>
            <a:p>
              <a:r>
                <a:rPr lang="en-US" altLang="zh-TW" b="1" dirty="0"/>
                <a:t>TSV</a:t>
              </a:r>
              <a:endParaRPr lang="zh-TW" altLang="en-US" b="1" dirty="0"/>
            </a:p>
          </p:txBody>
        </p:sp>
      </p:grpSp>
      <p:sp>
        <p:nvSpPr>
          <p:cNvPr id="526" name="文字方塊 525"/>
          <p:cNvSpPr txBox="1"/>
          <p:nvPr/>
        </p:nvSpPr>
        <p:spPr>
          <a:xfrm>
            <a:off x="334045" y="2593087"/>
            <a:ext cx="2146742" cy="369332"/>
          </a:xfrm>
          <a:prstGeom prst="rect">
            <a:avLst/>
          </a:prstGeom>
          <a:noFill/>
        </p:spPr>
        <p:txBody>
          <a:bodyPr wrap="none" rtlCol="0">
            <a:spAutoFit/>
          </a:bodyPr>
          <a:lstStyle/>
          <a:p>
            <a:r>
              <a:rPr lang="en-US" altLang="zh-TW" dirty="0">
                <a:solidFill>
                  <a:schemeClr val="accent1"/>
                </a:solidFill>
              </a:rPr>
              <a:t>2D crosstalk model</a:t>
            </a:r>
            <a:endParaRPr lang="zh-TW" altLang="en-US" dirty="0">
              <a:solidFill>
                <a:schemeClr val="accent1"/>
              </a:solidFill>
            </a:endParaRPr>
          </a:p>
        </p:txBody>
      </p:sp>
      <p:sp>
        <p:nvSpPr>
          <p:cNvPr id="527" name="文字方塊 526"/>
          <p:cNvSpPr txBox="1"/>
          <p:nvPr/>
        </p:nvSpPr>
        <p:spPr>
          <a:xfrm>
            <a:off x="334045" y="4755108"/>
            <a:ext cx="2146742" cy="369332"/>
          </a:xfrm>
          <a:prstGeom prst="rect">
            <a:avLst/>
          </a:prstGeom>
          <a:noFill/>
        </p:spPr>
        <p:txBody>
          <a:bodyPr wrap="none" rtlCol="0">
            <a:spAutoFit/>
          </a:bodyPr>
          <a:lstStyle/>
          <a:p>
            <a:r>
              <a:rPr lang="en-US" altLang="zh-TW" dirty="0">
                <a:solidFill>
                  <a:schemeClr val="accent1"/>
                </a:solidFill>
              </a:rPr>
              <a:t>3D crosstalk model</a:t>
            </a:r>
            <a:endParaRPr lang="zh-TW" altLang="en-US" dirty="0">
              <a:solidFill>
                <a:schemeClr val="accent1"/>
              </a:solidFill>
            </a:endParaRPr>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14</a:t>
            </a:fld>
            <a:r>
              <a:rPr lang="zh-TW" altLang="en-US"/>
              <a:t> </a:t>
            </a:r>
            <a:r>
              <a:rPr lang="en-US" altLang="zh-TW"/>
              <a:t>/ 34</a:t>
            </a:r>
            <a:endParaRPr lang="zh-TW" altLang="en-US" dirty="0"/>
          </a:p>
        </p:txBody>
      </p:sp>
    </p:spTree>
    <p:extLst>
      <p:ext uri="{BB962C8B-B14F-4D97-AF65-F5344CB8AC3E}">
        <p14:creationId xmlns:p14="http://schemas.microsoft.com/office/powerpoint/2010/main" val="192289630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25" y="533400"/>
            <a:ext cx="9067800" cy="854075"/>
          </a:xfrm>
        </p:spPr>
        <p:txBody>
          <a:bodyPr/>
          <a:lstStyle/>
          <a:p>
            <a:r>
              <a:rPr lang="en-US" altLang="zh-TW" dirty="0"/>
              <a:t>Detailed TSV Crosstalk Delay Model</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a:rPr lang="en-US" altLang="zh-TW" b="1" i="1" smtClean="0">
                        <a:solidFill>
                          <a:schemeClr val="accent1"/>
                        </a:solidFill>
                        <a:latin typeface="Cambria Math" panose="02040503050406030204" pitchFamily="18" charset="0"/>
                      </a:rPr>
                      <m:t>𝑫𝒆𝒍𝒂𝒚</m:t>
                    </m:r>
                    <m:r>
                      <m:rPr>
                        <m:lit/>
                      </m:rPr>
                      <a:rPr lang="en-US" altLang="zh-TW" b="1" i="1" smtClean="0">
                        <a:solidFill>
                          <a:schemeClr val="accent1"/>
                        </a:solidFill>
                        <a:latin typeface="Cambria Math" panose="02040503050406030204" pitchFamily="18" charset="0"/>
                      </a:rPr>
                      <m:t>_</m:t>
                    </m:r>
                    <m:r>
                      <a:rPr lang="en-US" altLang="zh-TW" b="1" i="1" smtClean="0">
                        <a:solidFill>
                          <a:schemeClr val="accent1"/>
                        </a:solidFill>
                        <a:latin typeface="Cambria Math" panose="02040503050406030204" pitchFamily="18" charset="0"/>
                      </a:rPr>
                      <m:t>𝑻𝒂𝒃𝒍𝒆</m:t>
                    </m:r>
                    <m:d>
                      <m:dPr>
                        <m:ctrlPr>
                          <a:rPr lang="en-US" altLang="zh-TW" b="1" i="1" smtClean="0">
                            <a:solidFill>
                              <a:schemeClr val="accent1"/>
                            </a:solidFill>
                            <a:latin typeface="Cambria Math" panose="02040503050406030204" pitchFamily="18" charset="0"/>
                          </a:rPr>
                        </m:ctrlPr>
                      </m:dPr>
                      <m:e>
                        <m:r>
                          <a:rPr lang="en-US" altLang="zh-TW" b="1" i="1" smtClean="0">
                            <a:solidFill>
                              <a:schemeClr val="accent1"/>
                            </a:solidFill>
                            <a:latin typeface="Cambria Math" panose="02040503050406030204" pitchFamily="18" charset="0"/>
                          </a:rPr>
                          <m:t>𝒔𝒊𝒛</m:t>
                        </m:r>
                        <m:sSup>
                          <m:sSupPr>
                            <m:ctrlPr>
                              <a:rPr lang="en-US" altLang="zh-TW" b="1" i="1" smtClean="0">
                                <a:solidFill>
                                  <a:schemeClr val="accent1"/>
                                </a:solidFill>
                                <a:latin typeface="Cambria Math" panose="02040503050406030204" pitchFamily="18" charset="0"/>
                              </a:rPr>
                            </m:ctrlPr>
                          </m:sSupPr>
                          <m:e>
                            <m:r>
                              <a:rPr lang="en-US" altLang="zh-TW" b="1" i="1" smtClean="0">
                                <a:solidFill>
                                  <a:schemeClr val="accent1"/>
                                </a:solidFill>
                                <a:latin typeface="Cambria Math" panose="02040503050406030204" pitchFamily="18" charset="0"/>
                              </a:rPr>
                              <m:t>𝒆</m:t>
                            </m:r>
                          </m:e>
                          <m:sup>
                            <m:r>
                              <a:rPr lang="en-US" altLang="zh-TW" b="1" i="1" smtClean="0">
                                <a:solidFill>
                                  <a:schemeClr val="accent1"/>
                                </a:solidFill>
                                <a:latin typeface="Cambria Math" panose="02040503050406030204" pitchFamily="18" charset="0"/>
                              </a:rPr>
                              <m:t>𝒗</m:t>
                            </m:r>
                          </m:sup>
                        </m:sSup>
                        <m:r>
                          <a:rPr lang="en-US" altLang="zh-TW" b="1" i="1" smtClean="0">
                            <a:solidFill>
                              <a:schemeClr val="accent1"/>
                            </a:solidFill>
                            <a:latin typeface="Cambria Math" panose="02040503050406030204" pitchFamily="18" charset="0"/>
                          </a:rPr>
                          <m:t>,</m:t>
                        </m:r>
                        <m:r>
                          <a:rPr lang="en-US" altLang="zh-TW" b="1" i="1" smtClean="0">
                            <a:solidFill>
                              <a:schemeClr val="accent1"/>
                            </a:solidFill>
                            <a:latin typeface="Cambria Math" panose="02040503050406030204" pitchFamily="18" charset="0"/>
                          </a:rPr>
                          <m:t>𝑺𝑰𝒁</m:t>
                        </m:r>
                        <m:sSup>
                          <m:sSupPr>
                            <m:ctrlPr>
                              <a:rPr lang="en-US" altLang="zh-TW" b="1" i="1" smtClean="0">
                                <a:solidFill>
                                  <a:schemeClr val="accent1"/>
                                </a:solidFill>
                                <a:latin typeface="Cambria Math" panose="02040503050406030204" pitchFamily="18" charset="0"/>
                              </a:rPr>
                            </m:ctrlPr>
                          </m:sSupPr>
                          <m:e>
                            <m:r>
                              <a:rPr lang="en-US" altLang="zh-TW" b="1" i="1" smtClean="0">
                                <a:solidFill>
                                  <a:schemeClr val="accent1"/>
                                </a:solidFill>
                                <a:latin typeface="Cambria Math" panose="02040503050406030204" pitchFamily="18" charset="0"/>
                              </a:rPr>
                              <m:t>𝑬</m:t>
                            </m:r>
                          </m:e>
                          <m:sup>
                            <m:r>
                              <a:rPr lang="en-US" altLang="zh-TW" b="1" i="1" smtClean="0">
                                <a:solidFill>
                                  <a:schemeClr val="accent1"/>
                                </a:solidFill>
                                <a:latin typeface="Cambria Math" panose="02040503050406030204" pitchFamily="18" charset="0"/>
                              </a:rPr>
                              <m:t>𝒂</m:t>
                            </m:r>
                          </m:sup>
                        </m:sSup>
                      </m:e>
                    </m:d>
                  </m:oMath>
                </a14:m>
                <a:r>
                  <a:rPr lang="zh-TW" altLang="en-US" dirty="0"/>
                  <a:t> </a:t>
                </a:r>
                <a:r>
                  <a:rPr lang="en-US" altLang="zh-TW" dirty="0"/>
                  <a:t>record SPICE results</a:t>
                </a:r>
              </a:p>
              <a:p>
                <a:pPr lvl="1"/>
                <a:r>
                  <a:rPr lang="en-US" altLang="zh-TW" dirty="0"/>
                  <a:t>Consider four neighboring TSVs</a:t>
                </a:r>
              </a:p>
              <a:p>
                <a:pPr lvl="2"/>
                <a:r>
                  <a:rPr lang="en-US" altLang="zh-TW" dirty="0"/>
                  <a:t>Neighboring TSVs contribute most crosstalk effect [5-8]</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76" t="-866"/>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BEBA8EAE-BF5A-486C-A8C5-ECC9F3942E4B}">
                <a14:imgProps xmlns:a14="http://schemas.microsoft.com/office/drawing/2010/main">
                  <a14:imgLayer r:embed="rId5">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447261" y="2859351"/>
            <a:ext cx="8696738" cy="1912168"/>
          </a:xfrm>
          <a:prstGeom prst="rect">
            <a:avLst/>
          </a:prstGeom>
        </p:spPr>
      </p:pic>
      <p:sp>
        <p:nvSpPr>
          <p:cNvPr id="5" name="矩形 4"/>
          <p:cNvSpPr/>
          <p:nvPr/>
        </p:nvSpPr>
        <p:spPr bwMode="auto">
          <a:xfrm>
            <a:off x="1367194" y="4865296"/>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橢圓 5"/>
          <p:cNvSpPr/>
          <p:nvPr/>
        </p:nvSpPr>
        <p:spPr bwMode="auto">
          <a:xfrm>
            <a:off x="2117689" y="5615792"/>
            <a:ext cx="431321" cy="431321"/>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橢圓 7"/>
          <p:cNvSpPr/>
          <p:nvPr/>
        </p:nvSpPr>
        <p:spPr bwMode="auto">
          <a:xfrm>
            <a:off x="1479329" y="561579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文字方塊 12"/>
          <p:cNvSpPr txBox="1"/>
          <p:nvPr/>
        </p:nvSpPr>
        <p:spPr>
          <a:xfrm>
            <a:off x="1482328" y="5648211"/>
            <a:ext cx="428322" cy="369332"/>
          </a:xfrm>
          <a:prstGeom prst="rect">
            <a:avLst/>
          </a:prstGeom>
          <a:noFill/>
        </p:spPr>
        <p:txBody>
          <a:bodyPr wrap="none" rtlCol="0">
            <a:spAutoFit/>
          </a:bodyPr>
          <a:lstStyle/>
          <a:p>
            <a:r>
              <a:rPr lang="en-US" altLang="zh-TW" dirty="0"/>
              <a:t>2x</a:t>
            </a:r>
            <a:endParaRPr lang="zh-TW" altLang="en-US" dirty="0"/>
          </a:p>
        </p:txBody>
      </p:sp>
      <p:sp>
        <p:nvSpPr>
          <p:cNvPr id="14" name="文字方塊 13"/>
          <p:cNvSpPr txBox="1"/>
          <p:nvPr/>
        </p:nvSpPr>
        <p:spPr>
          <a:xfrm>
            <a:off x="2120688" y="5648211"/>
            <a:ext cx="428322" cy="369332"/>
          </a:xfrm>
          <a:prstGeom prst="rect">
            <a:avLst/>
          </a:prstGeom>
          <a:noFill/>
        </p:spPr>
        <p:txBody>
          <a:bodyPr wrap="none" rtlCol="0">
            <a:spAutoFit/>
          </a:bodyPr>
          <a:lstStyle/>
          <a:p>
            <a:r>
              <a:rPr lang="en-US" altLang="zh-TW" dirty="0"/>
              <a:t>4x</a:t>
            </a:r>
            <a:endParaRPr lang="zh-TW" altLang="en-US" dirty="0"/>
          </a:p>
        </p:txBody>
      </p:sp>
      <p:sp>
        <p:nvSpPr>
          <p:cNvPr id="16" name="矩形 15"/>
          <p:cNvSpPr/>
          <p:nvPr/>
        </p:nvSpPr>
        <p:spPr bwMode="auto">
          <a:xfrm>
            <a:off x="3618688" y="4865296"/>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7" name="橢圓 16"/>
          <p:cNvSpPr/>
          <p:nvPr/>
        </p:nvSpPr>
        <p:spPr bwMode="auto">
          <a:xfrm>
            <a:off x="4369183" y="5615792"/>
            <a:ext cx="431321" cy="431321"/>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8" name="橢圓 17"/>
          <p:cNvSpPr/>
          <p:nvPr/>
        </p:nvSpPr>
        <p:spPr bwMode="auto">
          <a:xfrm>
            <a:off x="5007542" y="561579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9" name="橢圓 18"/>
          <p:cNvSpPr/>
          <p:nvPr/>
        </p:nvSpPr>
        <p:spPr bwMode="auto">
          <a:xfrm>
            <a:off x="3730823" y="561579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4" name="文字方塊 23"/>
          <p:cNvSpPr txBox="1"/>
          <p:nvPr/>
        </p:nvSpPr>
        <p:spPr>
          <a:xfrm>
            <a:off x="3733822" y="5648211"/>
            <a:ext cx="428322" cy="369332"/>
          </a:xfrm>
          <a:prstGeom prst="rect">
            <a:avLst/>
          </a:prstGeom>
          <a:noFill/>
        </p:spPr>
        <p:txBody>
          <a:bodyPr wrap="none" rtlCol="0">
            <a:spAutoFit/>
          </a:bodyPr>
          <a:lstStyle/>
          <a:p>
            <a:r>
              <a:rPr lang="en-US" altLang="zh-TW" dirty="0"/>
              <a:t>2x</a:t>
            </a:r>
            <a:endParaRPr lang="zh-TW" altLang="en-US" dirty="0"/>
          </a:p>
        </p:txBody>
      </p:sp>
      <p:sp>
        <p:nvSpPr>
          <p:cNvPr id="25" name="文字方塊 24"/>
          <p:cNvSpPr txBox="1"/>
          <p:nvPr/>
        </p:nvSpPr>
        <p:spPr>
          <a:xfrm>
            <a:off x="4372182" y="5648211"/>
            <a:ext cx="428322" cy="369332"/>
          </a:xfrm>
          <a:prstGeom prst="rect">
            <a:avLst/>
          </a:prstGeom>
          <a:noFill/>
        </p:spPr>
        <p:txBody>
          <a:bodyPr wrap="none" rtlCol="0">
            <a:spAutoFit/>
          </a:bodyPr>
          <a:lstStyle/>
          <a:p>
            <a:r>
              <a:rPr lang="en-US" altLang="zh-TW" dirty="0"/>
              <a:t>4x</a:t>
            </a:r>
            <a:endParaRPr lang="zh-TW" altLang="en-US" dirty="0"/>
          </a:p>
        </p:txBody>
      </p:sp>
      <p:sp>
        <p:nvSpPr>
          <p:cNvPr id="26" name="文字方塊 25"/>
          <p:cNvSpPr txBox="1"/>
          <p:nvPr/>
        </p:nvSpPr>
        <p:spPr>
          <a:xfrm>
            <a:off x="5007542" y="5648211"/>
            <a:ext cx="428322" cy="369332"/>
          </a:xfrm>
          <a:prstGeom prst="rect">
            <a:avLst/>
          </a:prstGeom>
          <a:noFill/>
        </p:spPr>
        <p:txBody>
          <a:bodyPr wrap="none" rtlCol="0">
            <a:spAutoFit/>
          </a:bodyPr>
          <a:lstStyle/>
          <a:p>
            <a:r>
              <a:rPr lang="en-US" altLang="zh-TW" dirty="0"/>
              <a:t>4x</a:t>
            </a:r>
            <a:endParaRPr lang="zh-TW" altLang="en-US" dirty="0"/>
          </a:p>
        </p:txBody>
      </p:sp>
      <p:sp>
        <p:nvSpPr>
          <p:cNvPr id="38" name="矩形 37"/>
          <p:cNvSpPr/>
          <p:nvPr/>
        </p:nvSpPr>
        <p:spPr bwMode="auto">
          <a:xfrm>
            <a:off x="6197616" y="4865296"/>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9" name="橢圓 38"/>
          <p:cNvSpPr/>
          <p:nvPr/>
        </p:nvSpPr>
        <p:spPr bwMode="auto">
          <a:xfrm>
            <a:off x="6948111" y="5615792"/>
            <a:ext cx="431321" cy="431321"/>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0" name="橢圓 39"/>
          <p:cNvSpPr/>
          <p:nvPr/>
        </p:nvSpPr>
        <p:spPr bwMode="auto">
          <a:xfrm>
            <a:off x="7586470" y="561579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1" name="橢圓 40"/>
          <p:cNvSpPr/>
          <p:nvPr/>
        </p:nvSpPr>
        <p:spPr bwMode="auto">
          <a:xfrm>
            <a:off x="6309751" y="561579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2" name="橢圓 41"/>
          <p:cNvSpPr/>
          <p:nvPr/>
        </p:nvSpPr>
        <p:spPr bwMode="auto">
          <a:xfrm>
            <a:off x="6948111" y="497743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43" name="橢圓 42"/>
          <p:cNvSpPr/>
          <p:nvPr/>
        </p:nvSpPr>
        <p:spPr bwMode="auto">
          <a:xfrm>
            <a:off x="6948111" y="625415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4" name="文字方塊 43"/>
          <p:cNvSpPr txBox="1"/>
          <p:nvPr/>
        </p:nvSpPr>
        <p:spPr>
          <a:xfrm>
            <a:off x="6951110" y="5008427"/>
            <a:ext cx="428322" cy="369332"/>
          </a:xfrm>
          <a:prstGeom prst="rect">
            <a:avLst/>
          </a:prstGeom>
          <a:noFill/>
        </p:spPr>
        <p:txBody>
          <a:bodyPr wrap="none" rtlCol="0">
            <a:spAutoFit/>
          </a:bodyPr>
          <a:lstStyle/>
          <a:p>
            <a:r>
              <a:rPr lang="en-US" altLang="zh-TW" dirty="0"/>
              <a:t>2x</a:t>
            </a:r>
            <a:endParaRPr lang="zh-TW" altLang="en-US" dirty="0"/>
          </a:p>
        </p:txBody>
      </p:sp>
      <p:sp>
        <p:nvSpPr>
          <p:cNvPr id="45" name="文字方塊 44"/>
          <p:cNvSpPr txBox="1"/>
          <p:nvPr/>
        </p:nvSpPr>
        <p:spPr>
          <a:xfrm>
            <a:off x="6951110" y="6285144"/>
            <a:ext cx="428322" cy="369332"/>
          </a:xfrm>
          <a:prstGeom prst="rect">
            <a:avLst/>
          </a:prstGeom>
          <a:noFill/>
        </p:spPr>
        <p:txBody>
          <a:bodyPr wrap="none" rtlCol="0">
            <a:spAutoFit/>
          </a:bodyPr>
          <a:lstStyle/>
          <a:p>
            <a:r>
              <a:rPr lang="en-US" altLang="zh-TW" dirty="0"/>
              <a:t>8x</a:t>
            </a:r>
            <a:endParaRPr lang="zh-TW" altLang="en-US" dirty="0"/>
          </a:p>
        </p:txBody>
      </p:sp>
      <p:sp>
        <p:nvSpPr>
          <p:cNvPr id="46" name="文字方塊 45"/>
          <p:cNvSpPr txBox="1"/>
          <p:nvPr/>
        </p:nvSpPr>
        <p:spPr>
          <a:xfrm>
            <a:off x="6312750" y="5648211"/>
            <a:ext cx="428322" cy="369332"/>
          </a:xfrm>
          <a:prstGeom prst="rect">
            <a:avLst/>
          </a:prstGeom>
          <a:noFill/>
        </p:spPr>
        <p:txBody>
          <a:bodyPr wrap="none" rtlCol="0">
            <a:spAutoFit/>
          </a:bodyPr>
          <a:lstStyle/>
          <a:p>
            <a:r>
              <a:rPr lang="en-US" altLang="zh-TW" dirty="0"/>
              <a:t>2x</a:t>
            </a:r>
            <a:endParaRPr lang="zh-TW" altLang="en-US" dirty="0"/>
          </a:p>
        </p:txBody>
      </p:sp>
      <p:sp>
        <p:nvSpPr>
          <p:cNvPr id="47" name="文字方塊 46"/>
          <p:cNvSpPr txBox="1"/>
          <p:nvPr/>
        </p:nvSpPr>
        <p:spPr>
          <a:xfrm>
            <a:off x="6951110" y="5648211"/>
            <a:ext cx="428322" cy="369332"/>
          </a:xfrm>
          <a:prstGeom prst="rect">
            <a:avLst/>
          </a:prstGeom>
          <a:noFill/>
        </p:spPr>
        <p:txBody>
          <a:bodyPr wrap="none" rtlCol="0">
            <a:spAutoFit/>
          </a:bodyPr>
          <a:lstStyle/>
          <a:p>
            <a:r>
              <a:rPr lang="en-US" altLang="zh-TW" dirty="0"/>
              <a:t>4x</a:t>
            </a:r>
            <a:endParaRPr lang="zh-TW" altLang="en-US" dirty="0"/>
          </a:p>
        </p:txBody>
      </p:sp>
      <p:sp>
        <p:nvSpPr>
          <p:cNvPr id="48" name="文字方塊 47"/>
          <p:cNvSpPr txBox="1"/>
          <p:nvPr/>
        </p:nvSpPr>
        <p:spPr>
          <a:xfrm>
            <a:off x="7586470" y="5648211"/>
            <a:ext cx="428322" cy="369332"/>
          </a:xfrm>
          <a:prstGeom prst="rect">
            <a:avLst/>
          </a:prstGeom>
          <a:noFill/>
        </p:spPr>
        <p:txBody>
          <a:bodyPr wrap="none" rtlCol="0">
            <a:spAutoFit/>
          </a:bodyPr>
          <a:lstStyle/>
          <a:p>
            <a:r>
              <a:rPr lang="en-US" altLang="zh-TW" dirty="0"/>
              <a:t>4x</a:t>
            </a:r>
            <a:endParaRPr lang="zh-TW" altLang="en-US" dirty="0"/>
          </a:p>
        </p:txBody>
      </p:sp>
      <p:sp>
        <p:nvSpPr>
          <p:cNvPr id="56" name="文字方塊 55"/>
          <p:cNvSpPr txBox="1"/>
          <p:nvPr/>
        </p:nvSpPr>
        <p:spPr>
          <a:xfrm>
            <a:off x="5569067" y="5432768"/>
            <a:ext cx="595035" cy="584775"/>
          </a:xfrm>
          <a:prstGeom prst="rect">
            <a:avLst/>
          </a:prstGeom>
          <a:noFill/>
        </p:spPr>
        <p:txBody>
          <a:bodyPr wrap="none" rtlCol="0">
            <a:spAutoFit/>
          </a:bodyPr>
          <a:lstStyle/>
          <a:p>
            <a:r>
              <a:rPr lang="en-US" altLang="zh-TW" sz="3200" b="1" dirty="0"/>
              <a:t>…</a:t>
            </a:r>
            <a:endParaRPr lang="zh-TW" altLang="en-US" sz="3200" b="1" dirty="0"/>
          </a:p>
        </p:txBody>
      </p:sp>
      <p:sp>
        <p:nvSpPr>
          <p:cNvPr id="57" name="文字方塊 56"/>
          <p:cNvSpPr txBox="1"/>
          <p:nvPr/>
        </p:nvSpPr>
        <p:spPr>
          <a:xfrm>
            <a:off x="-57905" y="4147117"/>
            <a:ext cx="1437253" cy="369332"/>
          </a:xfrm>
          <a:prstGeom prst="rect">
            <a:avLst/>
          </a:prstGeom>
          <a:noFill/>
        </p:spPr>
        <p:txBody>
          <a:bodyPr wrap="none" rtlCol="0">
            <a:spAutoFit/>
          </a:bodyPr>
          <a:lstStyle/>
          <a:p>
            <a:r>
              <a:rPr lang="en-US" altLang="zh-TW" dirty="0"/>
              <a:t>(Victim size)</a:t>
            </a:r>
            <a:endParaRPr lang="zh-TW" altLang="en-US" dirty="0"/>
          </a:p>
        </p:txBody>
      </p:sp>
      <p:sp>
        <p:nvSpPr>
          <p:cNvPr id="58" name="文字方塊 57"/>
          <p:cNvSpPr txBox="1"/>
          <p:nvPr/>
        </p:nvSpPr>
        <p:spPr>
          <a:xfrm>
            <a:off x="5760329" y="2796191"/>
            <a:ext cx="1980029" cy="369332"/>
          </a:xfrm>
          <a:prstGeom prst="rect">
            <a:avLst/>
          </a:prstGeom>
          <a:noFill/>
        </p:spPr>
        <p:txBody>
          <a:bodyPr wrap="none" rtlCol="0">
            <a:spAutoFit/>
          </a:bodyPr>
          <a:lstStyle/>
          <a:p>
            <a:r>
              <a:rPr lang="en-US" altLang="zh-TW" dirty="0"/>
              <a:t>(Aggressor sizes)</a:t>
            </a:r>
            <a:endParaRPr lang="zh-TW" altLang="en-US" dirty="0"/>
          </a:p>
        </p:txBody>
      </p:sp>
      <p:sp>
        <p:nvSpPr>
          <p:cNvPr id="59" name="文字方塊 58"/>
          <p:cNvSpPr txBox="1"/>
          <p:nvPr/>
        </p:nvSpPr>
        <p:spPr>
          <a:xfrm>
            <a:off x="1930809" y="5262670"/>
            <a:ext cx="808876" cy="369332"/>
          </a:xfrm>
          <a:prstGeom prst="rect">
            <a:avLst/>
          </a:prstGeom>
          <a:noFill/>
        </p:spPr>
        <p:txBody>
          <a:bodyPr wrap="none" rtlCol="0">
            <a:spAutoFit/>
          </a:bodyPr>
          <a:lstStyle/>
          <a:p>
            <a:r>
              <a:rPr lang="en-US" altLang="zh-TW" dirty="0"/>
              <a:t>Victim</a:t>
            </a:r>
            <a:endParaRPr lang="zh-TW" altLang="en-US" dirty="0"/>
          </a:p>
        </p:txBody>
      </p:sp>
      <p:sp>
        <p:nvSpPr>
          <p:cNvPr id="60" name="文字方塊 59"/>
          <p:cNvSpPr txBox="1"/>
          <p:nvPr/>
        </p:nvSpPr>
        <p:spPr>
          <a:xfrm>
            <a:off x="1445341" y="6238019"/>
            <a:ext cx="1236236" cy="369332"/>
          </a:xfrm>
          <a:prstGeom prst="rect">
            <a:avLst/>
          </a:prstGeom>
          <a:noFill/>
        </p:spPr>
        <p:txBody>
          <a:bodyPr wrap="none" rtlCol="0">
            <a:spAutoFit/>
          </a:bodyPr>
          <a:lstStyle/>
          <a:p>
            <a:r>
              <a:rPr lang="en-US" altLang="zh-TW" dirty="0"/>
              <a:t>Aggressor</a:t>
            </a:r>
            <a:endParaRPr lang="zh-TW" altLang="en-US" dirty="0"/>
          </a:p>
        </p:txBody>
      </p:sp>
      <p:sp>
        <p:nvSpPr>
          <p:cNvPr id="61" name="文字方塊 60"/>
          <p:cNvSpPr txBox="1"/>
          <p:nvPr/>
        </p:nvSpPr>
        <p:spPr>
          <a:xfrm>
            <a:off x="4189228" y="5262670"/>
            <a:ext cx="808876" cy="369332"/>
          </a:xfrm>
          <a:prstGeom prst="rect">
            <a:avLst/>
          </a:prstGeom>
          <a:noFill/>
        </p:spPr>
        <p:txBody>
          <a:bodyPr wrap="none" rtlCol="0">
            <a:spAutoFit/>
          </a:bodyPr>
          <a:lstStyle/>
          <a:p>
            <a:r>
              <a:rPr lang="en-US" altLang="zh-TW" dirty="0"/>
              <a:t>Victim</a:t>
            </a:r>
            <a:endParaRPr lang="zh-TW" altLang="en-US" dirty="0"/>
          </a:p>
        </p:txBody>
      </p:sp>
      <p:sp>
        <p:nvSpPr>
          <p:cNvPr id="62" name="文字方塊 61"/>
          <p:cNvSpPr txBox="1"/>
          <p:nvPr/>
        </p:nvSpPr>
        <p:spPr>
          <a:xfrm>
            <a:off x="6013616" y="4977433"/>
            <a:ext cx="808876" cy="369332"/>
          </a:xfrm>
          <a:prstGeom prst="rect">
            <a:avLst/>
          </a:prstGeom>
          <a:solidFill>
            <a:schemeClr val="bg2">
              <a:alpha val="70000"/>
            </a:schemeClr>
          </a:solidFill>
        </p:spPr>
        <p:txBody>
          <a:bodyPr wrap="none" rtlCol="0">
            <a:spAutoFit/>
          </a:bodyPr>
          <a:lstStyle/>
          <a:p>
            <a:r>
              <a:rPr lang="en-US" altLang="zh-TW" dirty="0"/>
              <a:t>Victim</a:t>
            </a:r>
            <a:endParaRPr lang="zh-TW" altLang="en-US" dirty="0"/>
          </a:p>
        </p:txBody>
      </p:sp>
      <p:sp>
        <p:nvSpPr>
          <p:cNvPr id="63" name="文字方塊 62"/>
          <p:cNvSpPr txBox="1"/>
          <p:nvPr/>
        </p:nvSpPr>
        <p:spPr>
          <a:xfrm>
            <a:off x="3968015" y="6406080"/>
            <a:ext cx="1351652" cy="369332"/>
          </a:xfrm>
          <a:prstGeom prst="rect">
            <a:avLst/>
          </a:prstGeom>
          <a:noFill/>
        </p:spPr>
        <p:txBody>
          <a:bodyPr wrap="none" rtlCol="0">
            <a:spAutoFit/>
          </a:bodyPr>
          <a:lstStyle/>
          <a:p>
            <a:r>
              <a:rPr lang="en-US" altLang="zh-TW" dirty="0"/>
              <a:t>Aggressors</a:t>
            </a:r>
            <a:endParaRPr lang="zh-TW" altLang="en-US" dirty="0"/>
          </a:p>
        </p:txBody>
      </p:sp>
      <p:sp>
        <p:nvSpPr>
          <p:cNvPr id="64" name="文字方塊 63"/>
          <p:cNvSpPr txBox="1"/>
          <p:nvPr/>
        </p:nvSpPr>
        <p:spPr>
          <a:xfrm>
            <a:off x="7444434" y="6238019"/>
            <a:ext cx="1351652" cy="369332"/>
          </a:xfrm>
          <a:prstGeom prst="rect">
            <a:avLst/>
          </a:prstGeom>
          <a:solidFill>
            <a:schemeClr val="bg2">
              <a:alpha val="70000"/>
            </a:schemeClr>
          </a:solidFill>
        </p:spPr>
        <p:txBody>
          <a:bodyPr wrap="none" rtlCol="0">
            <a:spAutoFit/>
          </a:bodyPr>
          <a:lstStyle/>
          <a:p>
            <a:r>
              <a:rPr lang="en-US" altLang="zh-TW" dirty="0"/>
              <a:t>Aggressors</a:t>
            </a:r>
            <a:endParaRPr lang="zh-TW" altLang="en-US" dirty="0"/>
          </a:p>
        </p:txBody>
      </p:sp>
      <p:cxnSp>
        <p:nvCxnSpPr>
          <p:cNvPr id="66" name="直線單箭頭接點 65"/>
          <p:cNvCxnSpPr>
            <a:stCxn id="8" idx="5"/>
            <a:endCxn id="60" idx="0"/>
          </p:cNvCxnSpPr>
          <p:nvPr/>
        </p:nvCxnSpPr>
        <p:spPr bwMode="auto">
          <a:xfrm>
            <a:off x="1847485" y="5983948"/>
            <a:ext cx="183721" cy="32187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68" name="直線單箭頭接點 67"/>
          <p:cNvCxnSpPr>
            <a:stCxn id="19" idx="4"/>
          </p:cNvCxnSpPr>
          <p:nvPr/>
        </p:nvCxnSpPr>
        <p:spPr bwMode="auto">
          <a:xfrm>
            <a:off x="3946484" y="6047113"/>
            <a:ext cx="526213" cy="36505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70" name="直線單箭頭接點 69"/>
          <p:cNvCxnSpPr>
            <a:stCxn id="18" idx="4"/>
          </p:cNvCxnSpPr>
          <p:nvPr/>
        </p:nvCxnSpPr>
        <p:spPr bwMode="auto">
          <a:xfrm flipH="1">
            <a:off x="4832905" y="6047113"/>
            <a:ext cx="390298" cy="35790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74" name="直線單箭頭接點 73"/>
          <p:cNvCxnSpPr>
            <a:stCxn id="39" idx="1"/>
          </p:cNvCxnSpPr>
          <p:nvPr/>
        </p:nvCxnSpPr>
        <p:spPr bwMode="auto">
          <a:xfrm flipH="1" flipV="1">
            <a:off x="6525411" y="5289635"/>
            <a:ext cx="485865" cy="389322"/>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52" name="矩形 51"/>
          <p:cNvSpPr/>
          <p:nvPr/>
        </p:nvSpPr>
        <p:spPr bwMode="auto">
          <a:xfrm>
            <a:off x="1210580" y="4771519"/>
            <a:ext cx="2310496" cy="212961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3" name="矩形 52"/>
          <p:cNvSpPr/>
          <p:nvPr/>
        </p:nvSpPr>
        <p:spPr bwMode="auto">
          <a:xfrm>
            <a:off x="3525287" y="4771519"/>
            <a:ext cx="2310496" cy="212961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5" name="矩形 54"/>
          <p:cNvSpPr/>
          <p:nvPr/>
        </p:nvSpPr>
        <p:spPr bwMode="auto">
          <a:xfrm>
            <a:off x="6051127" y="4771519"/>
            <a:ext cx="2900063" cy="212961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投影片編號版面配置區 6"/>
          <p:cNvSpPr>
            <a:spLocks noGrp="1"/>
          </p:cNvSpPr>
          <p:nvPr>
            <p:ph type="sldNum" sz="quarter" idx="10"/>
          </p:nvPr>
        </p:nvSpPr>
        <p:spPr/>
        <p:txBody>
          <a:bodyPr/>
          <a:lstStyle/>
          <a:p>
            <a:fld id="{98DD11F9-7500-44D7-BD4E-9DA41FE32E0D}" type="slidenum">
              <a:rPr lang="zh-TW" altLang="en-US" smtClean="0"/>
              <a:pPr/>
              <a:t>15</a:t>
            </a:fld>
            <a:r>
              <a:rPr lang="zh-TW" altLang="en-US"/>
              <a:t> </a:t>
            </a:r>
            <a:r>
              <a:rPr lang="en-US" altLang="zh-TW"/>
              <a:t>/ 34</a:t>
            </a:r>
            <a:endParaRPr lang="zh-TW" altLang="en-US" dirty="0"/>
          </a:p>
        </p:txBody>
      </p:sp>
      <p:sp>
        <p:nvSpPr>
          <p:cNvPr id="54" name="矩形 53"/>
          <p:cNvSpPr/>
          <p:nvPr/>
        </p:nvSpPr>
        <p:spPr bwMode="auto">
          <a:xfrm>
            <a:off x="1445341" y="3505200"/>
            <a:ext cx="672348"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9" name="矩形 68"/>
          <p:cNvSpPr/>
          <p:nvPr/>
        </p:nvSpPr>
        <p:spPr bwMode="auto">
          <a:xfrm>
            <a:off x="1445341" y="4110799"/>
            <a:ext cx="672348"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1" name="矩形 70"/>
          <p:cNvSpPr/>
          <p:nvPr/>
        </p:nvSpPr>
        <p:spPr bwMode="auto">
          <a:xfrm>
            <a:off x="2345402" y="3505200"/>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2" name="矩形 71"/>
          <p:cNvSpPr/>
          <p:nvPr/>
        </p:nvSpPr>
        <p:spPr bwMode="auto">
          <a:xfrm>
            <a:off x="2345402" y="4110799"/>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6" name="矩形 75"/>
          <p:cNvSpPr/>
          <p:nvPr/>
        </p:nvSpPr>
        <p:spPr bwMode="auto">
          <a:xfrm>
            <a:off x="2345402" y="3810518"/>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7" name="矩形 76"/>
          <p:cNvSpPr/>
          <p:nvPr/>
        </p:nvSpPr>
        <p:spPr bwMode="auto">
          <a:xfrm>
            <a:off x="4350145" y="3505200"/>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8" name="矩形 77"/>
          <p:cNvSpPr/>
          <p:nvPr/>
        </p:nvSpPr>
        <p:spPr bwMode="auto">
          <a:xfrm>
            <a:off x="4350145" y="4110799"/>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9" name="矩形 78"/>
          <p:cNvSpPr/>
          <p:nvPr/>
        </p:nvSpPr>
        <p:spPr bwMode="auto">
          <a:xfrm>
            <a:off x="4350145" y="3810518"/>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0" name="矩形 79"/>
          <p:cNvSpPr/>
          <p:nvPr/>
        </p:nvSpPr>
        <p:spPr bwMode="auto">
          <a:xfrm>
            <a:off x="6803043" y="3505200"/>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1" name="矩形 80"/>
          <p:cNvSpPr/>
          <p:nvPr/>
        </p:nvSpPr>
        <p:spPr bwMode="auto">
          <a:xfrm>
            <a:off x="6803043" y="4110799"/>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2" name="矩形 81"/>
          <p:cNvSpPr/>
          <p:nvPr/>
        </p:nvSpPr>
        <p:spPr bwMode="auto">
          <a:xfrm>
            <a:off x="6803043" y="3810518"/>
            <a:ext cx="900717"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3" name="矩形 82"/>
          <p:cNvSpPr/>
          <p:nvPr/>
        </p:nvSpPr>
        <p:spPr bwMode="auto">
          <a:xfrm>
            <a:off x="2345402" y="3187282"/>
            <a:ext cx="900717" cy="2712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4" name="矩形 83"/>
          <p:cNvSpPr/>
          <p:nvPr/>
        </p:nvSpPr>
        <p:spPr bwMode="auto">
          <a:xfrm>
            <a:off x="4209589" y="3187282"/>
            <a:ext cx="1110077" cy="2712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5" name="矩形 84"/>
          <p:cNvSpPr/>
          <p:nvPr/>
        </p:nvSpPr>
        <p:spPr bwMode="auto">
          <a:xfrm>
            <a:off x="6302818" y="3187282"/>
            <a:ext cx="1964882" cy="2712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6" name="矩形 85"/>
          <p:cNvSpPr/>
          <p:nvPr/>
        </p:nvSpPr>
        <p:spPr bwMode="auto">
          <a:xfrm>
            <a:off x="1445341" y="4453863"/>
            <a:ext cx="672348"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7" name="矩形 86"/>
          <p:cNvSpPr/>
          <p:nvPr/>
        </p:nvSpPr>
        <p:spPr bwMode="auto">
          <a:xfrm>
            <a:off x="2528356" y="4453863"/>
            <a:ext cx="672348"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8" name="矩形 87"/>
          <p:cNvSpPr/>
          <p:nvPr/>
        </p:nvSpPr>
        <p:spPr bwMode="auto">
          <a:xfrm>
            <a:off x="3489133" y="445386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9" name="矩形 88"/>
          <p:cNvSpPr/>
          <p:nvPr/>
        </p:nvSpPr>
        <p:spPr bwMode="auto">
          <a:xfrm>
            <a:off x="4478145" y="445386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0" name="矩形 89"/>
          <p:cNvSpPr/>
          <p:nvPr/>
        </p:nvSpPr>
        <p:spPr bwMode="auto">
          <a:xfrm>
            <a:off x="7061081" y="445386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1" name="矩形 90"/>
          <p:cNvSpPr/>
          <p:nvPr/>
        </p:nvSpPr>
        <p:spPr bwMode="auto">
          <a:xfrm>
            <a:off x="3489133" y="4142935"/>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2" name="矩形 91"/>
          <p:cNvSpPr/>
          <p:nvPr/>
        </p:nvSpPr>
        <p:spPr bwMode="auto">
          <a:xfrm>
            <a:off x="3489133" y="386143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3" name="矩形 92"/>
          <p:cNvSpPr/>
          <p:nvPr/>
        </p:nvSpPr>
        <p:spPr bwMode="auto">
          <a:xfrm>
            <a:off x="3489133" y="3518868"/>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4" name="矩形 93"/>
          <p:cNvSpPr/>
          <p:nvPr/>
        </p:nvSpPr>
        <p:spPr bwMode="auto">
          <a:xfrm>
            <a:off x="3489133" y="3251660"/>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6" name="矩形 95"/>
          <p:cNvSpPr/>
          <p:nvPr/>
        </p:nvSpPr>
        <p:spPr bwMode="auto">
          <a:xfrm>
            <a:off x="5569067" y="445386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7" name="矩形 96"/>
          <p:cNvSpPr/>
          <p:nvPr/>
        </p:nvSpPr>
        <p:spPr bwMode="auto">
          <a:xfrm>
            <a:off x="5569067" y="4142935"/>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8" name="矩形 97"/>
          <p:cNvSpPr/>
          <p:nvPr/>
        </p:nvSpPr>
        <p:spPr bwMode="auto">
          <a:xfrm>
            <a:off x="5569067" y="386143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9" name="矩形 98"/>
          <p:cNvSpPr/>
          <p:nvPr/>
        </p:nvSpPr>
        <p:spPr bwMode="auto">
          <a:xfrm>
            <a:off x="5569067" y="3518868"/>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0" name="矩形 99"/>
          <p:cNvSpPr/>
          <p:nvPr/>
        </p:nvSpPr>
        <p:spPr bwMode="auto">
          <a:xfrm>
            <a:off x="5569067" y="3251660"/>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1" name="矩形 100"/>
          <p:cNvSpPr/>
          <p:nvPr/>
        </p:nvSpPr>
        <p:spPr bwMode="auto">
          <a:xfrm>
            <a:off x="8510307" y="445386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2" name="矩形 101"/>
          <p:cNvSpPr/>
          <p:nvPr/>
        </p:nvSpPr>
        <p:spPr bwMode="auto">
          <a:xfrm>
            <a:off x="8510307" y="4142935"/>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3" name="矩形 102"/>
          <p:cNvSpPr/>
          <p:nvPr/>
        </p:nvSpPr>
        <p:spPr bwMode="auto">
          <a:xfrm>
            <a:off x="8510307" y="3861433"/>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4" name="矩形 103"/>
          <p:cNvSpPr/>
          <p:nvPr/>
        </p:nvSpPr>
        <p:spPr bwMode="auto">
          <a:xfrm>
            <a:off x="8510307" y="3518868"/>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5" name="矩形 104"/>
          <p:cNvSpPr/>
          <p:nvPr/>
        </p:nvSpPr>
        <p:spPr bwMode="auto">
          <a:xfrm>
            <a:off x="8510307" y="3251660"/>
            <a:ext cx="478882" cy="2027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9" name="矩形 48"/>
          <p:cNvSpPr/>
          <p:nvPr/>
        </p:nvSpPr>
        <p:spPr bwMode="auto">
          <a:xfrm>
            <a:off x="2201070" y="3789630"/>
            <a:ext cx="1224756" cy="301626"/>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0" name="矩形 49"/>
          <p:cNvSpPr/>
          <p:nvPr/>
        </p:nvSpPr>
        <p:spPr bwMode="auto">
          <a:xfrm>
            <a:off x="4049119" y="3789629"/>
            <a:ext cx="1451569" cy="311151"/>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1" name="矩形 50"/>
          <p:cNvSpPr/>
          <p:nvPr/>
        </p:nvSpPr>
        <p:spPr bwMode="auto">
          <a:xfrm>
            <a:off x="6122195" y="3783279"/>
            <a:ext cx="2320130" cy="311151"/>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3551040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xit" presetSubtype="0" fill="hold" grpId="0" nodeType="withEffect">
                                  <p:stCondLst>
                                    <p:cond delay="0"/>
                                  </p:stCondLst>
                                  <p:childTnLst>
                                    <p:animEffect transition="out" filter="fade">
                                      <p:cBhvr>
                                        <p:cTn id="9" dur="500"/>
                                        <p:tgtEl>
                                          <p:spTgt spid="52"/>
                                        </p:tgtEl>
                                      </p:cBhvr>
                                    </p:animEffect>
                                    <p:set>
                                      <p:cBhvr>
                                        <p:cTn id="10" dur="1" fill="hold">
                                          <p:stCondLst>
                                            <p:cond delay="499"/>
                                          </p:stCondLst>
                                        </p:cTn>
                                        <p:tgtEl>
                                          <p:spTgt spid="5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fade">
                                      <p:cBhvr>
                                        <p:cTn id="76" dur="500"/>
                                        <p:tgtEl>
                                          <p:spTgt spid="9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fade">
                                      <p:cBhvr>
                                        <p:cTn id="91" dur="500"/>
                                        <p:tgtEl>
                                          <p:spTgt spid="1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500"/>
                                        <p:tgtEl>
                                          <p:spTgt spid="10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fade">
                                      <p:cBhvr>
                                        <p:cTn id="97" dur="500"/>
                                        <p:tgtEl>
                                          <p:spTgt spid="10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animEffect transition="in" filter="fade">
                                      <p:cBhvr>
                                        <p:cTn id="100" dur="500"/>
                                        <p:tgtEl>
                                          <p:spTgt spid="10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9"/>
                                        </p:tgtEl>
                                      </p:cBhvr>
                                    </p:animEffect>
                                    <p:set>
                                      <p:cBhvr>
                                        <p:cTn id="108" dur="1" fill="hold">
                                          <p:stCondLst>
                                            <p:cond delay="499"/>
                                          </p:stCondLst>
                                        </p:cTn>
                                        <p:tgtEl>
                                          <p:spTgt spid="49"/>
                                        </p:tgtEl>
                                        <p:attrNameLst>
                                          <p:attrName>style.visibility</p:attrName>
                                        </p:attrNameLst>
                                      </p:cBhvr>
                                      <p:to>
                                        <p:strVal val="hidden"/>
                                      </p:to>
                                    </p:set>
                                  </p:childTnLst>
                                </p:cTn>
                              </p:par>
                              <p:par>
                                <p:cTn id="109" presetID="10" presetClass="entr" presetSubtype="0" fill="hold" grpId="1"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par>
                                <p:cTn id="115" presetID="10" presetClass="exit" presetSubtype="0" fill="hold" grpId="0" nodeType="withEffect">
                                  <p:stCondLst>
                                    <p:cond delay="0"/>
                                  </p:stCondLst>
                                  <p:childTnLst>
                                    <p:animEffect transition="out" filter="fade">
                                      <p:cBhvr>
                                        <p:cTn id="116" dur="500"/>
                                        <p:tgtEl>
                                          <p:spTgt spid="53"/>
                                        </p:tgtEl>
                                      </p:cBhvr>
                                    </p:animEffect>
                                    <p:set>
                                      <p:cBhvr>
                                        <p:cTn id="117" dur="1" fill="hold">
                                          <p:stCondLst>
                                            <p:cond delay="499"/>
                                          </p:stCondLst>
                                        </p:cTn>
                                        <p:tgtEl>
                                          <p:spTgt spid="5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79"/>
                                        </p:tgtEl>
                                      </p:cBhvr>
                                    </p:animEffect>
                                    <p:set>
                                      <p:cBhvr>
                                        <p:cTn id="120" dur="1" fill="hold">
                                          <p:stCondLst>
                                            <p:cond delay="499"/>
                                          </p:stCondLst>
                                        </p:cTn>
                                        <p:tgtEl>
                                          <p:spTgt spid="7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84"/>
                                        </p:tgtEl>
                                      </p:cBhvr>
                                    </p:animEffect>
                                    <p:set>
                                      <p:cBhvr>
                                        <p:cTn id="123" dur="1" fill="hold">
                                          <p:stCondLst>
                                            <p:cond delay="499"/>
                                          </p:stCondLst>
                                        </p:cTn>
                                        <p:tgtEl>
                                          <p:spTgt spid="84"/>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500"/>
                                        <p:tgtEl>
                                          <p:spTgt spid="8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500"/>
                                        <p:tgtEl>
                                          <p:spTgt spid="7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50"/>
                                        </p:tgtEl>
                                      </p:cBhvr>
                                    </p:animEffect>
                                    <p:set>
                                      <p:cBhvr>
                                        <p:cTn id="134" dur="1" fill="hold">
                                          <p:stCondLst>
                                            <p:cond delay="499"/>
                                          </p:stCondLst>
                                        </p:cTn>
                                        <p:tgtEl>
                                          <p:spTgt spid="50"/>
                                        </p:tgtEl>
                                        <p:attrNameLst>
                                          <p:attrName>style.visibility</p:attrName>
                                        </p:attrNameLst>
                                      </p:cBhvr>
                                      <p:to>
                                        <p:strVal val="hidden"/>
                                      </p:to>
                                    </p:set>
                                  </p:childTnLst>
                                </p:cTn>
                              </p:par>
                              <p:par>
                                <p:cTn id="135" presetID="10" presetClass="entr" presetSubtype="0" fill="hold" grpId="1"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par>
                                <p:cTn id="141" presetID="10" presetClass="exit" presetSubtype="0" fill="hold" grpId="0" nodeType="withEffect">
                                  <p:stCondLst>
                                    <p:cond delay="0"/>
                                  </p:stCondLst>
                                  <p:childTnLst>
                                    <p:animEffect transition="out" filter="fade">
                                      <p:cBhvr>
                                        <p:cTn id="142" dur="500"/>
                                        <p:tgtEl>
                                          <p:spTgt spid="55"/>
                                        </p:tgtEl>
                                      </p:cBhvr>
                                    </p:animEffect>
                                    <p:set>
                                      <p:cBhvr>
                                        <p:cTn id="143" dur="1" fill="hold">
                                          <p:stCondLst>
                                            <p:cond delay="499"/>
                                          </p:stCondLst>
                                        </p:cTn>
                                        <p:tgtEl>
                                          <p:spTgt spid="55"/>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82"/>
                                        </p:tgtEl>
                                      </p:cBhvr>
                                    </p:animEffect>
                                    <p:set>
                                      <p:cBhvr>
                                        <p:cTn id="146" dur="1" fill="hold">
                                          <p:stCondLst>
                                            <p:cond delay="499"/>
                                          </p:stCondLst>
                                        </p:cTn>
                                        <p:tgtEl>
                                          <p:spTgt spid="82"/>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85"/>
                                        </p:tgtEl>
                                      </p:cBhvr>
                                    </p:animEffect>
                                    <p:set>
                                      <p:cBhvr>
                                        <p:cTn id="149" dur="1" fill="hold">
                                          <p:stCondLst>
                                            <p:cond delay="499"/>
                                          </p:stCondLst>
                                        </p:cTn>
                                        <p:tgtEl>
                                          <p:spTgt spid="85"/>
                                        </p:tgtEl>
                                        <p:attrNameLst>
                                          <p:attrName>style.visibility</p:attrName>
                                        </p:attrNameLst>
                                      </p:cBhvr>
                                      <p:to>
                                        <p:strVal val="hidden"/>
                                      </p:to>
                                    </p:set>
                                  </p:childTnLst>
                                </p:cTn>
                              </p:par>
                              <p:par>
                                <p:cTn id="150" presetID="10" presetClass="entr" presetSubtype="0" fill="hold" grpId="2" nodeType="with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fade">
                                      <p:cBhvr>
                                        <p:cTn id="152" dur="500"/>
                                        <p:tgtEl>
                                          <p:spTgt spid="79"/>
                                        </p:tgtEl>
                                      </p:cBhvr>
                                    </p:animEffect>
                                  </p:childTnLst>
                                </p:cTn>
                              </p:par>
                              <p:par>
                                <p:cTn id="153" presetID="10" presetClass="entr" presetSubtype="0" fill="hold" grpId="2" nodeType="withEffect">
                                  <p:stCondLst>
                                    <p:cond delay="0"/>
                                  </p:stCondLst>
                                  <p:childTnLst>
                                    <p:set>
                                      <p:cBhvr>
                                        <p:cTn id="154" dur="1" fill="hold">
                                          <p:stCondLst>
                                            <p:cond delay="0"/>
                                          </p:stCondLst>
                                        </p:cTn>
                                        <p:tgtEl>
                                          <p:spTgt spid="84"/>
                                        </p:tgtEl>
                                        <p:attrNameLst>
                                          <p:attrName>style.visibility</p:attrName>
                                        </p:attrNameLst>
                                      </p:cBhvr>
                                      <p:to>
                                        <p:strVal val="visible"/>
                                      </p:to>
                                    </p:set>
                                    <p:animEffect transition="in" filter="fade">
                                      <p:cBhvr>
                                        <p:cTn id="155" dur="500"/>
                                        <p:tgtEl>
                                          <p:spTgt spid="8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51"/>
                                        </p:tgtEl>
                                      </p:cBhvr>
                                    </p:animEffect>
                                    <p:set>
                                      <p:cBhvr>
                                        <p:cTn id="160" dur="1" fill="hold">
                                          <p:stCondLst>
                                            <p:cond delay="499"/>
                                          </p:stCondLst>
                                        </p:cTn>
                                        <p:tgtEl>
                                          <p:spTgt spid="51"/>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500"/>
                                        <p:tgtEl>
                                          <p:spTgt spid="56"/>
                                        </p:tgtEl>
                                      </p:cBhvr>
                                    </p:animEffect>
                                  </p:childTnLst>
                                </p:cTn>
                              </p:par>
                              <p:par>
                                <p:cTn id="164" presetID="10" presetClass="exit" presetSubtype="0" fill="hold" grpId="2" nodeType="withEffect">
                                  <p:stCondLst>
                                    <p:cond delay="0"/>
                                  </p:stCondLst>
                                  <p:childTnLst>
                                    <p:animEffect transition="out" filter="fade">
                                      <p:cBhvr>
                                        <p:cTn id="165" dur="500"/>
                                        <p:tgtEl>
                                          <p:spTgt spid="52"/>
                                        </p:tgtEl>
                                      </p:cBhvr>
                                    </p:animEffect>
                                    <p:set>
                                      <p:cBhvr>
                                        <p:cTn id="166" dur="1" fill="hold">
                                          <p:stCondLst>
                                            <p:cond delay="499"/>
                                          </p:stCondLst>
                                        </p:cTn>
                                        <p:tgtEl>
                                          <p:spTgt spid="52"/>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53"/>
                                        </p:tgtEl>
                                      </p:cBhvr>
                                    </p:animEffect>
                                    <p:set>
                                      <p:cBhvr>
                                        <p:cTn id="169" dur="1" fill="hold">
                                          <p:stCondLst>
                                            <p:cond delay="499"/>
                                          </p:stCondLst>
                                        </p:cTn>
                                        <p:tgtEl>
                                          <p:spTgt spid="5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childTnLst>
                                    <p:animEffect transition="out" filter="fade">
                                      <p:cBhvr>
                                        <p:cTn id="173" dur="500"/>
                                        <p:tgtEl>
                                          <p:spTgt spid="54"/>
                                        </p:tgtEl>
                                      </p:cBhvr>
                                    </p:animEffect>
                                    <p:set>
                                      <p:cBhvr>
                                        <p:cTn id="174" dur="1" fill="hold">
                                          <p:stCondLst>
                                            <p:cond delay="499"/>
                                          </p:stCondLst>
                                        </p:cTn>
                                        <p:tgtEl>
                                          <p:spTgt spid="54"/>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71"/>
                                        </p:tgtEl>
                                      </p:cBhvr>
                                    </p:animEffect>
                                    <p:set>
                                      <p:cBhvr>
                                        <p:cTn id="177" dur="1" fill="hold">
                                          <p:stCondLst>
                                            <p:cond delay="499"/>
                                          </p:stCondLst>
                                        </p:cTn>
                                        <p:tgtEl>
                                          <p:spTgt spid="71"/>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69"/>
                                        </p:tgtEl>
                                      </p:cBhvr>
                                    </p:animEffect>
                                    <p:set>
                                      <p:cBhvr>
                                        <p:cTn id="180" dur="1" fill="hold">
                                          <p:stCondLst>
                                            <p:cond delay="499"/>
                                          </p:stCondLst>
                                        </p:cTn>
                                        <p:tgtEl>
                                          <p:spTgt spid="6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86"/>
                                        </p:tgtEl>
                                      </p:cBhvr>
                                    </p:animEffect>
                                    <p:set>
                                      <p:cBhvr>
                                        <p:cTn id="183" dur="1" fill="hold">
                                          <p:stCondLst>
                                            <p:cond delay="499"/>
                                          </p:stCondLst>
                                        </p:cTn>
                                        <p:tgtEl>
                                          <p:spTgt spid="86"/>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87"/>
                                        </p:tgtEl>
                                      </p:cBhvr>
                                    </p:animEffect>
                                    <p:set>
                                      <p:cBhvr>
                                        <p:cTn id="186" dur="1" fill="hold">
                                          <p:stCondLst>
                                            <p:cond delay="499"/>
                                          </p:stCondLst>
                                        </p:cTn>
                                        <p:tgtEl>
                                          <p:spTgt spid="87"/>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2"/>
                                        </p:tgtEl>
                                      </p:cBhvr>
                                    </p:animEffect>
                                    <p:set>
                                      <p:cBhvr>
                                        <p:cTn id="189" dur="1" fill="hold">
                                          <p:stCondLst>
                                            <p:cond delay="499"/>
                                          </p:stCondLst>
                                        </p:cTn>
                                        <p:tgtEl>
                                          <p:spTgt spid="7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94"/>
                                        </p:tgtEl>
                                      </p:cBhvr>
                                    </p:animEffect>
                                    <p:set>
                                      <p:cBhvr>
                                        <p:cTn id="192" dur="1" fill="hold">
                                          <p:stCondLst>
                                            <p:cond delay="499"/>
                                          </p:stCondLst>
                                        </p:cTn>
                                        <p:tgtEl>
                                          <p:spTgt spid="9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93"/>
                                        </p:tgtEl>
                                      </p:cBhvr>
                                    </p:animEffect>
                                    <p:set>
                                      <p:cBhvr>
                                        <p:cTn id="195" dur="1" fill="hold">
                                          <p:stCondLst>
                                            <p:cond delay="499"/>
                                          </p:stCondLst>
                                        </p:cTn>
                                        <p:tgtEl>
                                          <p:spTgt spid="9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92"/>
                                        </p:tgtEl>
                                      </p:cBhvr>
                                    </p:animEffect>
                                    <p:set>
                                      <p:cBhvr>
                                        <p:cTn id="198" dur="1" fill="hold">
                                          <p:stCondLst>
                                            <p:cond delay="499"/>
                                          </p:stCondLst>
                                        </p:cTn>
                                        <p:tgtEl>
                                          <p:spTgt spid="92"/>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91"/>
                                        </p:tgtEl>
                                      </p:cBhvr>
                                    </p:animEffect>
                                    <p:set>
                                      <p:cBhvr>
                                        <p:cTn id="201" dur="1" fill="hold">
                                          <p:stCondLst>
                                            <p:cond delay="499"/>
                                          </p:stCondLst>
                                        </p:cTn>
                                        <p:tgtEl>
                                          <p:spTgt spid="91"/>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88"/>
                                        </p:tgtEl>
                                      </p:cBhvr>
                                    </p:animEffect>
                                    <p:set>
                                      <p:cBhvr>
                                        <p:cTn id="204" dur="1" fill="hold">
                                          <p:stCondLst>
                                            <p:cond delay="499"/>
                                          </p:stCondLst>
                                        </p:cTn>
                                        <p:tgtEl>
                                          <p:spTgt spid="8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89"/>
                                        </p:tgtEl>
                                      </p:cBhvr>
                                    </p:animEffect>
                                    <p:set>
                                      <p:cBhvr>
                                        <p:cTn id="207" dur="1" fill="hold">
                                          <p:stCondLst>
                                            <p:cond delay="499"/>
                                          </p:stCondLst>
                                        </p:cTn>
                                        <p:tgtEl>
                                          <p:spTgt spid="8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78"/>
                                        </p:tgtEl>
                                      </p:cBhvr>
                                    </p:animEffect>
                                    <p:set>
                                      <p:cBhvr>
                                        <p:cTn id="210" dur="1" fill="hold">
                                          <p:stCondLst>
                                            <p:cond delay="499"/>
                                          </p:stCondLst>
                                        </p:cTn>
                                        <p:tgtEl>
                                          <p:spTgt spid="78"/>
                                        </p:tgtEl>
                                        <p:attrNameLst>
                                          <p:attrName>style.visibility</p:attrName>
                                        </p:attrNameLst>
                                      </p:cBhvr>
                                      <p:to>
                                        <p:strVal val="hidden"/>
                                      </p:to>
                                    </p:set>
                                  </p:childTnLst>
                                </p:cTn>
                              </p:par>
                              <p:par>
                                <p:cTn id="211" presetID="10" presetClass="exit" presetSubtype="0" fill="hold" grpId="3" nodeType="withEffect">
                                  <p:stCondLst>
                                    <p:cond delay="0"/>
                                  </p:stCondLst>
                                  <p:childTnLst>
                                    <p:animEffect transition="out" filter="fade">
                                      <p:cBhvr>
                                        <p:cTn id="212" dur="500"/>
                                        <p:tgtEl>
                                          <p:spTgt spid="79"/>
                                        </p:tgtEl>
                                      </p:cBhvr>
                                    </p:animEffect>
                                    <p:set>
                                      <p:cBhvr>
                                        <p:cTn id="213" dur="1" fill="hold">
                                          <p:stCondLst>
                                            <p:cond delay="499"/>
                                          </p:stCondLst>
                                        </p:cTn>
                                        <p:tgtEl>
                                          <p:spTgt spid="79"/>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77"/>
                                        </p:tgtEl>
                                      </p:cBhvr>
                                    </p:animEffect>
                                    <p:set>
                                      <p:cBhvr>
                                        <p:cTn id="216" dur="1" fill="hold">
                                          <p:stCondLst>
                                            <p:cond delay="499"/>
                                          </p:stCondLst>
                                        </p:cTn>
                                        <p:tgtEl>
                                          <p:spTgt spid="77"/>
                                        </p:tgtEl>
                                        <p:attrNameLst>
                                          <p:attrName>style.visibility</p:attrName>
                                        </p:attrNameLst>
                                      </p:cBhvr>
                                      <p:to>
                                        <p:strVal val="hidden"/>
                                      </p:to>
                                    </p:set>
                                  </p:childTnLst>
                                </p:cTn>
                              </p:par>
                              <p:par>
                                <p:cTn id="217" presetID="10" presetClass="exit" presetSubtype="0" fill="hold" grpId="3" nodeType="withEffect">
                                  <p:stCondLst>
                                    <p:cond delay="0"/>
                                  </p:stCondLst>
                                  <p:childTnLst>
                                    <p:animEffect transition="out" filter="fade">
                                      <p:cBhvr>
                                        <p:cTn id="218" dur="500"/>
                                        <p:tgtEl>
                                          <p:spTgt spid="84"/>
                                        </p:tgtEl>
                                      </p:cBhvr>
                                    </p:animEffect>
                                    <p:set>
                                      <p:cBhvr>
                                        <p:cTn id="219" dur="1" fill="hold">
                                          <p:stCondLst>
                                            <p:cond delay="499"/>
                                          </p:stCondLst>
                                        </p:cTn>
                                        <p:tgtEl>
                                          <p:spTgt spid="84"/>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100"/>
                                        </p:tgtEl>
                                      </p:cBhvr>
                                    </p:animEffect>
                                    <p:set>
                                      <p:cBhvr>
                                        <p:cTn id="222" dur="1" fill="hold">
                                          <p:stCondLst>
                                            <p:cond delay="499"/>
                                          </p:stCondLst>
                                        </p:cTn>
                                        <p:tgtEl>
                                          <p:spTgt spid="100"/>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99"/>
                                        </p:tgtEl>
                                      </p:cBhvr>
                                    </p:animEffect>
                                    <p:set>
                                      <p:cBhvr>
                                        <p:cTn id="225" dur="1" fill="hold">
                                          <p:stCondLst>
                                            <p:cond delay="499"/>
                                          </p:stCondLst>
                                        </p:cTn>
                                        <p:tgtEl>
                                          <p:spTgt spid="99"/>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98"/>
                                        </p:tgtEl>
                                      </p:cBhvr>
                                    </p:animEffect>
                                    <p:set>
                                      <p:cBhvr>
                                        <p:cTn id="228" dur="1" fill="hold">
                                          <p:stCondLst>
                                            <p:cond delay="499"/>
                                          </p:stCondLst>
                                        </p:cTn>
                                        <p:tgtEl>
                                          <p:spTgt spid="98"/>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500"/>
                                        <p:tgtEl>
                                          <p:spTgt spid="97"/>
                                        </p:tgtEl>
                                      </p:cBhvr>
                                    </p:animEffect>
                                    <p:set>
                                      <p:cBhvr>
                                        <p:cTn id="231" dur="1" fill="hold">
                                          <p:stCondLst>
                                            <p:cond delay="499"/>
                                          </p:stCondLst>
                                        </p:cTn>
                                        <p:tgtEl>
                                          <p:spTgt spid="9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96"/>
                                        </p:tgtEl>
                                      </p:cBhvr>
                                    </p:animEffect>
                                    <p:set>
                                      <p:cBhvr>
                                        <p:cTn id="234" dur="1" fill="hold">
                                          <p:stCondLst>
                                            <p:cond delay="499"/>
                                          </p:stCondLst>
                                        </p:cTn>
                                        <p:tgtEl>
                                          <p:spTgt spid="96"/>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90"/>
                                        </p:tgtEl>
                                      </p:cBhvr>
                                    </p:animEffect>
                                    <p:set>
                                      <p:cBhvr>
                                        <p:cTn id="237" dur="1" fill="hold">
                                          <p:stCondLst>
                                            <p:cond delay="499"/>
                                          </p:stCondLst>
                                        </p:cTn>
                                        <p:tgtEl>
                                          <p:spTgt spid="90"/>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81"/>
                                        </p:tgtEl>
                                      </p:cBhvr>
                                    </p:animEffect>
                                    <p:set>
                                      <p:cBhvr>
                                        <p:cTn id="240" dur="1" fill="hold">
                                          <p:stCondLst>
                                            <p:cond delay="499"/>
                                          </p:stCondLst>
                                        </p:cTn>
                                        <p:tgtEl>
                                          <p:spTgt spid="81"/>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80"/>
                                        </p:tgtEl>
                                      </p:cBhvr>
                                    </p:animEffect>
                                    <p:set>
                                      <p:cBhvr>
                                        <p:cTn id="243" dur="1" fill="hold">
                                          <p:stCondLst>
                                            <p:cond delay="499"/>
                                          </p:stCondLst>
                                        </p:cTn>
                                        <p:tgtEl>
                                          <p:spTgt spid="8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105"/>
                                        </p:tgtEl>
                                      </p:cBhvr>
                                    </p:animEffect>
                                    <p:set>
                                      <p:cBhvr>
                                        <p:cTn id="246" dur="1" fill="hold">
                                          <p:stCondLst>
                                            <p:cond delay="499"/>
                                          </p:stCondLst>
                                        </p:cTn>
                                        <p:tgtEl>
                                          <p:spTgt spid="105"/>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104"/>
                                        </p:tgtEl>
                                      </p:cBhvr>
                                    </p:animEffect>
                                    <p:set>
                                      <p:cBhvr>
                                        <p:cTn id="249" dur="1" fill="hold">
                                          <p:stCondLst>
                                            <p:cond delay="499"/>
                                          </p:stCondLst>
                                        </p:cTn>
                                        <p:tgtEl>
                                          <p:spTgt spid="104"/>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103"/>
                                        </p:tgtEl>
                                      </p:cBhvr>
                                    </p:animEffect>
                                    <p:set>
                                      <p:cBhvr>
                                        <p:cTn id="252" dur="1" fill="hold">
                                          <p:stCondLst>
                                            <p:cond delay="499"/>
                                          </p:stCondLst>
                                        </p:cTn>
                                        <p:tgtEl>
                                          <p:spTgt spid="10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102"/>
                                        </p:tgtEl>
                                      </p:cBhvr>
                                    </p:animEffect>
                                    <p:set>
                                      <p:cBhvr>
                                        <p:cTn id="255" dur="1" fill="hold">
                                          <p:stCondLst>
                                            <p:cond delay="499"/>
                                          </p:stCondLst>
                                        </p:cTn>
                                        <p:tgtEl>
                                          <p:spTgt spid="102"/>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101"/>
                                        </p:tgtEl>
                                      </p:cBhvr>
                                    </p:animEffect>
                                    <p:set>
                                      <p:cBhvr>
                                        <p:cTn id="258" dur="1" fill="hold">
                                          <p:stCondLst>
                                            <p:cond delay="499"/>
                                          </p:stCondLst>
                                        </p:cTn>
                                        <p:tgtEl>
                                          <p:spTgt spid="101"/>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83"/>
                                        </p:tgtEl>
                                      </p:cBhvr>
                                    </p:animEffect>
                                    <p:set>
                                      <p:cBhvr>
                                        <p:cTn id="261" dur="1" fill="hold">
                                          <p:stCondLst>
                                            <p:cond delay="499"/>
                                          </p:stCondLst>
                                        </p:cTn>
                                        <p:tgtEl>
                                          <p:spTgt spid="83"/>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76"/>
                                        </p:tgtEl>
                                      </p:cBhvr>
                                    </p:animEffect>
                                    <p:set>
                                      <p:cBhvr>
                                        <p:cTn id="264"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2" grpId="0" animBg="1"/>
      <p:bldP spid="52" grpId="1" animBg="1"/>
      <p:bldP spid="52" grpId="2" animBg="1"/>
      <p:bldP spid="53" grpId="0" animBg="1"/>
      <p:bldP spid="53" grpId="1" animBg="1"/>
      <p:bldP spid="53" grpId="2" animBg="1"/>
      <p:bldP spid="55" grpId="0" animBg="1"/>
      <p:bldP spid="54" grpId="0" animBg="1"/>
      <p:bldP spid="54" grpId="1" animBg="1"/>
      <p:bldP spid="69" grpId="0" animBg="1"/>
      <p:bldP spid="69" grpId="1" animBg="1"/>
      <p:bldP spid="71" grpId="0" animBg="1"/>
      <p:bldP spid="71" grpId="1" animBg="1"/>
      <p:bldP spid="72" grpId="0" animBg="1"/>
      <p:bldP spid="72" grpId="1" animBg="1"/>
      <p:bldP spid="76" grpId="0" animBg="1"/>
      <p:bldP spid="76" grpId="1" animBg="1"/>
      <p:bldP spid="77" grpId="0" animBg="1"/>
      <p:bldP spid="77" grpId="1" animBg="1"/>
      <p:bldP spid="78" grpId="0" animBg="1"/>
      <p:bldP spid="78" grpId="1" animBg="1"/>
      <p:bldP spid="79" grpId="0" animBg="1"/>
      <p:bldP spid="79" grpId="1" animBg="1"/>
      <p:bldP spid="79" grpId="2" animBg="1"/>
      <p:bldP spid="79" grpId="3"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4" grpId="2" animBg="1"/>
      <p:bldP spid="84" grpId="3"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49" grpId="0" animBg="1"/>
      <p:bldP spid="49" grpId="1" animBg="1"/>
      <p:bldP spid="50" grpId="0" animBg="1"/>
      <p:bldP spid="50" grpId="1" animBg="1"/>
      <p:bldP spid="51" grpId="0" animBg="1"/>
      <p:bldP spid="5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矩形 5"/>
          <p:cNvSpPr/>
          <p:nvPr/>
        </p:nvSpPr>
        <p:spPr bwMode="auto">
          <a:xfrm>
            <a:off x="514650" y="227012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743488"/>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669925" y="628885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投影片編號版面配置區 9"/>
          <p:cNvSpPr>
            <a:spLocks noGrp="1"/>
          </p:cNvSpPr>
          <p:nvPr>
            <p:ph type="sldNum" sz="quarter" idx="10"/>
          </p:nvPr>
        </p:nvSpPr>
        <p:spPr/>
        <p:txBody>
          <a:bodyPr/>
          <a:lstStyle/>
          <a:p>
            <a:fld id="{98DD11F9-7500-44D7-BD4E-9DA41FE32E0D}" type="slidenum">
              <a:rPr lang="zh-TW" altLang="en-US" smtClean="0"/>
              <a:pPr/>
              <a:t>16</a:t>
            </a:fld>
            <a:r>
              <a:rPr lang="zh-TW" altLang="en-US"/>
              <a:t> </a:t>
            </a:r>
            <a:r>
              <a:rPr lang="en-US" altLang="zh-TW"/>
              <a:t>/ 34</a:t>
            </a:r>
            <a:endParaRPr lang="zh-TW" altLang="en-US" dirty="0"/>
          </a:p>
        </p:txBody>
      </p:sp>
    </p:spTree>
    <p:extLst>
      <p:ext uri="{BB962C8B-B14F-4D97-AF65-F5344CB8AC3E}">
        <p14:creationId xmlns:p14="http://schemas.microsoft.com/office/powerpoint/2010/main" val="1721335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Linear Delay Function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a:rPr lang="en-US" altLang="zh-TW" b="1" i="1" smtClean="0">
                        <a:latin typeface="Cambria Math" panose="02040503050406030204" pitchFamily="18" charset="0"/>
                      </a:rPr>
                      <m:t>𝑻𝑺𝑽</m:t>
                    </m:r>
                    <m:r>
                      <m:rPr>
                        <m:lit/>
                      </m:rPr>
                      <a:rPr lang="en-US" altLang="zh-TW" b="1" i="1" smtClean="0">
                        <a:latin typeface="Cambria Math" panose="02040503050406030204" pitchFamily="18" charset="0"/>
                      </a:rPr>
                      <m:t>_</m:t>
                    </m:r>
                    <m:r>
                      <a:rPr lang="en-US" altLang="zh-TW" b="1" i="1" smtClean="0">
                        <a:latin typeface="Cambria Math" panose="02040503050406030204" pitchFamily="18" charset="0"/>
                      </a:rPr>
                      <m:t>𝒅𝒆𝒍𝒂𝒚</m:t>
                    </m:r>
                    <m:d>
                      <m:dPr>
                        <m:ctrlPr>
                          <a:rPr lang="en-US" altLang="zh-TW" b="1" i="1" smtClean="0">
                            <a:latin typeface="Cambria Math" panose="02040503050406030204" pitchFamily="18" charset="0"/>
                          </a:rPr>
                        </m:ctrlPr>
                      </m:dPr>
                      <m:e>
                        <m:r>
                          <a:rPr lang="en-US" altLang="zh-TW" b="1" i="1" smtClean="0">
                            <a:latin typeface="Cambria Math" panose="02040503050406030204" pitchFamily="18" charset="0"/>
                          </a:rPr>
                          <m:t>𝒗</m:t>
                        </m:r>
                      </m:e>
                    </m:d>
                  </m:oMath>
                </a14:m>
                <a:r>
                  <a:rPr lang="en-US" altLang="zh-TW" dirty="0"/>
                  <a:t>: approx. linear TSV delay function</a:t>
                </a:r>
              </a:p>
              <a:p>
                <a:pPr lvl="1"/>
                <a:r>
                  <a:rPr lang="en-US" altLang="zh-TW" dirty="0"/>
                  <a:t>Detailed delay model of TSVs is non-linear</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76" t="-8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3054965" y="3133857"/>
                <a:ext cx="3520964" cy="67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𝑇𝑆𝑉</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𝑣</m:t>
                          </m:r>
                        </m:e>
                      </m:d>
                      <m:r>
                        <a:rPr lang="en-US" altLang="zh-TW" b="0" i="1" smtClean="0">
                          <a:latin typeface="Cambria Math" panose="02040503050406030204" pitchFamily="18" charset="0"/>
                        </a:rPr>
                        <m:t>=</m:t>
                      </m:r>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𝑆𝐼𝑍𝐸</m:t>
                          </m:r>
                        </m:sub>
                        <m:sup/>
                        <m:e>
                          <m:r>
                            <a:rPr lang="en-US" altLang="zh-TW" b="0" i="1" smtClean="0">
                              <a:solidFill>
                                <a:schemeClr val="accent1"/>
                              </a:solidFill>
                              <a:latin typeface="Cambria Math" panose="02040503050406030204" pitchFamily="18" charset="0"/>
                            </a:rPr>
                            <m:t>𝑟𝑒𝑠𝑖</m:t>
                          </m:r>
                          <m:sSubSup>
                            <m:sSubSupPr>
                              <m:ctrlPr>
                                <a:rPr lang="en-US" altLang="zh-TW" b="0" i="1" smtClean="0">
                                  <a:solidFill>
                                    <a:schemeClr val="accent1"/>
                                  </a:solidFill>
                                  <a:latin typeface="Cambria Math" panose="02040503050406030204" pitchFamily="18" charset="0"/>
                                </a:rPr>
                              </m:ctrlPr>
                            </m:sSubSupPr>
                            <m:e>
                              <m:r>
                                <a:rPr lang="en-US" altLang="zh-TW" b="0" i="1" smtClean="0">
                                  <a:solidFill>
                                    <a:schemeClr val="accent1"/>
                                  </a:solidFill>
                                  <a:latin typeface="Cambria Math" panose="02040503050406030204" pitchFamily="18" charset="0"/>
                                </a:rPr>
                                <m:t>𝑠</m:t>
                              </m:r>
                            </m:e>
                            <m:sub>
                              <m:r>
                                <a:rPr lang="en-US" altLang="zh-TW" b="0" i="1" smtClean="0">
                                  <a:solidFill>
                                    <a:schemeClr val="accent1"/>
                                  </a:solidFill>
                                  <a:latin typeface="Cambria Math" panose="02040503050406030204" pitchFamily="18" charset="0"/>
                                </a:rPr>
                                <m:t>𝑠</m:t>
                              </m:r>
                            </m:sub>
                            <m:sup>
                              <m:r>
                                <a:rPr lang="en-US" altLang="zh-TW" b="0" i="1" smtClean="0">
                                  <a:solidFill>
                                    <a:schemeClr val="accent1"/>
                                  </a:solidFill>
                                  <a:latin typeface="Cambria Math" panose="02040503050406030204" pitchFamily="18" charset="0"/>
                                </a:rPr>
                                <m:t>0</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𝑠</m:t>
                              </m:r>
                            </m:sub>
                            <m:sup>
                              <m:r>
                                <a:rPr lang="en-US" altLang="zh-TW" b="0" i="1" smtClean="0">
                                  <a:latin typeface="Cambria Math" panose="02040503050406030204" pitchFamily="18" charset="0"/>
                                </a:rPr>
                                <m:t>𝑣</m:t>
                              </m:r>
                            </m:sup>
                          </m:sSubSup>
                        </m:e>
                      </m:nary>
                    </m:oMath>
                  </m:oMathPara>
                </a14:m>
                <a:endParaRPr lang="zh-TW" altLang="en-US"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3054965" y="3133857"/>
                <a:ext cx="3520964" cy="672492"/>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3054965" y="5036201"/>
                <a:ext cx="5918543" cy="10561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𝑇𝑆𝑉</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𝑣</m:t>
                          </m:r>
                        </m:e>
                      </m:d>
                    </m:oMath>
                    <m:oMath xmlns:m="http://schemas.openxmlformats.org/officeDocument/2006/math">
                      <m:r>
                        <a:rPr lang="en-US" altLang="zh-TW" b="0" i="1" smtClean="0">
                          <a:latin typeface="Cambria Math" panose="02040503050406030204" pitchFamily="18" charset="0"/>
                        </a:rPr>
                        <m:t>=</m:t>
                      </m:r>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𝑆𝐼𝑍𝐸</m:t>
                          </m:r>
                        </m:sub>
                        <m:sup/>
                        <m:e>
                          <m:r>
                            <a:rPr lang="en-US" altLang="zh-TW" b="0" i="1" smtClean="0">
                              <a:solidFill>
                                <a:schemeClr val="accent1"/>
                              </a:solidFill>
                              <a:latin typeface="Cambria Math" panose="02040503050406030204" pitchFamily="18" charset="0"/>
                            </a:rPr>
                            <m:t>𝑟𝑒𝑠𝑖</m:t>
                          </m:r>
                          <m:sSubSup>
                            <m:sSubSupPr>
                              <m:ctrlPr>
                                <a:rPr lang="en-US" altLang="zh-TW" b="0" i="1" smtClean="0">
                                  <a:solidFill>
                                    <a:schemeClr val="accent1"/>
                                  </a:solidFill>
                                  <a:latin typeface="Cambria Math" panose="02040503050406030204" pitchFamily="18" charset="0"/>
                                </a:rPr>
                              </m:ctrlPr>
                            </m:sSubSupPr>
                            <m:e>
                              <m:r>
                                <a:rPr lang="en-US" altLang="zh-TW" b="0" i="1" smtClean="0">
                                  <a:solidFill>
                                    <a:schemeClr val="accent1"/>
                                  </a:solidFill>
                                  <a:latin typeface="Cambria Math" panose="02040503050406030204" pitchFamily="18" charset="0"/>
                                </a:rPr>
                                <m:t>𝑠</m:t>
                              </m:r>
                            </m:e>
                            <m:sub>
                              <m:r>
                                <a:rPr lang="en-US" altLang="zh-TW" b="0" i="1" smtClean="0">
                                  <a:solidFill>
                                    <a:schemeClr val="accent1"/>
                                  </a:solidFill>
                                  <a:latin typeface="Cambria Math" panose="02040503050406030204" pitchFamily="18" charset="0"/>
                                </a:rPr>
                                <m:t>𝑠</m:t>
                              </m:r>
                            </m:sub>
                            <m:sup>
                              <m:r>
                                <a:rPr lang="en-US" altLang="zh-TW" b="0" i="1" smtClean="0">
                                  <a:solidFill>
                                    <a:schemeClr val="accent1"/>
                                  </a:solidFill>
                                  <a:latin typeface="Cambria Math" panose="02040503050406030204" pitchFamily="18" charset="0"/>
                                </a:rPr>
                                <m:t>𝑁</m:t>
                              </m:r>
                              <m:r>
                                <m:rPr>
                                  <m:lit/>
                                </m:rPr>
                                <a:rPr lang="en-US" altLang="zh-TW" b="0" i="1" smtClean="0">
                                  <a:solidFill>
                                    <a:schemeClr val="accent1"/>
                                  </a:solidFill>
                                  <a:latin typeface="Cambria Math" panose="02040503050406030204" pitchFamily="18" charset="0"/>
                                </a:rPr>
                                <m:t>_</m:t>
                              </m:r>
                              <m:r>
                                <a:rPr lang="en-US" altLang="zh-TW" b="0" i="1" smtClean="0">
                                  <a:solidFill>
                                    <a:schemeClr val="accent1"/>
                                  </a:solidFill>
                                  <a:latin typeface="Cambria Math" panose="02040503050406030204" pitchFamily="18" charset="0"/>
                                </a:rPr>
                                <m:t>𝑎𝑔𝑔𝑠</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𝑠</m:t>
                              </m:r>
                            </m:sub>
                            <m:sup>
                              <m:r>
                                <a:rPr lang="en-US" altLang="zh-TW" b="0" i="1" smtClean="0">
                                  <a:latin typeface="Cambria Math" panose="02040503050406030204" pitchFamily="18" charset="0"/>
                                </a:rPr>
                                <m:t>𝑣</m:t>
                              </m:r>
                            </m:sup>
                          </m:sSubSup>
                        </m:e>
                      </m:nary>
                      <m:r>
                        <a:rPr lang="en-US" altLang="zh-TW" b="0" i="1" smtClean="0">
                          <a:latin typeface="Cambria Math" panose="02040503050406030204" pitchFamily="18" charset="0"/>
                        </a:rPr>
                        <m:t>+</m:t>
                      </m:r>
                      <m:nary>
                        <m:naryPr>
                          <m:chr m:val="∑"/>
                          <m:ctrlPr>
                            <a:rPr lang="en-US" altLang="zh-TW" b="0" i="1" smtClean="0">
                              <a:latin typeface="Cambria Math" panose="02040503050406030204" pitchFamily="18" charset="0"/>
                            </a:rPr>
                          </m:ctrlPr>
                        </m:naryPr>
                        <m:sub>
                          <m:r>
                            <m:rPr>
                              <m:brk m:alnAt="23"/>
                            </m:rP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𝑁</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𝑎𝑔𝑔𝑠</m:t>
                          </m:r>
                        </m:sup>
                        <m:e>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𝑆𝐼𝑍𝐸</m:t>
                              </m:r>
                            </m:sub>
                            <m:sup/>
                            <m:e>
                              <m:sSubSup>
                                <m:sSubSupPr>
                                  <m:ctrlPr>
                                    <a:rPr lang="en-US" altLang="zh-TW" b="0" i="1" smtClean="0">
                                      <a:solidFill>
                                        <a:schemeClr val="accent1"/>
                                      </a:solidFill>
                                      <a:latin typeface="Cambria Math" panose="02040503050406030204" pitchFamily="18" charset="0"/>
                                    </a:rPr>
                                  </m:ctrlPr>
                                </m:sSubSupPr>
                                <m:e>
                                  <m:r>
                                    <a:rPr lang="en-US" altLang="zh-TW" b="0" i="1" smtClean="0">
                                      <a:solidFill>
                                        <a:schemeClr val="accent1"/>
                                      </a:solidFill>
                                      <a:latin typeface="Cambria Math" panose="02040503050406030204" pitchFamily="18" charset="0"/>
                                    </a:rPr>
                                    <m:t>𝑐𝑟𝑜𝑠𝑠</m:t>
                                  </m:r>
                                </m:e>
                                <m:sub>
                                  <m:r>
                                    <a:rPr lang="en-US" altLang="zh-TW" b="0" i="1" smtClean="0">
                                      <a:solidFill>
                                        <a:schemeClr val="accent1"/>
                                      </a:solidFill>
                                      <a:latin typeface="Cambria Math" panose="02040503050406030204" pitchFamily="18" charset="0"/>
                                    </a:rPr>
                                    <m:t>𝑠</m:t>
                                  </m:r>
                                </m:sub>
                                <m:sup>
                                  <m:r>
                                    <a:rPr lang="en-US" altLang="zh-TW" b="0" i="1" smtClean="0">
                                      <a:solidFill>
                                        <a:schemeClr val="accent1"/>
                                      </a:solidFill>
                                      <a:latin typeface="Cambria Math" panose="02040503050406030204" pitchFamily="18" charset="0"/>
                                    </a:rPr>
                                    <m:t>𝑁</m:t>
                                  </m:r>
                                  <m:r>
                                    <m:rPr>
                                      <m:lit/>
                                    </m:rPr>
                                    <a:rPr lang="en-US" altLang="zh-TW" b="0" i="1" smtClean="0">
                                      <a:solidFill>
                                        <a:schemeClr val="accent1"/>
                                      </a:solidFill>
                                      <a:latin typeface="Cambria Math" panose="02040503050406030204" pitchFamily="18" charset="0"/>
                                    </a:rPr>
                                    <m:t>_</m:t>
                                  </m:r>
                                  <m:r>
                                    <a:rPr lang="en-US" altLang="zh-TW" b="0" i="1" smtClean="0">
                                      <a:solidFill>
                                        <a:schemeClr val="accent1"/>
                                      </a:solidFill>
                                      <a:latin typeface="Cambria Math" panose="02040503050406030204" pitchFamily="18" charset="0"/>
                                    </a:rPr>
                                    <m:t>𝑎𝑔𝑔𝑠</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𝑠</m:t>
                                  </m:r>
                                </m:sub>
                                <m:sup>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𝑖</m:t>
                                      </m:r>
                                    </m:sub>
                                  </m:sSub>
                                </m:sup>
                              </m:sSubSup>
                            </m:e>
                          </m:nary>
                        </m:e>
                      </m:nary>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3054965" y="5036201"/>
                <a:ext cx="5918543" cy="1056187"/>
              </a:xfrm>
              <a:prstGeom prst="rect">
                <a:avLst/>
              </a:prstGeom>
              <a:blipFill>
                <a:blip r:embed="rId5"/>
                <a:stretch>
                  <a:fillRect/>
                </a:stretch>
              </a:blipFill>
            </p:spPr>
            <p:txBody>
              <a:bodyPr/>
              <a:lstStyle/>
              <a:p>
                <a:r>
                  <a:rPr lang="zh-TW" altLang="en-US">
                    <a:noFill/>
                  </a:rPr>
                  <a:t> </a:t>
                </a:r>
              </a:p>
            </p:txBody>
          </p:sp>
        </mc:Fallback>
      </mc:AlternateContent>
      <p:grpSp>
        <p:nvGrpSpPr>
          <p:cNvPr id="6" name="群組 5"/>
          <p:cNvGrpSpPr/>
          <p:nvPr/>
        </p:nvGrpSpPr>
        <p:grpSpPr>
          <a:xfrm>
            <a:off x="4716248" y="3637189"/>
            <a:ext cx="2847374" cy="1780410"/>
            <a:chOff x="4716248" y="3447408"/>
            <a:chExt cx="2847374" cy="1780410"/>
          </a:xfrm>
        </p:grpSpPr>
        <p:sp>
          <p:nvSpPr>
            <p:cNvPr id="27" name="文字方塊 26"/>
            <p:cNvSpPr txBox="1"/>
            <p:nvPr/>
          </p:nvSpPr>
          <p:spPr>
            <a:xfrm>
              <a:off x="4914900" y="4068367"/>
              <a:ext cx="1903085" cy="369332"/>
            </a:xfrm>
            <a:prstGeom prst="rect">
              <a:avLst/>
            </a:prstGeom>
            <a:noFill/>
          </p:spPr>
          <p:txBody>
            <a:bodyPr wrap="none" rtlCol="0">
              <a:spAutoFit/>
            </a:bodyPr>
            <a:lstStyle/>
            <a:p>
              <a:r>
                <a:rPr lang="en-US" altLang="zh-TW" dirty="0"/>
                <a:t>Constant values</a:t>
              </a:r>
              <a:endParaRPr lang="zh-TW" altLang="en-US" dirty="0"/>
            </a:p>
          </p:txBody>
        </p:sp>
        <p:cxnSp>
          <p:nvCxnSpPr>
            <p:cNvPr id="29" name="直線單箭頭接點 28"/>
            <p:cNvCxnSpPr>
              <a:endCxn id="27" idx="0"/>
            </p:cNvCxnSpPr>
            <p:nvPr/>
          </p:nvCxnSpPr>
          <p:spPr bwMode="auto">
            <a:xfrm>
              <a:off x="5645426" y="3447408"/>
              <a:ext cx="221017" cy="62095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直線單箭頭接點 30"/>
            <p:cNvCxnSpPr/>
            <p:nvPr/>
          </p:nvCxnSpPr>
          <p:spPr bwMode="auto">
            <a:xfrm flipV="1">
              <a:off x="4716248" y="4477322"/>
              <a:ext cx="779677" cy="67570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3" name="直線單箭頭接點 32"/>
            <p:cNvCxnSpPr/>
            <p:nvPr/>
          </p:nvCxnSpPr>
          <p:spPr bwMode="auto">
            <a:xfrm flipH="1" flipV="1">
              <a:off x="6238876" y="4437700"/>
              <a:ext cx="1324746" cy="79011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grpSp>
      <p:grpSp>
        <p:nvGrpSpPr>
          <p:cNvPr id="15" name="群組 14"/>
          <p:cNvGrpSpPr/>
          <p:nvPr/>
        </p:nvGrpSpPr>
        <p:grpSpPr>
          <a:xfrm>
            <a:off x="906262" y="2501873"/>
            <a:ext cx="1940941" cy="1940941"/>
            <a:chOff x="906262" y="2312092"/>
            <a:chExt cx="1940941" cy="1940941"/>
          </a:xfrm>
        </p:grpSpPr>
        <p:sp>
          <p:nvSpPr>
            <p:cNvPr id="4" name="矩形 3"/>
            <p:cNvSpPr/>
            <p:nvPr/>
          </p:nvSpPr>
          <p:spPr bwMode="auto">
            <a:xfrm>
              <a:off x="906262" y="2312092"/>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橢圓 4"/>
            <p:cNvSpPr/>
            <p:nvPr/>
          </p:nvSpPr>
          <p:spPr bwMode="auto">
            <a:xfrm>
              <a:off x="1656757" y="306258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4" name="文字方塊 23"/>
            <p:cNvSpPr txBox="1"/>
            <p:nvPr/>
          </p:nvSpPr>
          <p:spPr>
            <a:xfrm>
              <a:off x="1555662" y="2721019"/>
              <a:ext cx="633507" cy="369332"/>
            </a:xfrm>
            <a:prstGeom prst="rect">
              <a:avLst/>
            </a:prstGeom>
            <a:noFill/>
          </p:spPr>
          <p:txBody>
            <a:bodyPr wrap="none" rtlCol="0">
              <a:spAutoFit/>
            </a:bodyPr>
            <a:lstStyle/>
            <a:p>
              <a:r>
                <a:rPr lang="en-US" altLang="zh-TW" dirty="0"/>
                <a:t>TSV</a:t>
              </a:r>
              <a:endParaRPr lang="zh-TW" altLang="en-US" dirty="0"/>
            </a:p>
          </p:txBody>
        </p:sp>
        <mc:AlternateContent xmlns:mc="http://schemas.openxmlformats.org/markup-compatibility/2006" xmlns:a14="http://schemas.microsoft.com/office/drawing/2010/main">
          <mc:Choice Requires="a14">
            <p:sp>
              <p:nvSpPr>
                <p:cNvPr id="14" name="矩形 13"/>
                <p:cNvSpPr/>
                <p:nvPr/>
              </p:nvSpPr>
              <p:spPr>
                <a:xfrm>
                  <a:off x="1682140" y="3100581"/>
                  <a:ext cx="3805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𝑣</m:t>
                        </m:r>
                      </m:oMath>
                    </m:oMathPara>
                  </a14:m>
                  <a:endParaRPr lang="zh-TW"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1682140" y="3100581"/>
                  <a:ext cx="380553" cy="369332"/>
                </a:xfrm>
                <a:prstGeom prst="rect">
                  <a:avLst/>
                </a:prstGeom>
                <a:blipFill>
                  <a:blip r:embed="rId6"/>
                  <a:stretch>
                    <a:fillRect/>
                  </a:stretch>
                </a:blipFill>
              </p:spPr>
              <p:txBody>
                <a:bodyPr/>
                <a:lstStyle/>
                <a:p>
                  <a:r>
                    <a:rPr lang="zh-TW" altLang="en-US">
                      <a:noFill/>
                    </a:rPr>
                    <a:t> </a:t>
                  </a:r>
                </a:p>
              </p:txBody>
            </p:sp>
          </mc:Fallback>
        </mc:AlternateContent>
      </p:grpSp>
      <p:grpSp>
        <p:nvGrpSpPr>
          <p:cNvPr id="16" name="群組 15"/>
          <p:cNvGrpSpPr/>
          <p:nvPr/>
        </p:nvGrpSpPr>
        <p:grpSpPr>
          <a:xfrm>
            <a:off x="253737" y="4667103"/>
            <a:ext cx="2593466" cy="1940941"/>
            <a:chOff x="253737" y="4477322"/>
            <a:chExt cx="2593466" cy="1940941"/>
          </a:xfrm>
        </p:grpSpPr>
        <p:sp>
          <p:nvSpPr>
            <p:cNvPr id="17" name="矩形 16"/>
            <p:cNvSpPr/>
            <p:nvPr/>
          </p:nvSpPr>
          <p:spPr bwMode="auto">
            <a:xfrm>
              <a:off x="906262" y="4477322"/>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8" name="橢圓 17"/>
            <p:cNvSpPr/>
            <p:nvPr/>
          </p:nvSpPr>
          <p:spPr bwMode="auto">
            <a:xfrm>
              <a:off x="1656757" y="522781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9" name="橢圓 18"/>
            <p:cNvSpPr/>
            <p:nvPr/>
          </p:nvSpPr>
          <p:spPr bwMode="auto">
            <a:xfrm>
              <a:off x="2295116" y="522781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0" name="橢圓 19"/>
            <p:cNvSpPr/>
            <p:nvPr/>
          </p:nvSpPr>
          <p:spPr bwMode="auto">
            <a:xfrm>
              <a:off x="1018397" y="522781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1" name="橢圓 20"/>
            <p:cNvSpPr/>
            <p:nvPr/>
          </p:nvSpPr>
          <p:spPr bwMode="auto">
            <a:xfrm>
              <a:off x="1656757" y="4589459"/>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22" name="橢圓 21"/>
            <p:cNvSpPr/>
            <p:nvPr/>
          </p:nvSpPr>
          <p:spPr bwMode="auto">
            <a:xfrm>
              <a:off x="1656757" y="586617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28" name="文字方塊 27"/>
            <p:cNvSpPr txBox="1"/>
            <p:nvPr/>
          </p:nvSpPr>
          <p:spPr>
            <a:xfrm>
              <a:off x="740559" y="4562173"/>
              <a:ext cx="808876" cy="369332"/>
            </a:xfrm>
            <a:prstGeom prst="rect">
              <a:avLst/>
            </a:prstGeom>
            <a:solidFill>
              <a:schemeClr val="bg2">
                <a:alpha val="70000"/>
              </a:schemeClr>
            </a:solidFill>
          </p:spPr>
          <p:txBody>
            <a:bodyPr wrap="square" rtlCol="0">
              <a:spAutoFit/>
            </a:bodyPr>
            <a:lstStyle/>
            <a:p>
              <a:r>
                <a:rPr lang="en-US" altLang="zh-TW" dirty="0"/>
                <a:t>Victim</a:t>
              </a:r>
              <a:endParaRPr lang="zh-TW" altLang="en-US" dirty="0"/>
            </a:p>
          </p:txBody>
        </p:sp>
        <p:sp>
          <p:nvSpPr>
            <p:cNvPr id="30" name="文字方塊 29"/>
            <p:cNvSpPr txBox="1"/>
            <p:nvPr/>
          </p:nvSpPr>
          <p:spPr>
            <a:xfrm>
              <a:off x="253737" y="5698762"/>
              <a:ext cx="1351652" cy="369332"/>
            </a:xfrm>
            <a:prstGeom prst="rect">
              <a:avLst/>
            </a:prstGeom>
            <a:solidFill>
              <a:schemeClr val="bg2">
                <a:alpha val="70000"/>
              </a:schemeClr>
            </a:solidFill>
          </p:spPr>
          <p:txBody>
            <a:bodyPr wrap="square" rtlCol="0">
              <a:spAutoFit/>
            </a:bodyPr>
            <a:lstStyle/>
            <a:p>
              <a:r>
                <a:rPr lang="en-US" altLang="zh-TW" dirty="0"/>
                <a:t>Aggressors</a:t>
              </a:r>
              <a:endParaRPr lang="zh-TW" altLang="en-US" dirty="0"/>
            </a:p>
          </p:txBody>
        </p:sp>
        <p:cxnSp>
          <p:nvCxnSpPr>
            <p:cNvPr id="32" name="直線單箭頭接點 31"/>
            <p:cNvCxnSpPr>
              <a:stCxn id="18" idx="1"/>
            </p:cNvCxnSpPr>
            <p:nvPr/>
          </p:nvCxnSpPr>
          <p:spPr bwMode="auto">
            <a:xfrm flipH="1" flipV="1">
              <a:off x="1252355" y="4874375"/>
              <a:ext cx="467567" cy="41660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矩形 33"/>
                <p:cNvSpPr/>
                <p:nvPr/>
              </p:nvSpPr>
              <p:spPr>
                <a:xfrm>
                  <a:off x="1682140" y="5258997"/>
                  <a:ext cx="3805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𝑣</m:t>
                        </m:r>
                      </m:oMath>
                    </m:oMathPara>
                  </a14:m>
                  <a:endParaRPr lang="zh-TW" altLang="en-US" dirty="0"/>
                </a:p>
              </p:txBody>
            </p:sp>
          </mc:Choice>
          <mc:Fallback xmlns="">
            <p:sp>
              <p:nvSpPr>
                <p:cNvPr id="34" name="矩形 33"/>
                <p:cNvSpPr>
                  <a:spLocks noRot="1" noChangeAspect="1" noMove="1" noResize="1" noEditPoints="1" noAdjustHandles="1" noChangeArrowheads="1" noChangeShapeType="1" noTextEdit="1"/>
                </p:cNvSpPr>
                <p:nvPr/>
              </p:nvSpPr>
              <p:spPr>
                <a:xfrm>
                  <a:off x="1682140" y="5258997"/>
                  <a:ext cx="380553" cy="369332"/>
                </a:xfrm>
                <a:prstGeom prst="rect">
                  <a:avLst/>
                </a:prstGeom>
                <a:blipFill>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35" name="文字方塊 34"/>
              <p:cNvSpPr txBox="1"/>
              <p:nvPr/>
            </p:nvSpPr>
            <p:spPr>
              <a:xfrm>
                <a:off x="3176925" y="6278781"/>
                <a:ext cx="2243371" cy="276999"/>
              </a:xfrm>
              <a:prstGeom prst="rect">
                <a:avLst/>
              </a:prstGeom>
              <a:noFill/>
            </p:spPr>
            <p:txBody>
              <a:bodyPr wrap="none" lIns="0" tIns="0" rIns="0" bIns="0" rtlCol="0">
                <a:spAutoFit/>
              </a:bodyPr>
              <a:lstStyle/>
              <a:p>
                <a14:m>
                  <m:oMath xmlns:m="http://schemas.openxmlformats.org/officeDocument/2006/math">
                    <m:r>
                      <a:rPr lang="en-US" altLang="zh-TW" b="0" i="1" smtClean="0">
                        <a:latin typeface="Cambria Math" panose="02040503050406030204" pitchFamily="18" charset="0"/>
                      </a:rPr>
                      <m:t>𝑁</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𝑎𝑔𝑔𝑠</m:t>
                    </m:r>
                  </m:oMath>
                </a14:m>
                <a:r>
                  <a:rPr lang="en-US" altLang="zh-TW" dirty="0"/>
                  <a:t>: #aggressors</a:t>
                </a:r>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3176925" y="6278781"/>
                <a:ext cx="2243371" cy="276999"/>
              </a:xfrm>
              <a:prstGeom prst="rect">
                <a:avLst/>
              </a:prstGeom>
              <a:blipFill>
                <a:blip r:embed="rId8"/>
                <a:stretch>
                  <a:fillRect l="-3533" t="-28889" r="-3261" b="-51111"/>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0"/>
          </p:nvPr>
        </p:nvSpPr>
        <p:spPr/>
        <p:txBody>
          <a:bodyPr/>
          <a:lstStyle/>
          <a:p>
            <a:fld id="{98DD11F9-7500-44D7-BD4E-9DA41FE32E0D}" type="slidenum">
              <a:rPr lang="zh-TW" altLang="en-US" smtClean="0"/>
              <a:pPr/>
              <a:t>17</a:t>
            </a:fld>
            <a:r>
              <a:rPr lang="zh-TW" altLang="en-US"/>
              <a:t> </a:t>
            </a:r>
            <a:r>
              <a:rPr lang="en-US" altLang="zh-TW"/>
              <a:t>/ 34</a:t>
            </a:r>
            <a:endParaRPr lang="zh-TW" altLang="en-US" dirty="0"/>
          </a:p>
        </p:txBody>
      </p:sp>
    </p:spTree>
    <p:extLst>
      <p:ext uri="{BB962C8B-B14F-4D97-AF65-F5344CB8AC3E}">
        <p14:creationId xmlns:p14="http://schemas.microsoft.com/office/powerpoint/2010/main" val="1360284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Obtain Constant Values</a:t>
            </a:r>
            <a:endParaRPr lang="zh-TW" altLang="en-US" dirty="0"/>
          </a:p>
        </p:txBody>
      </p:sp>
      <p:sp>
        <p:nvSpPr>
          <p:cNvPr id="3" name="內容版面配置區 2"/>
          <p:cNvSpPr>
            <a:spLocks noGrp="1"/>
          </p:cNvSpPr>
          <p:nvPr>
            <p:ph idx="1"/>
          </p:nvPr>
        </p:nvSpPr>
        <p:spPr/>
        <p:txBody>
          <a:bodyPr/>
          <a:lstStyle/>
          <a:p>
            <a:r>
              <a:rPr lang="en-US" altLang="zh-TW" dirty="0"/>
              <a:t>Find constants </a:t>
            </a:r>
            <a:r>
              <a:rPr lang="en-US" altLang="zh-TW" dirty="0" err="1"/>
              <a:t>s.t.</a:t>
            </a:r>
            <a:r>
              <a:rPr lang="en-US" altLang="zh-TW" dirty="0"/>
              <a:t> minimize difference between:</a:t>
            </a:r>
          </a:p>
          <a:p>
            <a:pPr lvl="8"/>
            <a:endParaRPr lang="en-US" altLang="zh-TW" dirty="0"/>
          </a:p>
          <a:p>
            <a:pPr lvl="8"/>
            <a:endParaRPr lang="en-US" altLang="zh-TW" dirty="0"/>
          </a:p>
          <a:p>
            <a:pPr lvl="8"/>
            <a:endParaRPr lang="en-US" altLang="zh-TW" dirty="0"/>
          </a:p>
          <a:p>
            <a:pPr lvl="1"/>
            <a:r>
              <a:rPr lang="en-US" altLang="zh-TW" dirty="0"/>
              <a:t>By linear regression method (least squares)</a:t>
            </a:r>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5071509" y="2140313"/>
                <a:ext cx="3900427" cy="79656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𝑇𝑆𝑉</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𝑑𝑒𝑙𝑎𝑦</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𝑣</m:t>
                          </m:r>
                        </m:e>
                      </m:d>
                    </m:oMath>
                    <m:oMath xmlns:m="http://schemas.openxmlformats.org/officeDocument/2006/math">
                      <m:r>
                        <a:rPr lang="en-US" altLang="zh-TW" sz="1200" b="0" i="1" smtClean="0">
                          <a:latin typeface="Cambria Math" panose="02040503050406030204" pitchFamily="18" charset="0"/>
                        </a:rPr>
                        <m:t>=</m:t>
                      </m:r>
                      <m:nary>
                        <m:naryPr>
                          <m:chr m:val="∑"/>
                          <m:supHide m:val="on"/>
                          <m:ctrlPr>
                            <a:rPr lang="en-US" altLang="zh-TW" sz="1200" b="0" i="1" smtClean="0">
                              <a:latin typeface="Cambria Math" panose="02040503050406030204" pitchFamily="18" charset="0"/>
                            </a:rPr>
                          </m:ctrlPr>
                        </m:naryPr>
                        <m:sub>
                          <m:r>
                            <m:rPr>
                              <m:brk m:alnAt="7"/>
                            </m:rPr>
                            <a:rPr lang="en-US" altLang="zh-TW" sz="1200" b="0" i="1" smtClean="0">
                              <a:latin typeface="Cambria Math" panose="02040503050406030204" pitchFamily="18" charset="0"/>
                            </a:rPr>
                            <m:t>𝑠</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𝑆𝐼𝑍𝐸</m:t>
                          </m:r>
                        </m:sub>
                        <m:sup/>
                        <m:e>
                          <m:r>
                            <a:rPr lang="en-US" altLang="zh-TW" sz="1200" b="0" i="1" smtClean="0">
                              <a:solidFill>
                                <a:schemeClr val="accent1"/>
                              </a:solidFill>
                              <a:latin typeface="Cambria Math" panose="02040503050406030204" pitchFamily="18" charset="0"/>
                            </a:rPr>
                            <m:t>𝑟𝑒𝑠𝑖</m:t>
                          </m:r>
                          <m:sSubSup>
                            <m:sSubSupPr>
                              <m:ctrlPr>
                                <a:rPr lang="en-US" altLang="zh-TW" sz="1200" b="0" i="1" smtClean="0">
                                  <a:solidFill>
                                    <a:schemeClr val="accent1"/>
                                  </a:solidFill>
                                  <a:latin typeface="Cambria Math" panose="02040503050406030204" pitchFamily="18" charset="0"/>
                                </a:rPr>
                              </m:ctrlPr>
                            </m:sSubSupPr>
                            <m:e>
                              <m:r>
                                <a:rPr lang="en-US" altLang="zh-TW" sz="1200" b="0" i="1" smtClean="0">
                                  <a:solidFill>
                                    <a:schemeClr val="accent1"/>
                                  </a:solidFill>
                                  <a:latin typeface="Cambria Math" panose="02040503050406030204" pitchFamily="18" charset="0"/>
                                </a:rPr>
                                <m:t>𝑠</m:t>
                              </m:r>
                            </m:e>
                            <m:sub>
                              <m:r>
                                <a:rPr lang="en-US" altLang="zh-TW" sz="1200" b="0" i="1" smtClean="0">
                                  <a:solidFill>
                                    <a:schemeClr val="accent1"/>
                                  </a:solidFill>
                                  <a:latin typeface="Cambria Math" panose="02040503050406030204" pitchFamily="18" charset="0"/>
                                </a:rPr>
                                <m:t>𝑠</m:t>
                              </m:r>
                            </m:sub>
                            <m:sup>
                              <m:r>
                                <a:rPr lang="en-US" altLang="zh-TW" sz="1200" b="0" i="1" smtClean="0">
                                  <a:solidFill>
                                    <a:schemeClr val="accent1"/>
                                  </a:solidFill>
                                  <a:latin typeface="Cambria Math" panose="02040503050406030204" pitchFamily="18" charset="0"/>
                                </a:rPr>
                                <m:t>𝑁</m:t>
                              </m:r>
                              <m:r>
                                <m:rPr>
                                  <m:lit/>
                                </m:rPr>
                                <a:rPr lang="en-US" altLang="zh-TW" sz="1200" b="0" i="1" smtClean="0">
                                  <a:solidFill>
                                    <a:schemeClr val="accent1"/>
                                  </a:solidFill>
                                  <a:latin typeface="Cambria Math" panose="02040503050406030204" pitchFamily="18" charset="0"/>
                                </a:rPr>
                                <m:t>_</m:t>
                              </m:r>
                              <m:r>
                                <a:rPr lang="en-US" altLang="zh-TW" sz="1200" b="0" i="1" smtClean="0">
                                  <a:solidFill>
                                    <a:schemeClr val="accent1"/>
                                  </a:solidFill>
                                  <a:latin typeface="Cambria Math" panose="02040503050406030204" pitchFamily="18" charset="0"/>
                                </a:rPr>
                                <m:t>𝑎𝑔𝑔𝑠</m:t>
                              </m:r>
                            </m:sup>
                          </m:sSubSup>
                          <m:r>
                            <a:rPr lang="en-US" altLang="zh-TW" sz="1200" b="0" i="1" smtClean="0">
                              <a:latin typeface="Cambria Math" panose="02040503050406030204" pitchFamily="18" charset="0"/>
                            </a:rPr>
                            <m:t>×</m:t>
                          </m:r>
                          <m:sSubSup>
                            <m:sSubSupPr>
                              <m:ctrlPr>
                                <a:rPr lang="en-US" altLang="zh-TW" sz="1200" b="0" i="1" smtClean="0">
                                  <a:latin typeface="Cambria Math" panose="02040503050406030204" pitchFamily="18" charset="0"/>
                                </a:rPr>
                              </m:ctrlPr>
                            </m:sSubSupPr>
                            <m:e>
                              <m:r>
                                <a:rPr lang="en-US" altLang="zh-TW" sz="1200" b="0" i="1" smtClean="0">
                                  <a:latin typeface="Cambria Math" panose="02040503050406030204" pitchFamily="18" charset="0"/>
                                </a:rPr>
                                <m:t>𝑛</m:t>
                              </m:r>
                            </m:e>
                            <m:sub>
                              <m:r>
                                <a:rPr lang="en-US" altLang="zh-TW" sz="1200" b="0" i="1" smtClean="0">
                                  <a:latin typeface="Cambria Math" panose="02040503050406030204" pitchFamily="18" charset="0"/>
                                </a:rPr>
                                <m:t>𝑠</m:t>
                              </m:r>
                            </m:sub>
                            <m:sup>
                              <m:r>
                                <a:rPr lang="en-US" altLang="zh-TW" sz="1200" b="0" i="1" smtClean="0">
                                  <a:latin typeface="Cambria Math" panose="02040503050406030204" pitchFamily="18" charset="0"/>
                                </a:rPr>
                                <m:t>𝑣</m:t>
                              </m:r>
                            </m:sup>
                          </m:sSubSup>
                        </m:e>
                      </m:nary>
                      <m:r>
                        <a:rPr lang="en-US" altLang="zh-TW" sz="1200" b="0" i="1" smtClean="0">
                          <a:latin typeface="Cambria Math" panose="02040503050406030204" pitchFamily="18" charset="0"/>
                        </a:rPr>
                        <m:t>+</m:t>
                      </m:r>
                      <m:nary>
                        <m:naryPr>
                          <m:chr m:val="∑"/>
                          <m:ctrlPr>
                            <a:rPr lang="en-US" altLang="zh-TW" sz="1200" b="0" i="1" smtClean="0">
                              <a:latin typeface="Cambria Math" panose="02040503050406030204" pitchFamily="18" charset="0"/>
                            </a:rPr>
                          </m:ctrlPr>
                        </m:naryPr>
                        <m:sub>
                          <m:r>
                            <m:rPr>
                              <m:brk m:alnAt="23"/>
                            </m:rPr>
                            <a:rPr lang="en-US" altLang="zh-TW" sz="1200" b="0" i="1" smtClean="0">
                              <a:latin typeface="Cambria Math" panose="02040503050406030204" pitchFamily="18" charset="0"/>
                            </a:rPr>
                            <m:t>𝑖</m:t>
                          </m:r>
                          <m:r>
                            <a:rPr lang="en-US" altLang="zh-TW" sz="1200" b="0" i="1" smtClean="0">
                              <a:latin typeface="Cambria Math" panose="02040503050406030204" pitchFamily="18" charset="0"/>
                            </a:rPr>
                            <m:t>=1</m:t>
                          </m:r>
                        </m:sub>
                        <m:sup>
                          <m:r>
                            <a:rPr lang="en-US" altLang="zh-TW" sz="1200" b="0" i="1" smtClean="0">
                              <a:latin typeface="Cambria Math" panose="02040503050406030204" pitchFamily="18" charset="0"/>
                            </a:rPr>
                            <m:t>𝑁</m:t>
                          </m:r>
                          <m:r>
                            <m:rPr>
                              <m:lit/>
                            </m:rPr>
                            <a:rPr lang="en-US" altLang="zh-TW" sz="1200" b="0" i="1" smtClean="0">
                              <a:latin typeface="Cambria Math" panose="02040503050406030204" pitchFamily="18" charset="0"/>
                            </a:rPr>
                            <m:t>_</m:t>
                          </m:r>
                          <m:r>
                            <a:rPr lang="en-US" altLang="zh-TW" sz="1200" b="0" i="1" smtClean="0">
                              <a:latin typeface="Cambria Math" panose="02040503050406030204" pitchFamily="18" charset="0"/>
                            </a:rPr>
                            <m:t>𝑎𝑔𝑔𝑠</m:t>
                          </m:r>
                        </m:sup>
                        <m:e>
                          <m:nary>
                            <m:naryPr>
                              <m:chr m:val="∑"/>
                              <m:supHide m:val="on"/>
                              <m:ctrlPr>
                                <a:rPr lang="en-US" altLang="zh-TW" sz="1200" b="0" i="1" smtClean="0">
                                  <a:latin typeface="Cambria Math" panose="02040503050406030204" pitchFamily="18" charset="0"/>
                                </a:rPr>
                              </m:ctrlPr>
                            </m:naryPr>
                            <m:sub>
                              <m:r>
                                <m:rPr>
                                  <m:brk m:alnAt="7"/>
                                </m:rPr>
                                <a:rPr lang="en-US" altLang="zh-TW" sz="1200" b="0" i="1" smtClean="0">
                                  <a:latin typeface="Cambria Math" panose="02040503050406030204" pitchFamily="18" charset="0"/>
                                </a:rPr>
                                <m:t>𝑠</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𝑆𝐼𝑍𝐸</m:t>
                              </m:r>
                            </m:sub>
                            <m:sup/>
                            <m:e>
                              <m:sSubSup>
                                <m:sSubSupPr>
                                  <m:ctrlPr>
                                    <a:rPr lang="en-US" altLang="zh-TW" sz="1200" b="0" i="1" smtClean="0">
                                      <a:solidFill>
                                        <a:schemeClr val="accent1"/>
                                      </a:solidFill>
                                      <a:latin typeface="Cambria Math" panose="02040503050406030204" pitchFamily="18" charset="0"/>
                                    </a:rPr>
                                  </m:ctrlPr>
                                </m:sSubSupPr>
                                <m:e>
                                  <m:r>
                                    <a:rPr lang="en-US" altLang="zh-TW" sz="1200" b="0" i="1" smtClean="0">
                                      <a:solidFill>
                                        <a:schemeClr val="accent1"/>
                                      </a:solidFill>
                                      <a:latin typeface="Cambria Math" panose="02040503050406030204" pitchFamily="18" charset="0"/>
                                    </a:rPr>
                                    <m:t>𝑐𝑟𝑜𝑠𝑠</m:t>
                                  </m:r>
                                </m:e>
                                <m:sub>
                                  <m:r>
                                    <a:rPr lang="en-US" altLang="zh-TW" sz="1200" b="0" i="1" smtClean="0">
                                      <a:solidFill>
                                        <a:schemeClr val="accent1"/>
                                      </a:solidFill>
                                      <a:latin typeface="Cambria Math" panose="02040503050406030204" pitchFamily="18" charset="0"/>
                                    </a:rPr>
                                    <m:t>𝑠</m:t>
                                  </m:r>
                                </m:sub>
                                <m:sup>
                                  <m:r>
                                    <a:rPr lang="en-US" altLang="zh-TW" sz="1200" b="0" i="1" smtClean="0">
                                      <a:solidFill>
                                        <a:schemeClr val="accent1"/>
                                      </a:solidFill>
                                      <a:latin typeface="Cambria Math" panose="02040503050406030204" pitchFamily="18" charset="0"/>
                                    </a:rPr>
                                    <m:t>𝑁</m:t>
                                  </m:r>
                                  <m:r>
                                    <m:rPr>
                                      <m:lit/>
                                    </m:rPr>
                                    <a:rPr lang="en-US" altLang="zh-TW" sz="1200" b="0" i="1" smtClean="0">
                                      <a:solidFill>
                                        <a:schemeClr val="accent1"/>
                                      </a:solidFill>
                                      <a:latin typeface="Cambria Math" panose="02040503050406030204" pitchFamily="18" charset="0"/>
                                    </a:rPr>
                                    <m:t>_</m:t>
                                  </m:r>
                                  <m:r>
                                    <a:rPr lang="en-US" altLang="zh-TW" sz="1200" b="0" i="1" smtClean="0">
                                      <a:solidFill>
                                        <a:schemeClr val="accent1"/>
                                      </a:solidFill>
                                      <a:latin typeface="Cambria Math" panose="02040503050406030204" pitchFamily="18" charset="0"/>
                                    </a:rPr>
                                    <m:t>𝑎𝑔𝑔𝑠</m:t>
                                  </m:r>
                                </m:sup>
                              </m:sSubSup>
                              <m:r>
                                <a:rPr lang="en-US" altLang="zh-TW" sz="1200" b="0" i="1" smtClean="0">
                                  <a:latin typeface="Cambria Math" panose="02040503050406030204" pitchFamily="18" charset="0"/>
                                </a:rPr>
                                <m:t>×</m:t>
                              </m:r>
                              <m:sSubSup>
                                <m:sSubSupPr>
                                  <m:ctrlPr>
                                    <a:rPr lang="en-US" altLang="zh-TW" sz="1200" b="0" i="1" smtClean="0">
                                      <a:latin typeface="Cambria Math" panose="02040503050406030204" pitchFamily="18" charset="0"/>
                                    </a:rPr>
                                  </m:ctrlPr>
                                </m:sSubSupPr>
                                <m:e>
                                  <m:r>
                                    <a:rPr lang="en-US" altLang="zh-TW" sz="1200" b="0" i="1" smtClean="0">
                                      <a:latin typeface="Cambria Math" panose="02040503050406030204" pitchFamily="18" charset="0"/>
                                    </a:rPr>
                                    <m:t>𝑛</m:t>
                                  </m:r>
                                </m:e>
                                <m:sub>
                                  <m:r>
                                    <a:rPr lang="en-US" altLang="zh-TW" sz="1200" b="0" i="1" smtClean="0">
                                      <a:latin typeface="Cambria Math" panose="02040503050406030204" pitchFamily="18" charset="0"/>
                                    </a:rPr>
                                    <m:t>𝑠</m:t>
                                  </m:r>
                                </m:sub>
                                <m:sup>
                                  <m:sSub>
                                    <m:sSubPr>
                                      <m:ctrlPr>
                                        <a:rPr lang="en-US" altLang="zh-TW" sz="1200" b="0" i="1" smtClean="0">
                                          <a:latin typeface="Cambria Math" panose="02040503050406030204" pitchFamily="18" charset="0"/>
                                        </a:rPr>
                                      </m:ctrlPr>
                                    </m:sSubPr>
                                    <m:e>
                                      <m:r>
                                        <a:rPr lang="en-US" altLang="zh-TW" sz="1200" b="0" i="1" smtClean="0">
                                          <a:latin typeface="Cambria Math" panose="02040503050406030204" pitchFamily="18" charset="0"/>
                                        </a:rPr>
                                        <m:t>𝑎</m:t>
                                      </m:r>
                                    </m:e>
                                    <m:sub>
                                      <m:r>
                                        <a:rPr lang="en-US" altLang="zh-TW" sz="1200" b="0" i="1" smtClean="0">
                                          <a:latin typeface="Cambria Math" panose="02040503050406030204" pitchFamily="18" charset="0"/>
                                        </a:rPr>
                                        <m:t>𝑖</m:t>
                                      </m:r>
                                    </m:sub>
                                  </m:sSub>
                                </m:sup>
                              </m:sSubSup>
                            </m:e>
                          </m:nary>
                        </m:e>
                      </m:nary>
                    </m:oMath>
                  </m:oMathPara>
                </a14:m>
                <a:endParaRPr lang="zh-TW" altLang="en-US" sz="12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5071509" y="2140313"/>
                <a:ext cx="3900427" cy="796565"/>
              </a:xfrm>
              <a:prstGeom prst="rect">
                <a:avLst/>
              </a:prstGeom>
              <a:blipFill>
                <a:blip r:embed="rId3"/>
                <a:stretch>
                  <a:fillRect l="-1090"/>
                </a:stretch>
              </a:blipFill>
              <a:ln>
                <a:solidFill>
                  <a:schemeClr val="tx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61625" y="3485539"/>
                <a:ext cx="9037026" cy="3300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arg</m:t>
                          </m:r>
                        </m:fName>
                        <m:e>
                          <m:func>
                            <m:funcPr>
                              <m:ctrlPr>
                                <a:rPr lang="en-US" altLang="zh-TW" i="1">
                                  <a:latin typeface="Cambria Math" panose="02040503050406030204" pitchFamily="18" charset="0"/>
                                </a:rPr>
                              </m:ctrlPr>
                            </m:funcPr>
                            <m:fName>
                              <m:r>
                                <m:rPr>
                                  <m:sty m:val="p"/>
                                </m:rPr>
                                <a:rPr lang="en-US" altLang="zh-TW">
                                  <a:latin typeface="Cambria Math" panose="02040503050406030204" pitchFamily="18" charset="0"/>
                                </a:rPr>
                                <m:t>min</m:t>
                              </m:r>
                            </m:fName>
                            <m:e>
                              <m:d>
                                <m:dPr>
                                  <m:ctrlPr>
                                    <a:rPr lang="en-US" altLang="zh-TW" i="1">
                                      <a:latin typeface="Cambria Math" panose="02040503050406030204" pitchFamily="18" charset="0"/>
                                    </a:rPr>
                                  </m:ctrlPr>
                                </m:dPr>
                                <m:e>
                                  <m:nary>
                                    <m:naryPr>
                                      <m:chr m:val="∑"/>
                                      <m:supHide m:val="on"/>
                                      <m:ctrlPr>
                                        <a:rPr lang="en-US" altLang="zh-TW" i="1">
                                          <a:latin typeface="Cambria Math" panose="02040503050406030204" pitchFamily="18" charset="0"/>
                                        </a:rPr>
                                      </m:ctrlPr>
                                    </m:naryPr>
                                    <m:sub>
                                      <m:eqArr>
                                        <m:eqArrPr>
                                          <m:ctrlPr>
                                            <a:rPr lang="en-US" altLang="zh-TW" i="1">
                                              <a:latin typeface="Cambria Math" panose="02040503050406030204" pitchFamily="18" charset="0"/>
                                            </a:rPr>
                                          </m:ctrlPr>
                                        </m:eqArrPr>
                                        <m:e>
                                          <m:sSup>
                                            <m:sSupPr>
                                              <m:ctrlPr>
                                                <a:rPr lang="en-US" altLang="zh-TW" i="1">
                                                  <a:latin typeface="Cambria Math" panose="02040503050406030204" pitchFamily="18" charset="0"/>
                                                </a:rPr>
                                              </m:ctrlPr>
                                            </m:sSupPr>
                                            <m:e>
                                              <m:r>
                                                <m:rPr>
                                                  <m:brk m:alnAt="7"/>
                                                </m:rPr>
                                                <a:rPr lang="en-US" altLang="zh-TW" i="1">
                                                  <a:latin typeface="Cambria Math" panose="02040503050406030204" pitchFamily="18" charset="0"/>
                                                </a:rPr>
                                                <m:t>𝑠</m:t>
                                              </m:r>
                                              <m:r>
                                                <a:rPr lang="en-US" altLang="zh-TW" i="1">
                                                  <a:latin typeface="Cambria Math" panose="02040503050406030204" pitchFamily="18" charset="0"/>
                                                </a:rPr>
                                                <m:t>𝑖𝑧𝑒</m:t>
                                              </m:r>
                                            </m:e>
                                            <m:sup>
                                              <m:r>
                                                <a:rPr lang="en-US" altLang="zh-TW" i="1">
                                                  <a:latin typeface="Cambria Math" panose="02040503050406030204" pitchFamily="18" charset="0"/>
                                                </a:rPr>
                                                <m:t>𝑣</m:t>
                                              </m:r>
                                            </m:sup>
                                          </m:sSup>
                                        </m:e>
                                        <m:e>
                                          <m:sSup>
                                            <m:sSupPr>
                                              <m:ctrlPr>
                                                <a:rPr lang="en-US" altLang="zh-TW" i="1">
                                                  <a:latin typeface="Cambria Math" panose="02040503050406030204" pitchFamily="18" charset="0"/>
                                                </a:rPr>
                                              </m:ctrlPr>
                                            </m:sSupPr>
                                            <m:e>
                                              <m:r>
                                                <a:rPr lang="en-US" altLang="zh-TW" i="1">
                                                  <a:latin typeface="Cambria Math" panose="02040503050406030204" pitchFamily="18" charset="0"/>
                                                </a:rPr>
                                                <m:t>𝑆𝐼𝑍𝐸</m:t>
                                              </m:r>
                                            </m:e>
                                            <m:sup>
                                              <m:r>
                                                <a:rPr lang="en-US" altLang="zh-TW" i="1">
                                                  <a:latin typeface="Cambria Math" panose="02040503050406030204" pitchFamily="18" charset="0"/>
                                                </a:rPr>
                                                <m:t>𝑎</m:t>
                                              </m:r>
                                            </m:sup>
                                          </m:sSup>
                                        </m:e>
                                      </m:eqArr>
                                    </m:sub>
                                    <m:sup/>
                                    <m:e>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𝑇𝑆𝑉</m:t>
                                              </m:r>
                                              <m:r>
                                                <m:rPr>
                                                  <m:lit/>
                                                </m:rPr>
                                                <a:rPr lang="en-US" altLang="zh-TW" i="1">
                                                  <a:latin typeface="Cambria Math" panose="02040503050406030204" pitchFamily="18" charset="0"/>
                                                </a:rPr>
                                                <m:t>_</m:t>
                                              </m:r>
                                              <m:r>
                                                <a:rPr lang="en-US" altLang="zh-TW" i="1">
                                                  <a:latin typeface="Cambria Math" panose="02040503050406030204" pitchFamily="18" charset="0"/>
                                                </a:rPr>
                                                <m:t>𝑑𝑒𝑙𝑎𝑦</m:t>
                                              </m:r>
                                              <m:d>
                                                <m:dPr>
                                                  <m:ctrlPr>
                                                    <a:rPr lang="en-US" altLang="zh-TW" i="1">
                                                      <a:latin typeface="Cambria Math" panose="02040503050406030204" pitchFamily="18" charset="0"/>
                                                    </a:rPr>
                                                  </m:ctrlPr>
                                                </m:dPr>
                                                <m:e>
                                                  <m:r>
                                                    <a:rPr lang="en-US" altLang="zh-TW" i="1">
                                                      <a:latin typeface="Cambria Math" panose="02040503050406030204" pitchFamily="18" charset="0"/>
                                                    </a:rPr>
                                                    <m:t>𝑣</m:t>
                                                  </m:r>
                                                </m:e>
                                              </m:d>
                                              <m:r>
                                                <a:rPr lang="en-US" altLang="zh-TW" i="1">
                                                  <a:latin typeface="Cambria Math" panose="02040503050406030204" pitchFamily="18" charset="0"/>
                                                </a:rPr>
                                                <m:t>−</m:t>
                                              </m:r>
                                              <m:r>
                                                <a:rPr lang="en-US" altLang="zh-TW" i="1">
                                                  <a:latin typeface="Cambria Math" panose="02040503050406030204" pitchFamily="18" charset="0"/>
                                                </a:rPr>
                                                <m:t>𝐷𝑒𝑙𝑎𝑦</m:t>
                                              </m:r>
                                              <m:r>
                                                <m:rPr>
                                                  <m:lit/>
                                                </m:rPr>
                                                <a:rPr lang="en-US" altLang="zh-TW" i="1">
                                                  <a:latin typeface="Cambria Math" panose="02040503050406030204" pitchFamily="18" charset="0"/>
                                                </a:rPr>
                                                <m:t>_</m:t>
                                              </m:r>
                                              <m:r>
                                                <a:rPr lang="en-US" altLang="zh-TW" i="1">
                                                  <a:latin typeface="Cambria Math" panose="02040503050406030204" pitchFamily="18" charset="0"/>
                                                </a:rPr>
                                                <m:t>𝑇𝑎𝑏𝑙𝑒</m:t>
                                              </m:r>
                                              <m:d>
                                                <m:dPr>
                                                  <m:ctrlPr>
                                                    <a:rPr lang="en-US" altLang="zh-TW" i="1">
                                                      <a:latin typeface="Cambria Math" panose="02040503050406030204" pitchFamily="18" charset="0"/>
                                                    </a:rPr>
                                                  </m:ctrlPr>
                                                </m:dPr>
                                                <m:e>
                                                  <m:r>
                                                    <a:rPr lang="en-US" altLang="zh-TW" i="1">
                                                      <a:latin typeface="Cambria Math" panose="02040503050406030204" pitchFamily="18" charset="0"/>
                                                    </a:rPr>
                                                    <m:t>𝑠𝑖𝑧</m:t>
                                                  </m:r>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𝑣</m:t>
                                                      </m:r>
                                                    </m:sup>
                                                  </m:sSup>
                                                  <m:r>
                                                    <a:rPr lang="en-US" altLang="zh-TW" i="1">
                                                      <a:latin typeface="Cambria Math" panose="02040503050406030204" pitchFamily="18" charset="0"/>
                                                    </a:rPr>
                                                    <m:t>,</m:t>
                                                  </m:r>
                                                  <m:r>
                                                    <a:rPr lang="en-US" altLang="zh-TW" i="1">
                                                      <a:latin typeface="Cambria Math" panose="02040503050406030204" pitchFamily="18" charset="0"/>
                                                    </a:rPr>
                                                    <m:t>𝑆𝐼𝑍</m:t>
                                                  </m:r>
                                                  <m:sSup>
                                                    <m:sSupPr>
                                                      <m:ctrlPr>
                                                        <a:rPr lang="en-US" altLang="zh-TW" i="1">
                                                          <a:latin typeface="Cambria Math" panose="02040503050406030204" pitchFamily="18" charset="0"/>
                                                        </a:rPr>
                                                      </m:ctrlPr>
                                                    </m:sSupPr>
                                                    <m:e>
                                                      <m:r>
                                                        <a:rPr lang="en-US" altLang="zh-TW" i="1">
                                                          <a:latin typeface="Cambria Math" panose="02040503050406030204" pitchFamily="18" charset="0"/>
                                                        </a:rPr>
                                                        <m:t>𝐸</m:t>
                                                      </m:r>
                                                    </m:e>
                                                    <m:sup>
                                                      <m:r>
                                                        <a:rPr lang="en-US" altLang="zh-TW" i="1">
                                                          <a:latin typeface="Cambria Math" panose="02040503050406030204" pitchFamily="18" charset="0"/>
                                                        </a:rPr>
                                                        <m:t>𝑎</m:t>
                                                      </m:r>
                                                    </m:sup>
                                                  </m:sSup>
                                                </m:e>
                                              </m:d>
                                            </m:e>
                                          </m:d>
                                        </m:e>
                                        <m:sup>
                                          <m:r>
                                            <a:rPr lang="en-US" altLang="zh-TW" i="1">
                                              <a:latin typeface="Cambria Math" panose="02040503050406030204" pitchFamily="18" charset="0"/>
                                            </a:rPr>
                                            <m:t>2</m:t>
                                          </m:r>
                                        </m:sup>
                                      </m:sSup>
                                    </m:e>
                                  </m:nary>
                                </m:e>
                              </m:d>
                            </m:e>
                          </m:func>
                        </m:e>
                      </m:func>
                      <m:r>
                        <a:rPr lang="en-US" altLang="zh-TW" b="0" i="1" smtClean="0">
                          <a:latin typeface="Cambria Math" panose="02040503050406030204" pitchFamily="18" charset="0"/>
                        </a:rPr>
                        <m:t>=</m:t>
                      </m:r>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arg</m:t>
                          </m:r>
                        </m:fName>
                        <m:e>
                          <m:func>
                            <m:funcPr>
                              <m:ctrlPr>
                                <a:rPr lang="en-US" altLang="zh-TW" i="1">
                                  <a:latin typeface="Cambria Math" panose="02040503050406030204" pitchFamily="18" charset="0"/>
                                </a:rPr>
                              </m:ctrlPr>
                            </m:funcPr>
                            <m:fName>
                              <m:r>
                                <m:rPr>
                                  <m:sty m:val="p"/>
                                </m:rPr>
                                <a:rPr lang="en-US" altLang="zh-TW">
                                  <a:latin typeface="Cambria Math" panose="02040503050406030204" pitchFamily="18" charset="0"/>
                                </a:rPr>
                                <m:t>min</m:t>
                              </m:r>
                            </m:fName>
                            <m:e>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1">
                                                  <a:latin typeface="Cambria Math" panose="02040503050406030204" pitchFamily="18" charset="0"/>
                                                </a:rPr>
                                                <m:t>𝐧</m:t>
                                              </m:r>
                                            </m:e>
                                            <m:sup>
                                              <m:r>
                                                <m:rPr>
                                                  <m:sty m:val="p"/>
                                                </m:rPr>
                                                <a:rPr lang="en-US" altLang="zh-TW">
                                                  <a:latin typeface="Cambria Math" panose="02040503050406030204" pitchFamily="18" charset="0"/>
                                                </a:rPr>
                                                <m:t>T</m:t>
                                              </m:r>
                                            </m:sup>
                                          </m:sSup>
                                          <m:r>
                                            <a:rPr lang="en-US" altLang="zh-TW" b="1">
                                              <a:solidFill>
                                                <a:schemeClr val="accent1"/>
                                              </a:solidFill>
                                              <a:latin typeface="Cambria Math" panose="02040503050406030204" pitchFamily="18" charset="0"/>
                                            </a:rPr>
                                            <m:t>𝐝</m:t>
                                          </m:r>
                                          <m:r>
                                            <a:rPr lang="en-US" altLang="zh-TW">
                                              <a:latin typeface="Cambria Math" panose="02040503050406030204" pitchFamily="18" charset="0"/>
                                            </a:rPr>
                                            <m:t>−</m:t>
                                          </m:r>
                                          <m:r>
                                            <a:rPr lang="en-US" altLang="zh-TW" b="1">
                                              <a:latin typeface="Cambria Math" panose="02040503050406030204" pitchFamily="18" charset="0"/>
                                            </a:rPr>
                                            <m:t>𝐃</m:t>
                                          </m:r>
                                        </m:e>
                                      </m:d>
                                    </m:e>
                                    <m:sup>
                                      <m:r>
                                        <a:rPr lang="en-US" altLang="zh-TW" i="1">
                                          <a:latin typeface="Cambria Math" panose="02040503050406030204" pitchFamily="18" charset="0"/>
                                        </a:rPr>
                                        <m:t>2</m:t>
                                      </m:r>
                                    </m:sup>
                                  </m:sSup>
                                </m:e>
                              </m:d>
                            </m:e>
                          </m:func>
                        </m:e>
                      </m:func>
                    </m:oMath>
                    <m:oMath xmlns:m="http://schemas.openxmlformats.org/officeDocument/2006/math">
                      <m:r>
                        <m:rPr>
                          <m:sty m:val="p"/>
                        </m:rPr>
                        <a:rPr lang="en-US" altLang="zh-TW">
                          <a:latin typeface="Cambria Math" panose="02040503050406030204" pitchFamily="18" charset="0"/>
                        </a:rPr>
                        <m:t>Let</m:t>
                      </m:r>
                      <m:r>
                        <a:rPr lang="en-US" altLang="zh-TW">
                          <a:latin typeface="Cambria Math" panose="02040503050406030204" pitchFamily="18" charset="0"/>
                        </a:rPr>
                        <m:t> </m:t>
                      </m:r>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b="1">
                              <a:solidFill>
                                <a:schemeClr val="accent1"/>
                              </a:solidFill>
                              <a:latin typeface="Cambria Math" panose="02040503050406030204" pitchFamily="18" charset="0"/>
                            </a:rPr>
                            <m:t>𝐝</m:t>
                          </m:r>
                        </m:den>
                      </m:f>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1">
                                      <a:latin typeface="Cambria Math" panose="02040503050406030204" pitchFamily="18" charset="0"/>
                                    </a:rPr>
                                    <m:t>𝐧</m:t>
                                  </m:r>
                                </m:e>
                                <m:sup>
                                  <m:r>
                                    <m:rPr>
                                      <m:sty m:val="p"/>
                                    </m:rPr>
                                    <a:rPr lang="en-US" altLang="zh-TW">
                                      <a:latin typeface="Cambria Math" panose="02040503050406030204" pitchFamily="18" charset="0"/>
                                    </a:rPr>
                                    <m:t>T</m:t>
                                  </m:r>
                                </m:sup>
                              </m:sSup>
                              <m:r>
                                <a:rPr lang="en-US" altLang="zh-TW" b="1">
                                  <a:solidFill>
                                    <a:schemeClr val="accent1"/>
                                  </a:solidFill>
                                  <a:latin typeface="Cambria Math" panose="02040503050406030204" pitchFamily="18" charset="0"/>
                                </a:rPr>
                                <m:t>𝐝</m:t>
                              </m:r>
                              <m:r>
                                <a:rPr lang="en-US" altLang="zh-TW">
                                  <a:latin typeface="Cambria Math" panose="02040503050406030204" pitchFamily="18" charset="0"/>
                                </a:rPr>
                                <m:t>−</m:t>
                              </m:r>
                              <m:r>
                                <a:rPr lang="en-US" altLang="zh-TW" b="1">
                                  <a:latin typeface="Cambria Math" panose="02040503050406030204" pitchFamily="18" charset="0"/>
                                </a:rPr>
                                <m:t>𝐃</m:t>
                              </m:r>
                            </m:e>
                          </m:d>
                        </m:e>
                        <m:sup>
                          <m:r>
                            <a:rPr lang="en-US" altLang="zh-TW" i="1">
                              <a:latin typeface="Cambria Math" panose="02040503050406030204" pitchFamily="18" charset="0"/>
                            </a:rPr>
                            <m:t>2</m:t>
                          </m:r>
                        </m:sup>
                      </m:sSup>
                      <m:r>
                        <a:rPr lang="en-US" altLang="zh-TW" i="1">
                          <a:latin typeface="Cambria Math" panose="02040503050406030204" pitchFamily="18" charset="0"/>
                        </a:rPr>
                        <m:t>=0⇒</m:t>
                      </m:r>
                      <m:r>
                        <a:rPr lang="en-US" altLang="zh-TW" b="1">
                          <a:solidFill>
                            <a:schemeClr val="accent1"/>
                          </a:solidFill>
                          <a:latin typeface="Cambria Math" panose="02040503050406030204" pitchFamily="18" charset="0"/>
                        </a:rPr>
                        <m:t>𝐝</m:t>
                      </m:r>
                      <m:r>
                        <a:rPr lang="en-US" altLang="zh-TW" i="1">
                          <a:solidFill>
                            <a:schemeClr val="accent1"/>
                          </a:solidFill>
                          <a:latin typeface="Cambria Math" panose="02040503050406030204" pitchFamily="18" charset="0"/>
                        </a:rPr>
                        <m:t>=</m:t>
                      </m:r>
                      <m:sSup>
                        <m:sSupPr>
                          <m:ctrlPr>
                            <a:rPr lang="en-US" altLang="zh-TW" i="1">
                              <a:solidFill>
                                <a:schemeClr val="accent1"/>
                              </a:solidFill>
                              <a:latin typeface="Cambria Math" panose="02040503050406030204" pitchFamily="18" charset="0"/>
                            </a:rPr>
                          </m:ctrlPr>
                        </m:sSupPr>
                        <m:e>
                          <m:d>
                            <m:dPr>
                              <m:ctrlPr>
                                <a:rPr lang="en-US" altLang="zh-TW" i="1">
                                  <a:solidFill>
                                    <a:schemeClr val="accent1"/>
                                  </a:solidFill>
                                  <a:latin typeface="Cambria Math" panose="02040503050406030204" pitchFamily="18" charset="0"/>
                                </a:rPr>
                              </m:ctrlPr>
                            </m:dPr>
                            <m:e>
                              <m:r>
                                <a:rPr lang="en-US" altLang="zh-TW" b="1">
                                  <a:solidFill>
                                    <a:schemeClr val="accent1"/>
                                  </a:solidFill>
                                  <a:latin typeface="Cambria Math" panose="02040503050406030204" pitchFamily="18" charset="0"/>
                                </a:rPr>
                                <m:t>𝐧</m:t>
                              </m:r>
                              <m:sSup>
                                <m:sSupPr>
                                  <m:ctrlPr>
                                    <a:rPr lang="en-US" altLang="zh-TW" i="1">
                                      <a:solidFill>
                                        <a:schemeClr val="accent1"/>
                                      </a:solidFill>
                                      <a:latin typeface="Cambria Math" panose="02040503050406030204" pitchFamily="18" charset="0"/>
                                    </a:rPr>
                                  </m:ctrlPr>
                                </m:sSupPr>
                                <m:e>
                                  <m:r>
                                    <a:rPr lang="en-US" altLang="zh-TW" b="1">
                                      <a:solidFill>
                                        <a:schemeClr val="accent1"/>
                                      </a:solidFill>
                                      <a:latin typeface="Cambria Math" panose="02040503050406030204" pitchFamily="18" charset="0"/>
                                    </a:rPr>
                                    <m:t>𝐧</m:t>
                                  </m:r>
                                </m:e>
                                <m:sup>
                                  <m:r>
                                    <m:rPr>
                                      <m:sty m:val="p"/>
                                    </m:rPr>
                                    <a:rPr lang="en-US" altLang="zh-TW">
                                      <a:solidFill>
                                        <a:schemeClr val="accent1"/>
                                      </a:solidFill>
                                      <a:latin typeface="Cambria Math" panose="02040503050406030204" pitchFamily="18" charset="0"/>
                                    </a:rPr>
                                    <m:t>T</m:t>
                                  </m:r>
                                </m:sup>
                              </m:sSup>
                            </m:e>
                          </m:d>
                        </m:e>
                        <m:sup>
                          <m:r>
                            <a:rPr lang="en-US" altLang="zh-TW" i="1">
                              <a:solidFill>
                                <a:schemeClr val="accent1"/>
                              </a:solidFill>
                              <a:latin typeface="Cambria Math" panose="02040503050406030204" pitchFamily="18" charset="0"/>
                            </a:rPr>
                            <m:t>−1</m:t>
                          </m:r>
                        </m:sup>
                      </m:sSup>
                      <m:r>
                        <a:rPr lang="en-US" altLang="zh-TW" b="1">
                          <a:solidFill>
                            <a:schemeClr val="accent1"/>
                          </a:solidFill>
                          <a:latin typeface="Cambria Math" panose="02040503050406030204" pitchFamily="18" charset="0"/>
                        </a:rPr>
                        <m:t>𝐧𝐃</m:t>
                      </m:r>
                    </m:oMath>
                    <m:oMath xmlns:m="http://schemas.openxmlformats.org/officeDocument/2006/math">
                      <m:r>
                        <m:rPr>
                          <m:sty m:val="p"/>
                        </m:rPr>
                        <a:rPr lang="en-US" altLang="zh-TW" b="0" i="0" smtClean="0">
                          <a:latin typeface="Cambria Math" panose="02040503050406030204" pitchFamily="18" charset="0"/>
                        </a:rPr>
                        <m:t>where</m:t>
                      </m:r>
                      <m:r>
                        <a:rPr lang="en-US" altLang="zh-TW" b="0" i="0" smtClean="0">
                          <a:latin typeface="Cambria Math" panose="02040503050406030204" pitchFamily="18" charset="0"/>
                        </a:rPr>
                        <m:t> </m:t>
                      </m:r>
                      <m:r>
                        <a:rPr lang="en-US" altLang="zh-TW" b="1">
                          <a:latin typeface="Cambria Math" panose="02040503050406030204" pitchFamily="18" charset="0"/>
                        </a:rPr>
                        <m:t>𝐧</m:t>
                      </m:r>
                      <m:r>
                        <a:rPr lang="en-US" altLang="zh-TW" b="1" i="0" smtClean="0">
                          <a:latin typeface="Cambria Math" panose="02040503050406030204" pitchFamily="18" charset="0"/>
                        </a:rPr>
                        <m:t>=</m:t>
                      </m:r>
                      <m:d>
                        <m:dPr>
                          <m:begChr m:val="["/>
                          <m:endChr m:val="]"/>
                          <m:ctrlPr>
                            <a:rPr lang="en-US" altLang="zh-TW" i="1" smtClean="0">
                              <a:latin typeface="Cambria Math" panose="02040503050406030204" pitchFamily="18" charset="0"/>
                            </a:rPr>
                          </m:ctrlPr>
                        </m:dPr>
                        <m:e>
                          <m:m>
                            <m:mPr>
                              <m:mcs>
                                <m:mc>
                                  <m:mcPr>
                                    <m:count m:val="3"/>
                                    <m:mcJc m:val="center"/>
                                  </m:mcPr>
                                </m:mc>
                              </m:mcs>
                              <m:ctrlPr>
                                <a:rPr lang="en-US" altLang="zh-TW" i="1" smtClean="0">
                                  <a:latin typeface="Cambria Math" panose="02040503050406030204" pitchFamily="18" charset="0"/>
                                </a:rPr>
                              </m:ctrlPr>
                            </m:mPr>
                            <m:mr>
                              <m:e>
                                <m:m>
                                  <m:mPr>
                                    <m:mcs>
                                      <m:mc>
                                        <m:mcPr>
                                          <m:count m:val="1"/>
                                          <m:mcJc m:val="center"/>
                                        </m:mcPr>
                                      </m:mc>
                                    </m:mcs>
                                    <m:ctrlPr>
                                      <a:rPr lang="en-US" altLang="zh-TW" i="1" smtClean="0">
                                        <a:latin typeface="Cambria Math" panose="02040503050406030204" pitchFamily="18" charset="0"/>
                                      </a:rPr>
                                    </m:ctrlPr>
                                  </m:mPr>
                                  <m:mr>
                                    <m:e>
                                      <m:r>
                                        <m:rPr>
                                          <m:brk m:alnAt="7"/>
                                        </m:rPr>
                                        <a:rPr lang="en-US" altLang="zh-TW" b="0" i="1" smtClean="0">
                                          <a:latin typeface="Cambria Math" panose="02040503050406030204" pitchFamily="18" charset="0"/>
                                        </a:rPr>
                                        <m:t>…</m:t>
                                      </m:r>
                                    </m:e>
                                  </m:m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
                              </m:e>
                              <m:e>
                                <m:m>
                                  <m:mPr>
                                    <m:mcs>
                                      <m:mc>
                                        <m:mcPr>
                                          <m:count m:val="1"/>
                                          <m:mcJc m:val="center"/>
                                        </m:mcPr>
                                      </m:mc>
                                    </m:mcs>
                                    <m:ctrlPr>
                                      <a:rPr lang="en-US" altLang="zh-TW" i="1" smtClean="0">
                                        <a:latin typeface="Cambria Math" panose="02040503050406030204" pitchFamily="18" charset="0"/>
                                      </a:rPr>
                                    </m:ctrlPr>
                                  </m:mPr>
                                  <m:mr>
                                    <m:e>
                                      <m:sSubSup>
                                        <m:sSubSupPr>
                                          <m:ctrlPr>
                                            <a:rPr lang="en-US" altLang="zh-TW" b="0" i="1" smtClean="0">
                                              <a:latin typeface="Cambria Math" panose="02040503050406030204" pitchFamily="18" charset="0"/>
                                            </a:rPr>
                                          </m:ctrlPr>
                                        </m:sSubSupPr>
                                        <m:e>
                                          <m:r>
                                            <m:rPr>
                                              <m:brk m:alnAt="7"/>
                                            </m:rPr>
                                            <a:rPr lang="en-US" altLang="zh-TW" b="0" i="1" smtClean="0">
                                              <a:latin typeface="Cambria Math" panose="02040503050406030204" pitchFamily="18" charset="0"/>
                                            </a:rPr>
                                            <m:t>𝑛</m:t>
                                          </m:r>
                                        </m:e>
                                        <m:sub>
                                          <m:sSub>
                                            <m:sSubPr>
                                              <m:ctrlPr>
                                                <a:rPr lang="en-US" altLang="zh-TW" b="0" i="1" smtClean="0">
                                                  <a:latin typeface="Cambria Math" panose="02040503050406030204" pitchFamily="18" charset="0"/>
                                                </a:rPr>
                                              </m:ctrlPr>
                                            </m:sSubPr>
                                            <m:e>
                                              <m:r>
                                                <m:rPr>
                                                  <m:brk m:alnAt="7"/>
                                                </m:rPr>
                                                <a:rPr lang="en-US" altLang="zh-TW" b="0" i="1" smtClean="0">
                                                  <a:latin typeface="Cambria Math" panose="02040503050406030204" pitchFamily="18" charset="0"/>
                                                </a:rPr>
                                                <m:t>𝑠</m:t>
                                              </m:r>
                                            </m:e>
                                            <m:sub>
                                              <m:r>
                                                <m:rPr>
                                                  <m:brk m:alnAt="7"/>
                                                </m:rPr>
                                                <a:rPr lang="en-US" altLang="zh-TW" b="0" i="1" smtClean="0">
                                                  <a:latin typeface="Cambria Math" panose="02040503050406030204" pitchFamily="18" charset="0"/>
                                                </a:rPr>
                                                <m:t>1</m:t>
                                              </m:r>
                                            </m:sub>
                                          </m:sSub>
                                        </m:sub>
                                        <m:sup>
                                          <m:r>
                                            <m:rPr>
                                              <m:brk m:alnAt="7"/>
                                            </m:rPr>
                                            <a:rPr lang="en-US" altLang="zh-TW" b="0" i="1" smtClean="0">
                                              <a:latin typeface="Cambria Math" panose="02040503050406030204" pitchFamily="18" charset="0"/>
                                            </a:rPr>
                                            <m:t>𝑣</m:t>
                                          </m:r>
                                        </m:sup>
                                      </m:sSubSup>
                                    </m:e>
                                  </m:mr>
                                  <m:mr>
                                    <m:e>
                                      <m:sSubSup>
                                        <m:sSubSupPr>
                                          <m:ctrlPr>
                                            <a:rPr lang="en-US" altLang="zh-TW" i="1">
                                              <a:latin typeface="Cambria Math" panose="02040503050406030204" pitchFamily="18" charset="0"/>
                                            </a:rPr>
                                          </m:ctrlPr>
                                        </m:sSubSupPr>
                                        <m:e>
                                          <m:r>
                                            <m:rPr>
                                              <m:brk m:alnAt="7"/>
                                            </m:rPr>
                                            <a:rPr lang="en-US" altLang="zh-TW" i="1">
                                              <a:latin typeface="Cambria Math" panose="02040503050406030204" pitchFamily="18" charset="0"/>
                                            </a:rPr>
                                            <m:t>𝑛</m:t>
                                          </m:r>
                                        </m:e>
                                        <m:sub>
                                          <m:sSub>
                                            <m:sSubPr>
                                              <m:ctrlPr>
                                                <a:rPr lang="en-US" altLang="zh-TW" i="1">
                                                  <a:latin typeface="Cambria Math" panose="02040503050406030204" pitchFamily="18" charset="0"/>
                                                </a:rPr>
                                              </m:ctrlPr>
                                            </m:sSubPr>
                                            <m:e>
                                              <m:r>
                                                <m:rPr>
                                                  <m:brk m:alnAt="7"/>
                                                </m:rPr>
                                                <a:rPr lang="en-US" altLang="zh-TW" i="1">
                                                  <a:latin typeface="Cambria Math" panose="02040503050406030204" pitchFamily="18" charset="0"/>
                                                </a:rPr>
                                                <m:t>𝑠</m:t>
                                              </m:r>
                                            </m:e>
                                            <m:sub>
                                              <m:r>
                                                <a:rPr lang="en-US" altLang="zh-TW" b="0" i="1" smtClean="0">
                                                  <a:latin typeface="Cambria Math" panose="02040503050406030204" pitchFamily="18" charset="0"/>
                                                </a:rPr>
                                                <m:t>2</m:t>
                                              </m:r>
                                            </m:sub>
                                          </m:sSub>
                                        </m:sub>
                                        <m:sup>
                                          <m:r>
                                            <m:rPr>
                                              <m:brk m:alnAt="7"/>
                                            </m:rPr>
                                            <a:rPr lang="en-US" altLang="zh-TW" i="1">
                                              <a:latin typeface="Cambria Math" panose="02040503050406030204" pitchFamily="18" charset="0"/>
                                            </a:rPr>
                                            <m:t>𝑣</m:t>
                                          </m:r>
                                        </m:sup>
                                      </m:sSubSup>
                                    </m:e>
                                  </m:mr>
                                  <m:mr>
                                    <m:e>
                                      <m:r>
                                        <m:rPr>
                                          <m:brk m:alnAt="7"/>
                                        </m:rPr>
                                        <a:rPr lang="en-US" altLang="zh-TW" i="1">
                                          <a:latin typeface="Cambria Math" panose="02040503050406030204" pitchFamily="18" charset="0"/>
                                        </a:rPr>
                                        <m:t>…</m:t>
                                      </m:r>
                                    </m:e>
                                  </m:mr>
                                </m:m>
                              </m:e>
                              <m:e>
                                <m:m>
                                  <m:mPr>
                                    <m:mcs>
                                      <m:mc>
                                        <m:mcPr>
                                          <m:count m:val="1"/>
                                          <m:mcJc m:val="center"/>
                                        </m:mcPr>
                                      </m:mc>
                                    </m:mcs>
                                    <m:ctrlPr>
                                      <a:rPr lang="en-US" altLang="zh-TW" i="1" smtClean="0">
                                        <a:latin typeface="Cambria Math" panose="02040503050406030204" pitchFamily="18" charset="0"/>
                                      </a:rPr>
                                    </m:ctrlPr>
                                  </m:mP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
                              </m:e>
                            </m:mr>
                            <m:mr>
                              <m:e>
                                <m:m>
                                  <m:mPr>
                                    <m:mcs>
                                      <m:mc>
                                        <m:mcPr>
                                          <m:count m:val="1"/>
                                          <m:mcJc m:val="center"/>
                                        </m:mcPr>
                                      </m:mc>
                                    </m:mcs>
                                    <m:ctrlPr>
                                      <a:rPr lang="en-US" altLang="zh-TW" i="1" smtClean="0">
                                        <a:latin typeface="Cambria Math" panose="02040503050406030204" pitchFamily="18" charset="0"/>
                                      </a:rPr>
                                    </m:ctrlPr>
                                  </m:mP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
                              </m:e>
                              <m:e>
                                <m:m>
                                  <m:mPr>
                                    <m:mcs>
                                      <m:mc>
                                        <m:mcPr>
                                          <m:count m:val="1"/>
                                          <m:mcJc m:val="center"/>
                                        </m:mcPr>
                                      </m:mc>
                                    </m:mcs>
                                    <m:ctrlPr>
                                      <a:rPr lang="en-US" altLang="zh-TW" i="1" smtClean="0">
                                        <a:latin typeface="Cambria Math" panose="02040503050406030204" pitchFamily="18" charset="0"/>
                                      </a:rPr>
                                    </m:ctrlPr>
                                  </m:mPr>
                                  <m:m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𝑁</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𝑎𝑔𝑔</m:t>
                                          </m:r>
                                          <m:r>
                                            <m:rPr>
                                              <m:brk m:alnAt="7"/>
                                            </m:rPr>
                                            <a:rPr lang="en-US" altLang="zh-TW" b="0" i="1" smtClean="0">
                                              <a:latin typeface="Cambria Math" panose="02040503050406030204" pitchFamily="18" charset="0"/>
                                            </a:rPr>
                                            <m:t>𝑠</m:t>
                                          </m:r>
                                        </m:e>
                                        <m: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1</m:t>
                                              </m:r>
                                            </m:sub>
                                          </m:sSub>
                                        </m:sub>
                                        <m:sup>
                                          <m:r>
                                            <m:rPr>
                                              <m:brk m:alnAt="7"/>
                                            </m:rPr>
                                            <a:rPr lang="en-US" altLang="zh-TW" b="0" i="1" smtClean="0">
                                              <a:latin typeface="Cambria Math" panose="02040503050406030204" pitchFamily="18" charset="0"/>
                                            </a:rPr>
                                            <m:t>𝑣</m:t>
                                          </m:r>
                                        </m:sup>
                                      </m:sSubSup>
                                    </m:e>
                                  </m:mr>
                                  <m:m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𝑁</m:t>
                                          </m:r>
                                          <m:r>
                                            <m:rPr>
                                              <m:lit/>
                                            </m:rPr>
                                            <a:rPr lang="en-US" altLang="zh-TW" i="1">
                                              <a:latin typeface="Cambria Math" panose="02040503050406030204" pitchFamily="18" charset="0"/>
                                            </a:rPr>
                                            <m:t>_</m:t>
                                          </m:r>
                                          <m:r>
                                            <a:rPr lang="en-US" altLang="zh-TW" i="1">
                                              <a:latin typeface="Cambria Math" panose="02040503050406030204" pitchFamily="18" charset="0"/>
                                            </a:rPr>
                                            <m:t>𝑎𝑔𝑔</m:t>
                                          </m:r>
                                          <m:r>
                                            <m:rPr>
                                              <m:brk m:alnAt="7"/>
                                            </m:rPr>
                                            <a:rPr lang="en-US" altLang="zh-TW" i="1">
                                              <a:latin typeface="Cambria Math" panose="02040503050406030204" pitchFamily="18" charset="0"/>
                                            </a:rPr>
                                            <m:t>𝑠</m:t>
                                          </m:r>
                                        </m:e>
                                        <m:sub>
                                          <m:sSub>
                                            <m:sSubPr>
                                              <m:ctrlPr>
                                                <a:rPr lang="en-US" altLang="zh-TW" i="1">
                                                  <a:latin typeface="Cambria Math" panose="02040503050406030204" pitchFamily="18" charset="0"/>
                                                </a:rPr>
                                              </m:ctrlPr>
                                            </m:sSubPr>
                                            <m:e>
                                              <m:r>
                                                <a:rPr lang="en-US" altLang="zh-TW" i="1">
                                                  <a:latin typeface="Cambria Math" panose="02040503050406030204" pitchFamily="18" charset="0"/>
                                                </a:rPr>
                                                <m:t>𝑠</m:t>
                                              </m:r>
                                            </m:e>
                                            <m:sub>
                                              <m:r>
                                                <a:rPr lang="en-US" altLang="zh-TW" b="0" i="1" smtClean="0">
                                                  <a:latin typeface="Cambria Math" panose="02040503050406030204" pitchFamily="18" charset="0"/>
                                                </a:rPr>
                                                <m:t>2</m:t>
                                              </m:r>
                                            </m:sub>
                                          </m:sSub>
                                        </m:sub>
                                        <m:sup>
                                          <m:r>
                                            <m:rPr>
                                              <m:brk m:alnAt="7"/>
                                            </m:rPr>
                                            <a:rPr lang="en-US" altLang="zh-TW" i="1">
                                              <a:latin typeface="Cambria Math" panose="02040503050406030204" pitchFamily="18" charset="0"/>
                                            </a:rPr>
                                            <m:t>𝑣</m:t>
                                          </m:r>
                                        </m:sup>
                                      </m:sSubSup>
                                    </m:e>
                                  </m:mr>
                                  <m:mr>
                                    <m:e>
                                      <m:r>
                                        <m:rPr>
                                          <m:brk m:alnAt="7"/>
                                        </m:rPr>
                                        <a:rPr lang="en-US" altLang="zh-TW" i="1">
                                          <a:latin typeface="Cambria Math" panose="02040503050406030204" pitchFamily="18" charset="0"/>
                                        </a:rPr>
                                        <m:t>…</m:t>
                                      </m:r>
                                    </m:e>
                                  </m:mr>
                                </m:m>
                              </m:e>
                              <m:e>
                                <m:m>
                                  <m:mPr>
                                    <m:mcs>
                                      <m:mc>
                                        <m:mcPr>
                                          <m:count m:val="1"/>
                                          <m:mcJc m:val="center"/>
                                        </m:mcPr>
                                      </m:mc>
                                    </m:mcs>
                                    <m:ctrlPr>
                                      <a:rPr lang="en-US" altLang="zh-TW" i="1" smtClean="0">
                                        <a:latin typeface="Cambria Math" panose="02040503050406030204" pitchFamily="18" charset="0"/>
                                      </a:rPr>
                                    </m:ctrlPr>
                                  </m:mP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r>
                                    <m:e>
                                      <m:r>
                                        <m:rPr>
                                          <m:brk m:alnAt="7"/>
                                        </m:rPr>
                                        <a:rPr lang="en-US" altLang="zh-TW" i="1">
                                          <a:latin typeface="Cambria Math" panose="02040503050406030204" pitchFamily="18" charset="0"/>
                                        </a:rPr>
                                        <m:t>…</m:t>
                                      </m:r>
                                    </m:e>
                                  </m:mr>
                                </m:m>
                              </m:e>
                            </m:mr>
                          </m:m>
                        </m:e>
                      </m:d>
                      <m:r>
                        <a:rPr lang="en-US" altLang="zh-TW" b="1" i="1" smtClean="0">
                          <a:latin typeface="Cambria Math" panose="02040503050406030204" pitchFamily="18" charset="0"/>
                        </a:rPr>
                        <m:t>,</m:t>
                      </m:r>
                      <m:r>
                        <a:rPr lang="en-US" altLang="zh-TW" b="1" smtClean="0">
                          <a:solidFill>
                            <a:schemeClr val="accent1"/>
                          </a:solidFill>
                          <a:latin typeface="Cambria Math" panose="02040503050406030204" pitchFamily="18" charset="0"/>
                        </a:rPr>
                        <m:t>𝐝</m:t>
                      </m:r>
                      <m:r>
                        <a:rPr lang="en-US" altLang="zh-TW" b="1" smtClean="0">
                          <a:solidFill>
                            <a:schemeClr val="accent1"/>
                          </a:solidFill>
                          <a:latin typeface="Cambria Math" panose="02040503050406030204" pitchFamily="18" charset="0"/>
                        </a:rPr>
                        <m:t>=</m:t>
                      </m:r>
                      <m:d>
                        <m:dPr>
                          <m:begChr m:val="["/>
                          <m:endChr m:val="]"/>
                          <m:ctrlPr>
                            <a:rPr lang="en-US" altLang="zh-TW" i="1">
                              <a:solidFill>
                                <a:schemeClr val="accent1"/>
                              </a:solidFill>
                              <a:latin typeface="Cambria Math" panose="02040503050406030204" pitchFamily="18" charset="0"/>
                            </a:rPr>
                          </m:ctrlPr>
                        </m:dPr>
                        <m:e>
                          <m:m>
                            <m:mPr>
                              <m:mcs>
                                <m:mc>
                                  <m:mcPr>
                                    <m:count m:val="1"/>
                                    <m:mcJc m:val="center"/>
                                  </m:mcPr>
                                </m:mc>
                              </m:mcs>
                              <m:ctrlPr>
                                <a:rPr lang="en-US" altLang="zh-TW" i="1" smtClean="0">
                                  <a:solidFill>
                                    <a:schemeClr val="accent1"/>
                                  </a:solidFill>
                                  <a:latin typeface="Cambria Math" panose="02040503050406030204" pitchFamily="18" charset="0"/>
                                </a:rPr>
                              </m:ctrlPr>
                            </m:mPr>
                            <m:mr>
                              <m:e>
                                <m:m>
                                  <m:mPr>
                                    <m:mcs>
                                      <m:mc>
                                        <m:mcPr>
                                          <m:count m:val="1"/>
                                          <m:mcJc m:val="center"/>
                                        </m:mcPr>
                                      </m:mc>
                                    </m:mcs>
                                    <m:ctrlPr>
                                      <a:rPr lang="en-US" altLang="zh-TW" i="1" smtClean="0">
                                        <a:solidFill>
                                          <a:schemeClr val="accent1"/>
                                        </a:solidFill>
                                        <a:latin typeface="Cambria Math" panose="02040503050406030204" pitchFamily="18" charset="0"/>
                                      </a:rPr>
                                    </m:ctrlPr>
                                  </m:mPr>
                                  <m:mr>
                                    <m:e>
                                      <m:sSubSup>
                                        <m:sSubSupPr>
                                          <m:ctrlPr>
                                            <a:rPr lang="en-US" altLang="zh-TW" b="0" i="1" smtClean="0">
                                              <a:solidFill>
                                                <a:schemeClr val="accent1"/>
                                              </a:solidFill>
                                              <a:latin typeface="Cambria Math" panose="02040503050406030204" pitchFamily="18" charset="0"/>
                                            </a:rPr>
                                          </m:ctrlPr>
                                        </m:sSubSupPr>
                                        <m:e>
                                          <m:r>
                                            <a:rPr lang="en-US" altLang="zh-TW" b="0" i="1" smtClean="0">
                                              <a:solidFill>
                                                <a:schemeClr val="accent1"/>
                                              </a:solidFill>
                                              <a:latin typeface="Cambria Math" panose="02040503050406030204" pitchFamily="18" charset="0"/>
                                            </a:rPr>
                                            <m:t>𝑟𝑒𝑠𝑖</m:t>
                                          </m:r>
                                          <m:r>
                                            <m:rPr>
                                              <m:brk m:alnAt="7"/>
                                            </m:rPr>
                                            <a:rPr lang="en-US" altLang="zh-TW" b="0" i="1" smtClean="0">
                                              <a:solidFill>
                                                <a:schemeClr val="accent1"/>
                                              </a:solidFill>
                                              <a:latin typeface="Cambria Math" panose="02040503050406030204" pitchFamily="18" charset="0"/>
                                            </a:rPr>
                                            <m:t>𝑠</m:t>
                                          </m:r>
                                        </m:e>
                                        <m:sub>
                                          <m:sSub>
                                            <m:sSubPr>
                                              <m:ctrlPr>
                                                <a:rPr lang="en-US" altLang="zh-TW" b="0" i="1" smtClean="0">
                                                  <a:solidFill>
                                                    <a:schemeClr val="accent1"/>
                                                  </a:solidFill>
                                                  <a:latin typeface="Cambria Math" panose="02040503050406030204" pitchFamily="18" charset="0"/>
                                                </a:rPr>
                                              </m:ctrlPr>
                                            </m:sSubPr>
                                            <m:e>
                                              <m:r>
                                                <m:rPr>
                                                  <m:brk m:alnAt="7"/>
                                                </m:rPr>
                                                <a:rPr lang="en-US" altLang="zh-TW" b="0" i="1" smtClean="0">
                                                  <a:solidFill>
                                                    <a:schemeClr val="accent1"/>
                                                  </a:solidFill>
                                                  <a:latin typeface="Cambria Math" panose="02040503050406030204" pitchFamily="18" charset="0"/>
                                                </a:rPr>
                                                <m:t>𝑠</m:t>
                                              </m:r>
                                            </m:e>
                                            <m:sub>
                                              <m:r>
                                                <m:rPr>
                                                  <m:brk m:alnAt="7"/>
                                                </m:rPr>
                                                <a:rPr lang="en-US" altLang="zh-TW" b="0" i="1" smtClean="0">
                                                  <a:solidFill>
                                                    <a:schemeClr val="accent1"/>
                                                  </a:solidFill>
                                                  <a:latin typeface="Cambria Math" panose="02040503050406030204" pitchFamily="18" charset="0"/>
                                                </a:rPr>
                                                <m:t>1</m:t>
                                              </m:r>
                                            </m:sub>
                                          </m:sSub>
                                        </m:sub>
                                        <m:sup>
                                          <m:r>
                                            <a:rPr lang="en-US" altLang="zh-TW" b="0" i="1" smtClean="0">
                                              <a:solidFill>
                                                <a:schemeClr val="accent1"/>
                                              </a:solidFill>
                                              <a:latin typeface="Cambria Math" panose="02040503050406030204" pitchFamily="18" charset="0"/>
                                            </a:rPr>
                                            <m:t>𝑁</m:t>
                                          </m:r>
                                          <m:r>
                                            <m:rPr>
                                              <m:lit/>
                                            </m:rPr>
                                            <a:rPr lang="en-US" altLang="zh-TW" b="0" i="1" smtClean="0">
                                              <a:solidFill>
                                                <a:schemeClr val="accent1"/>
                                              </a:solidFill>
                                              <a:latin typeface="Cambria Math" panose="02040503050406030204" pitchFamily="18" charset="0"/>
                                            </a:rPr>
                                            <m:t>_</m:t>
                                          </m:r>
                                          <m:r>
                                            <a:rPr lang="en-US" altLang="zh-TW" b="0" i="1" smtClean="0">
                                              <a:solidFill>
                                                <a:schemeClr val="accent1"/>
                                              </a:solidFill>
                                              <a:latin typeface="Cambria Math" panose="02040503050406030204" pitchFamily="18" charset="0"/>
                                            </a:rPr>
                                            <m:t>𝑎𝑔𝑔𝑠</m:t>
                                          </m:r>
                                        </m:sup>
                                      </m:sSubSup>
                                    </m:e>
                                  </m:mr>
                                  <m:mr>
                                    <m:e>
                                      <m:sSubSup>
                                        <m:sSubSupPr>
                                          <m:ctrlPr>
                                            <a:rPr lang="en-US" altLang="zh-TW" i="1">
                                              <a:solidFill>
                                                <a:schemeClr val="accent1"/>
                                              </a:solidFill>
                                              <a:latin typeface="Cambria Math" panose="02040503050406030204" pitchFamily="18" charset="0"/>
                                            </a:rPr>
                                          </m:ctrlPr>
                                        </m:sSubSupPr>
                                        <m:e>
                                          <m:r>
                                            <a:rPr lang="en-US" altLang="zh-TW" i="1">
                                              <a:solidFill>
                                                <a:schemeClr val="accent1"/>
                                              </a:solidFill>
                                              <a:latin typeface="Cambria Math" panose="02040503050406030204" pitchFamily="18" charset="0"/>
                                            </a:rPr>
                                            <m:t>𝑟𝑒𝑠𝑖</m:t>
                                          </m:r>
                                          <m:r>
                                            <m:rPr>
                                              <m:brk m:alnAt="7"/>
                                            </m:rPr>
                                            <a:rPr lang="en-US" altLang="zh-TW" i="1">
                                              <a:solidFill>
                                                <a:schemeClr val="accent1"/>
                                              </a:solidFill>
                                              <a:latin typeface="Cambria Math" panose="02040503050406030204" pitchFamily="18" charset="0"/>
                                            </a:rPr>
                                            <m:t>𝑠</m:t>
                                          </m:r>
                                        </m:e>
                                        <m:sub>
                                          <m:sSub>
                                            <m:sSubPr>
                                              <m:ctrlPr>
                                                <a:rPr lang="en-US" altLang="zh-TW" i="1">
                                                  <a:solidFill>
                                                    <a:schemeClr val="accent1"/>
                                                  </a:solidFill>
                                                  <a:latin typeface="Cambria Math" panose="02040503050406030204" pitchFamily="18" charset="0"/>
                                                </a:rPr>
                                              </m:ctrlPr>
                                            </m:sSubPr>
                                            <m:e>
                                              <m:r>
                                                <m:rPr>
                                                  <m:brk m:alnAt="7"/>
                                                </m:rPr>
                                                <a:rPr lang="en-US" altLang="zh-TW" i="1">
                                                  <a:solidFill>
                                                    <a:schemeClr val="accent1"/>
                                                  </a:solidFill>
                                                  <a:latin typeface="Cambria Math" panose="02040503050406030204" pitchFamily="18" charset="0"/>
                                                </a:rPr>
                                                <m:t>𝑠</m:t>
                                              </m:r>
                                            </m:e>
                                            <m:sub>
                                              <m:r>
                                                <a:rPr lang="en-US" altLang="zh-TW" b="0" i="1" smtClean="0">
                                                  <a:solidFill>
                                                    <a:schemeClr val="accent1"/>
                                                  </a:solidFill>
                                                  <a:latin typeface="Cambria Math" panose="02040503050406030204" pitchFamily="18" charset="0"/>
                                                </a:rPr>
                                                <m:t>2</m:t>
                                              </m:r>
                                            </m:sub>
                                          </m:sSub>
                                        </m:sub>
                                        <m:sup>
                                          <m:r>
                                            <a:rPr lang="en-US" altLang="zh-TW" i="1">
                                              <a:solidFill>
                                                <a:schemeClr val="accent1"/>
                                              </a:solidFill>
                                              <a:latin typeface="Cambria Math" panose="02040503050406030204" pitchFamily="18" charset="0"/>
                                            </a:rPr>
                                            <m:t>𝑁</m:t>
                                          </m:r>
                                          <m:r>
                                            <m:rPr>
                                              <m:lit/>
                                            </m:rPr>
                                            <a:rPr lang="en-US" altLang="zh-TW" i="1">
                                              <a:solidFill>
                                                <a:schemeClr val="accent1"/>
                                              </a:solidFill>
                                              <a:latin typeface="Cambria Math" panose="02040503050406030204" pitchFamily="18" charset="0"/>
                                            </a:rPr>
                                            <m:t>_</m:t>
                                          </m:r>
                                          <m:r>
                                            <a:rPr lang="en-US" altLang="zh-TW" i="1">
                                              <a:solidFill>
                                                <a:schemeClr val="accent1"/>
                                              </a:solidFill>
                                              <a:latin typeface="Cambria Math" panose="02040503050406030204" pitchFamily="18" charset="0"/>
                                            </a:rPr>
                                            <m:t>𝑎𝑔𝑔𝑠</m:t>
                                          </m:r>
                                        </m:sup>
                                      </m:sSubSup>
                                    </m:e>
                                  </m:mr>
                                  <m:mr>
                                    <m:e>
                                      <m:r>
                                        <m:rPr>
                                          <m:brk m:alnAt="7"/>
                                        </m:rPr>
                                        <a:rPr lang="en-US" altLang="zh-TW" i="1">
                                          <a:solidFill>
                                            <a:schemeClr val="accent1"/>
                                          </a:solidFill>
                                          <a:latin typeface="Cambria Math" panose="02040503050406030204" pitchFamily="18" charset="0"/>
                                        </a:rPr>
                                        <m:t>…</m:t>
                                      </m:r>
                                    </m:e>
                                  </m:mr>
                                </m:m>
                              </m:e>
                            </m:mr>
                            <m:mr>
                              <m:e>
                                <m:m>
                                  <m:mPr>
                                    <m:mcs>
                                      <m:mc>
                                        <m:mcPr>
                                          <m:count m:val="1"/>
                                          <m:mcJc m:val="center"/>
                                        </m:mcPr>
                                      </m:mc>
                                    </m:mcs>
                                    <m:ctrlPr>
                                      <a:rPr lang="en-US" altLang="zh-TW" i="1" smtClean="0">
                                        <a:solidFill>
                                          <a:schemeClr val="accent1"/>
                                        </a:solidFill>
                                        <a:latin typeface="Cambria Math" panose="02040503050406030204" pitchFamily="18" charset="0"/>
                                      </a:rPr>
                                    </m:ctrlPr>
                                  </m:mPr>
                                  <m:mr>
                                    <m:e>
                                      <m:sSubSup>
                                        <m:sSubSupPr>
                                          <m:ctrlPr>
                                            <a:rPr lang="en-US" altLang="zh-TW" i="1">
                                              <a:solidFill>
                                                <a:schemeClr val="accent1"/>
                                              </a:solidFill>
                                              <a:latin typeface="Cambria Math" panose="02040503050406030204" pitchFamily="18" charset="0"/>
                                            </a:rPr>
                                          </m:ctrlPr>
                                        </m:sSubSupPr>
                                        <m:e>
                                          <m:r>
                                            <a:rPr lang="en-US" altLang="zh-TW" b="0" i="1" smtClean="0">
                                              <a:solidFill>
                                                <a:schemeClr val="accent1"/>
                                              </a:solidFill>
                                              <a:latin typeface="Cambria Math" panose="02040503050406030204" pitchFamily="18" charset="0"/>
                                            </a:rPr>
                                            <m:t>𝑐𝑟𝑜𝑠𝑠</m:t>
                                          </m:r>
                                        </m:e>
                                        <m:sub>
                                          <m:sSub>
                                            <m:sSubPr>
                                              <m:ctrlPr>
                                                <a:rPr lang="en-US" altLang="zh-TW" i="1">
                                                  <a:solidFill>
                                                    <a:schemeClr val="accent1"/>
                                                  </a:solidFill>
                                                  <a:latin typeface="Cambria Math" panose="02040503050406030204" pitchFamily="18" charset="0"/>
                                                </a:rPr>
                                              </m:ctrlPr>
                                            </m:sSubPr>
                                            <m:e>
                                              <m:r>
                                                <m:rPr>
                                                  <m:brk m:alnAt="7"/>
                                                </m:rPr>
                                                <a:rPr lang="en-US" altLang="zh-TW" i="1">
                                                  <a:solidFill>
                                                    <a:schemeClr val="accent1"/>
                                                  </a:solidFill>
                                                  <a:latin typeface="Cambria Math" panose="02040503050406030204" pitchFamily="18" charset="0"/>
                                                </a:rPr>
                                                <m:t>𝑠</m:t>
                                              </m:r>
                                            </m:e>
                                            <m:sub>
                                              <m:r>
                                                <m:rPr>
                                                  <m:brk m:alnAt="7"/>
                                                </m:rPr>
                                                <a:rPr lang="en-US" altLang="zh-TW" i="1">
                                                  <a:solidFill>
                                                    <a:schemeClr val="accent1"/>
                                                  </a:solidFill>
                                                  <a:latin typeface="Cambria Math" panose="02040503050406030204" pitchFamily="18" charset="0"/>
                                                </a:rPr>
                                                <m:t>1</m:t>
                                              </m:r>
                                            </m:sub>
                                          </m:sSub>
                                        </m:sub>
                                        <m:sup>
                                          <m:r>
                                            <a:rPr lang="en-US" altLang="zh-TW" i="1">
                                              <a:solidFill>
                                                <a:schemeClr val="accent1"/>
                                              </a:solidFill>
                                              <a:latin typeface="Cambria Math" panose="02040503050406030204" pitchFamily="18" charset="0"/>
                                            </a:rPr>
                                            <m:t>𝑁</m:t>
                                          </m:r>
                                          <m:r>
                                            <m:rPr>
                                              <m:lit/>
                                            </m:rPr>
                                            <a:rPr lang="en-US" altLang="zh-TW" i="1">
                                              <a:solidFill>
                                                <a:schemeClr val="accent1"/>
                                              </a:solidFill>
                                              <a:latin typeface="Cambria Math" panose="02040503050406030204" pitchFamily="18" charset="0"/>
                                            </a:rPr>
                                            <m:t>_</m:t>
                                          </m:r>
                                          <m:r>
                                            <a:rPr lang="en-US" altLang="zh-TW" i="1">
                                              <a:solidFill>
                                                <a:schemeClr val="accent1"/>
                                              </a:solidFill>
                                              <a:latin typeface="Cambria Math" panose="02040503050406030204" pitchFamily="18" charset="0"/>
                                            </a:rPr>
                                            <m:t>𝑎𝑔𝑔𝑠</m:t>
                                          </m:r>
                                        </m:sup>
                                      </m:sSubSup>
                                    </m:e>
                                  </m:mr>
                                  <m:mr>
                                    <m:e>
                                      <m:sSubSup>
                                        <m:sSubSupPr>
                                          <m:ctrlPr>
                                            <a:rPr lang="en-US" altLang="zh-TW" i="1">
                                              <a:solidFill>
                                                <a:schemeClr val="accent1"/>
                                              </a:solidFill>
                                              <a:latin typeface="Cambria Math" panose="02040503050406030204" pitchFamily="18" charset="0"/>
                                            </a:rPr>
                                          </m:ctrlPr>
                                        </m:sSubSupPr>
                                        <m:e>
                                          <m:r>
                                            <a:rPr lang="en-US" altLang="zh-TW" i="1">
                                              <a:solidFill>
                                                <a:schemeClr val="accent1"/>
                                              </a:solidFill>
                                              <a:latin typeface="Cambria Math" panose="02040503050406030204" pitchFamily="18" charset="0"/>
                                            </a:rPr>
                                            <m:t>𝑐𝑟𝑜𝑠𝑠</m:t>
                                          </m:r>
                                        </m:e>
                                        <m:sub>
                                          <m:sSub>
                                            <m:sSubPr>
                                              <m:ctrlPr>
                                                <a:rPr lang="en-US" altLang="zh-TW" i="1" smtClean="0">
                                                  <a:solidFill>
                                                    <a:schemeClr val="accent1"/>
                                                  </a:solidFill>
                                                  <a:latin typeface="Cambria Math" panose="02040503050406030204" pitchFamily="18" charset="0"/>
                                                </a:rPr>
                                              </m:ctrlPr>
                                            </m:sSubPr>
                                            <m:e>
                                              <m:r>
                                                <m:rPr>
                                                  <m:brk m:alnAt="7"/>
                                                </m:rPr>
                                                <a:rPr lang="en-US" altLang="zh-TW" i="1">
                                                  <a:solidFill>
                                                    <a:schemeClr val="accent1"/>
                                                  </a:solidFill>
                                                  <a:latin typeface="Cambria Math" panose="02040503050406030204" pitchFamily="18" charset="0"/>
                                                </a:rPr>
                                                <m:t>𝑠</m:t>
                                              </m:r>
                                            </m:e>
                                            <m:sub>
                                              <m:r>
                                                <a:rPr lang="en-US" altLang="zh-TW" b="0" i="1" smtClean="0">
                                                  <a:solidFill>
                                                    <a:schemeClr val="accent1"/>
                                                  </a:solidFill>
                                                  <a:latin typeface="Cambria Math" panose="02040503050406030204" pitchFamily="18" charset="0"/>
                                                </a:rPr>
                                                <m:t>2</m:t>
                                              </m:r>
                                            </m:sub>
                                          </m:sSub>
                                        </m:sub>
                                        <m:sup>
                                          <m:r>
                                            <a:rPr lang="en-US" altLang="zh-TW" i="1">
                                              <a:solidFill>
                                                <a:schemeClr val="accent1"/>
                                              </a:solidFill>
                                              <a:latin typeface="Cambria Math" panose="02040503050406030204" pitchFamily="18" charset="0"/>
                                            </a:rPr>
                                            <m:t>𝑁</m:t>
                                          </m:r>
                                          <m:r>
                                            <m:rPr>
                                              <m:lit/>
                                            </m:rPr>
                                            <a:rPr lang="en-US" altLang="zh-TW" i="1">
                                              <a:solidFill>
                                                <a:schemeClr val="accent1"/>
                                              </a:solidFill>
                                              <a:latin typeface="Cambria Math" panose="02040503050406030204" pitchFamily="18" charset="0"/>
                                            </a:rPr>
                                            <m:t>_</m:t>
                                          </m:r>
                                          <m:r>
                                            <a:rPr lang="en-US" altLang="zh-TW" i="1">
                                              <a:solidFill>
                                                <a:schemeClr val="accent1"/>
                                              </a:solidFill>
                                              <a:latin typeface="Cambria Math" panose="02040503050406030204" pitchFamily="18" charset="0"/>
                                            </a:rPr>
                                            <m:t>𝑎𝑔𝑔𝑠</m:t>
                                          </m:r>
                                        </m:sup>
                                      </m:sSubSup>
                                    </m:e>
                                  </m:mr>
                                  <m:mr>
                                    <m:e>
                                      <m:r>
                                        <m:rPr>
                                          <m:brk m:alnAt="7"/>
                                        </m:rPr>
                                        <a:rPr lang="en-US" altLang="zh-TW" i="1">
                                          <a:solidFill>
                                            <a:schemeClr val="accent1"/>
                                          </a:solidFill>
                                          <a:latin typeface="Cambria Math" panose="02040503050406030204" pitchFamily="18" charset="0"/>
                                        </a:rPr>
                                        <m:t>…</m:t>
                                      </m:r>
                                    </m:e>
                                  </m:mr>
                                </m:m>
                              </m:e>
                            </m:mr>
                          </m:m>
                        </m:e>
                      </m:d>
                      <m:r>
                        <a:rPr lang="en-US" altLang="zh-TW" b="1" i="1" smtClean="0">
                          <a:latin typeface="Cambria Math" panose="02040503050406030204" pitchFamily="18" charset="0"/>
                        </a:rPr>
                        <m:t>,</m:t>
                      </m:r>
                      <m:r>
                        <m:rPr>
                          <m:sty m:val="p"/>
                        </m:rPr>
                        <a:rPr lang="en-US" altLang="zh-TW" b="0" i="0" smtClean="0">
                          <a:latin typeface="Cambria Math" panose="02040503050406030204" pitchFamily="18" charset="0"/>
                        </a:rPr>
                        <m:t>and</m:t>
                      </m:r>
                      <m:r>
                        <a:rPr lang="en-US" altLang="zh-TW" b="0" i="0" smtClean="0">
                          <a:latin typeface="Cambria Math" panose="02040503050406030204" pitchFamily="18" charset="0"/>
                        </a:rPr>
                        <m:t> </m:t>
                      </m:r>
                      <m:r>
                        <a:rPr lang="en-US" altLang="zh-TW" b="1">
                          <a:latin typeface="Cambria Math" panose="02040503050406030204" pitchFamily="18" charset="0"/>
                        </a:rPr>
                        <m:t>𝐃</m:t>
                      </m:r>
                      <m:r>
                        <a:rPr lang="en-US" altLang="zh-TW" b="1">
                          <a:latin typeface="Cambria Math" panose="02040503050406030204" pitchFamily="18" charset="0"/>
                        </a:rPr>
                        <m:t>=</m:t>
                      </m:r>
                      <m:d>
                        <m:dPr>
                          <m:begChr m:val="["/>
                          <m:endChr m:val="]"/>
                          <m:ctrlPr>
                            <a:rPr lang="en-US" altLang="zh-TW" i="1">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r>
                                  <m:rPr>
                                    <m:brk m:alnAt="7"/>
                                  </m:rPr>
                                  <a:rPr lang="en-US" altLang="zh-TW" i="1">
                                    <a:latin typeface="Cambria Math" panose="02040503050406030204" pitchFamily="18" charset="0"/>
                                  </a:rPr>
                                  <m:t>…</m:t>
                                </m:r>
                              </m:e>
                            </m:mr>
                            <m:mr>
                              <m:e>
                                <m:r>
                                  <a:rPr lang="en-US" altLang="zh-TW" b="0" i="1" smtClean="0">
                                    <a:latin typeface="Cambria Math" panose="02040503050406030204" pitchFamily="18" charset="0"/>
                                  </a:rPr>
                                  <m:t>𝐷𝑒𝑙𝑎𝑦</m:t>
                                </m:r>
                                <m:r>
                                  <m:rPr>
                                    <m:lit/>
                                  </m:rPr>
                                  <a:rPr lang="en-US" altLang="zh-TW" b="0" i="1" smtClean="0">
                                    <a:latin typeface="Cambria Math" panose="02040503050406030204" pitchFamily="18" charset="0"/>
                                  </a:rPr>
                                  <m:t>_</m:t>
                                </m:r>
                                <m:r>
                                  <a:rPr lang="en-US" altLang="zh-TW" b="0" i="1" smtClean="0">
                                    <a:latin typeface="Cambria Math" panose="02040503050406030204" pitchFamily="18" charset="0"/>
                                  </a:rPr>
                                  <m:t>𝑇𝑎𝑏𝑙𝑒</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𝑠𝑖𝑧</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𝑣</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𝑆𝐼𝑍</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𝐸</m:t>
                                        </m:r>
                                      </m:e>
                                      <m:sup>
                                        <m:r>
                                          <a:rPr lang="en-US" altLang="zh-TW" b="0" i="1" smtClean="0">
                                            <a:latin typeface="Cambria Math" panose="02040503050406030204" pitchFamily="18" charset="0"/>
                                          </a:rPr>
                                          <m:t>𝑎</m:t>
                                        </m:r>
                                      </m:sup>
                                    </m:sSup>
                                  </m:e>
                                </m:d>
                              </m:e>
                            </m:mr>
                            <m:mr>
                              <m:e>
                                <m:r>
                                  <m:rPr>
                                    <m:brk m:alnAt="7"/>
                                  </m:rPr>
                                  <a:rPr lang="en-US" altLang="zh-TW" i="1">
                                    <a:latin typeface="Cambria Math" panose="02040503050406030204" pitchFamily="18" charset="0"/>
                                  </a:rPr>
                                  <m:t>…</m:t>
                                </m:r>
                              </m:e>
                            </m:mr>
                          </m:m>
                        </m:e>
                      </m:d>
                    </m:oMath>
                  </m:oMathPara>
                </a14:m>
                <a:br>
                  <a:rPr lang="en-US" altLang="zh-TW" dirty="0"/>
                </a:br>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61625" y="3485539"/>
                <a:ext cx="9037026" cy="3300584"/>
              </a:xfrm>
              <a:prstGeom prst="rect">
                <a:avLst/>
              </a:prstGeom>
              <a:blipFill>
                <a:blip r:embed="rId4"/>
                <a:stretch>
                  <a:fillRect/>
                </a:stretch>
              </a:blipFill>
            </p:spPr>
            <p:txBody>
              <a:bodyPr/>
              <a:lstStyle/>
              <a:p>
                <a:r>
                  <a:rPr lang="zh-TW" altLang="en-US">
                    <a:noFill/>
                  </a:rPr>
                  <a:t> </a:t>
                </a:r>
              </a:p>
            </p:txBody>
          </p:sp>
        </mc:Fallback>
      </mc:AlternateContent>
      <p:sp>
        <p:nvSpPr>
          <p:cNvPr id="9" name="矩形 8"/>
          <p:cNvSpPr/>
          <p:nvPr/>
        </p:nvSpPr>
        <p:spPr bwMode="auto">
          <a:xfrm>
            <a:off x="61625" y="4395016"/>
            <a:ext cx="2402970" cy="54792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2464595" y="4395016"/>
            <a:ext cx="2402970" cy="4484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6446520" y="3550920"/>
            <a:ext cx="2525416" cy="522923"/>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197464" y="4896215"/>
            <a:ext cx="8774472" cy="1889908"/>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文字方塊 12"/>
          <p:cNvSpPr txBox="1"/>
          <p:nvPr/>
        </p:nvSpPr>
        <p:spPr>
          <a:xfrm>
            <a:off x="862228" y="6232861"/>
            <a:ext cx="7378943" cy="369332"/>
          </a:xfrm>
          <a:prstGeom prst="rect">
            <a:avLst/>
          </a:prstGeom>
          <a:solidFill>
            <a:schemeClr val="bg2">
              <a:alpha val="70000"/>
            </a:schemeClr>
          </a:solidFill>
          <a:ln w="22225">
            <a:solidFill>
              <a:schemeClr val="accent1"/>
            </a:solidFill>
          </a:ln>
        </p:spPr>
        <p:txBody>
          <a:bodyPr wrap="none" rtlCol="0">
            <a:spAutoFit/>
          </a:bodyPr>
          <a:lstStyle/>
          <a:p>
            <a:r>
              <a:rPr lang="en-US" altLang="zh-TW" dirty="0">
                <a:solidFill>
                  <a:srgbClr val="FF66CC"/>
                </a:solidFill>
              </a:rPr>
              <a:t>The maximum error rate of the obtained linear equations is only 4.27%</a:t>
            </a:r>
            <a:endParaRPr lang="zh-TW" altLang="en-US" dirty="0">
              <a:solidFill>
                <a:srgbClr val="FF66CC"/>
              </a:solidFill>
            </a:endParaRPr>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18</a:t>
            </a:fld>
            <a:r>
              <a:rPr lang="zh-TW" altLang="en-US"/>
              <a:t> </a:t>
            </a:r>
            <a:r>
              <a:rPr lang="en-US" altLang="zh-TW"/>
              <a:t>/ 34</a:t>
            </a:r>
            <a:endParaRPr lang="zh-TW" altLang="en-US" dirty="0"/>
          </a:p>
        </p:txBody>
      </p:sp>
      <p:pic>
        <p:nvPicPr>
          <p:cNvPr id="14" name="圖片 1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353711" y="2044673"/>
            <a:ext cx="4420304" cy="971900"/>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矩形 7"/>
              <p:cNvSpPr/>
              <p:nvPr/>
            </p:nvSpPr>
            <p:spPr>
              <a:xfrm>
                <a:off x="290211" y="1980992"/>
                <a:ext cx="1524200" cy="369332"/>
              </a:xfrm>
              <a:prstGeom prst="rect">
                <a:avLst/>
              </a:prstGeom>
              <a:solidFill>
                <a:schemeClr val="bg2">
                  <a:alpha val="70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𝐷𝑒𝑙𝑎𝑦</m:t>
                      </m:r>
                      <m:r>
                        <m:rPr>
                          <m:lit/>
                        </m:rPr>
                        <a:rPr lang="en-US" altLang="zh-TW" i="1">
                          <a:latin typeface="Cambria Math" panose="02040503050406030204" pitchFamily="18" charset="0"/>
                        </a:rPr>
                        <m:t>_</m:t>
                      </m:r>
                      <m:r>
                        <a:rPr lang="en-US" altLang="zh-TW" i="1">
                          <a:latin typeface="Cambria Math" panose="02040503050406030204" pitchFamily="18" charset="0"/>
                        </a:rPr>
                        <m:t>𝑇𝑎𝑏𝑙𝑒</m:t>
                      </m:r>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90211" y="1980992"/>
                <a:ext cx="1524200" cy="369332"/>
              </a:xfrm>
              <a:prstGeom prst="rect">
                <a:avLst/>
              </a:prstGeom>
              <a:blipFill>
                <a:blip r:embed="rId7"/>
                <a:stretch>
                  <a:fillRect b="-11111"/>
                </a:stretch>
              </a:blipFill>
              <a:ln>
                <a:solidFill>
                  <a:schemeClr val="tx1"/>
                </a:solidFill>
              </a:ln>
            </p:spPr>
            <p:txBody>
              <a:bodyPr/>
              <a:lstStyle/>
              <a:p>
                <a:r>
                  <a:rPr lang="zh-TW" altLang="en-US">
                    <a:noFill/>
                  </a:rPr>
                  <a:t> </a:t>
                </a:r>
              </a:p>
            </p:txBody>
          </p:sp>
        </mc:Fallback>
      </mc:AlternateContent>
      <p:sp>
        <p:nvSpPr>
          <p:cNvPr id="15" name="矩形 14"/>
          <p:cNvSpPr/>
          <p:nvPr/>
        </p:nvSpPr>
        <p:spPr bwMode="auto">
          <a:xfrm>
            <a:off x="290211" y="1998244"/>
            <a:ext cx="1524200" cy="369332"/>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043364" y="2111731"/>
            <a:ext cx="1524200" cy="369332"/>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611679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Integer Linear Equations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Linear equations is derived with </a:t>
                </a:r>
                <a14:m>
                  <m:oMath xmlns:m="http://schemas.openxmlformats.org/officeDocument/2006/math">
                    <m:r>
                      <a:rPr lang="en-US" altLang="zh-TW" b="1" i="1" smtClean="0">
                        <a:latin typeface="Cambria Math" panose="02040503050406030204" pitchFamily="18" charset="0"/>
                      </a:rPr>
                      <m:t>𝑻𝑺𝑽</m:t>
                    </m:r>
                    <m:r>
                      <m:rPr>
                        <m:lit/>
                      </m:rPr>
                      <a:rPr lang="en-US" altLang="zh-TW" b="1" i="1" smtClean="0">
                        <a:latin typeface="Cambria Math" panose="02040503050406030204" pitchFamily="18" charset="0"/>
                      </a:rPr>
                      <m:t>_</m:t>
                    </m:r>
                    <m:r>
                      <a:rPr lang="en-US" altLang="zh-TW" b="1" i="1" smtClean="0">
                        <a:latin typeface="Cambria Math" panose="02040503050406030204" pitchFamily="18" charset="0"/>
                      </a:rPr>
                      <m:t>𝒅𝒆𝒍𝒂𝒚</m:t>
                    </m:r>
                    <m:d>
                      <m:dPr>
                        <m:ctrlPr>
                          <a:rPr lang="en-US" altLang="zh-TW" b="1" i="1" smtClean="0">
                            <a:latin typeface="Cambria Math" panose="02040503050406030204" pitchFamily="18" charset="0"/>
                          </a:rPr>
                        </m:ctrlPr>
                      </m:dPr>
                      <m:e>
                        <m:r>
                          <a:rPr lang="en-US" altLang="zh-TW" b="1" i="1" smtClean="0">
                            <a:latin typeface="Cambria Math" panose="02040503050406030204" pitchFamily="18" charset="0"/>
                          </a:rPr>
                          <m:t>𝒏</m:t>
                        </m:r>
                      </m:e>
                    </m:d>
                  </m:oMath>
                </a14:m>
                <a:endParaRPr lang="en-US" altLang="zh-TW" dirty="0"/>
              </a:p>
              <a:p>
                <a:pPr lvl="1"/>
                <a:r>
                  <a:rPr lang="en-US" altLang="zh-TW" dirty="0"/>
                  <a:t>Minimize total TSV-buffer area</a:t>
                </a:r>
              </a:p>
              <a:p>
                <a:endParaRPr lang="en-US" altLang="zh-TW" dirty="0"/>
              </a:p>
              <a:p>
                <a:pPr marL="2743200" lvl="6" indent="0">
                  <a:buNone/>
                </a:pPr>
                <a:endParaRPr lang="en-US" altLang="zh-TW" dirty="0"/>
              </a:p>
              <a:p>
                <a:pPr lvl="1"/>
                <a:r>
                  <a:rPr lang="en-US" altLang="zh-TW" dirty="0"/>
                  <a:t>With timing constraint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98" t="-8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2357578" y="2444307"/>
                <a:ext cx="2602611" cy="6725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TW" i="1">
                              <a:latin typeface="Cambria Math" panose="02040503050406030204" pitchFamily="18" charset="0"/>
                            </a:rPr>
                          </m:ctrlPr>
                        </m:funcPr>
                        <m:fName>
                          <m:r>
                            <m:rPr>
                              <m:sty m:val="p"/>
                            </m:rPr>
                            <a:rPr lang="en-US" altLang="zh-TW">
                              <a:latin typeface="Cambria Math" panose="02040503050406030204" pitchFamily="18" charset="0"/>
                            </a:rPr>
                            <m:t>min</m:t>
                          </m:r>
                        </m:fName>
                        <m:e>
                          <m:nary>
                            <m:naryPr>
                              <m:chr m:val="∑"/>
                              <m:supHide m:val="on"/>
                              <m:ctrlPr>
                                <a:rPr lang="en-US" altLang="zh-TW" i="1">
                                  <a:latin typeface="Cambria Math" panose="02040503050406030204" pitchFamily="18" charset="0"/>
                                </a:rPr>
                              </m:ctrlPr>
                            </m:naryPr>
                            <m:sub>
                              <m:r>
                                <m:rPr>
                                  <m:brk m:alnAt="7"/>
                                </m:rP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𝑇𝑆𝑉</m:t>
                              </m:r>
                            </m:sub>
                            <m:sup/>
                            <m:e>
                              <m:nary>
                                <m:naryPr>
                                  <m:chr m:val="∑"/>
                                  <m:supHide m:val="on"/>
                                  <m:ctrlPr>
                                    <a:rPr lang="en-US" altLang="zh-TW" i="1">
                                      <a:latin typeface="Cambria Math" panose="02040503050406030204" pitchFamily="18" charset="0"/>
                                    </a:rPr>
                                  </m:ctrlPr>
                                </m:naryPr>
                                <m:sub>
                                  <m:r>
                                    <m:rPr>
                                      <m:brk m:alnAt="7"/>
                                    </m:rP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𝑆𝐼𝑍𝐸</m:t>
                                  </m:r>
                                </m:sub>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𝑎𝑟𝑒𝑎</m:t>
                                      </m:r>
                                    </m:e>
                                    <m:sub>
                                      <m:r>
                                        <a:rPr lang="en-US" altLang="zh-TW" i="1">
                                          <a:latin typeface="Cambria Math" panose="02040503050406030204" pitchFamily="18" charset="0"/>
                                        </a:rPr>
                                        <m:t>𝑠</m:t>
                                      </m:r>
                                    </m:sub>
                                  </m:sSub>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𝑛</m:t>
                                      </m:r>
                                    </m:e>
                                    <m:sub>
                                      <m:r>
                                        <a:rPr lang="en-US" altLang="zh-TW" i="1">
                                          <a:latin typeface="Cambria Math" panose="02040503050406030204" pitchFamily="18" charset="0"/>
                                        </a:rPr>
                                        <m:t>𝑠</m:t>
                                      </m:r>
                                    </m:sub>
                                    <m:sup>
                                      <m:r>
                                        <a:rPr lang="en-US" altLang="zh-TW" i="1">
                                          <a:latin typeface="Cambria Math" panose="02040503050406030204" pitchFamily="18" charset="0"/>
                                        </a:rPr>
                                        <m:t>𝑡</m:t>
                                      </m:r>
                                    </m:sup>
                                  </m:sSubSup>
                                </m:e>
                              </m:nary>
                            </m:e>
                          </m:nary>
                        </m:e>
                      </m:func>
                    </m:oMath>
                  </m:oMathPara>
                </a14:m>
                <a:br>
                  <a:rPr lang="en-US" altLang="zh-TW" b="0" i="1" dirty="0">
                    <a:latin typeface="Cambria Math" panose="02040503050406030204" pitchFamily="18" charset="0"/>
                  </a:rPr>
                </a:br>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357578" y="2444307"/>
                <a:ext cx="2602611" cy="672556"/>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286000" y="3699967"/>
                <a:ext cx="6379114" cy="9447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rPr>
                        <m:t>𝑡𝑖𝑚𝑖𝑛𝑔</m:t>
                      </m:r>
                      <m:r>
                        <m:rPr>
                          <m:lit/>
                        </m:rPr>
                        <a:rPr lang="en-US" altLang="zh-TW" i="1">
                          <a:latin typeface="Cambria Math" panose="02040503050406030204" pitchFamily="18" charset="0"/>
                        </a:rPr>
                        <m:t>_</m:t>
                      </m:r>
                      <m:r>
                        <a:rPr lang="en-US" altLang="zh-TW" i="1">
                          <a:latin typeface="Cambria Math" panose="02040503050406030204" pitchFamily="18" charset="0"/>
                        </a:rPr>
                        <m:t>𝑐𝑜𝑛𝑠𝑡𝑟𝑎𝑖𝑛𝑡</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𝑑𝑒𝑙𝑎𝑦</m:t>
                          </m:r>
                        </m:e>
                        <m:sub>
                          <m:r>
                            <a:rPr lang="en-US" altLang="zh-TW" i="1">
                              <a:latin typeface="Cambria Math" panose="02040503050406030204" pitchFamily="18" charset="0"/>
                            </a:rPr>
                            <m:t>𝑛</m:t>
                          </m:r>
                        </m:sub>
                      </m:sSub>
                    </m:oMath>
                    <m:oMath xmlns:m="http://schemas.openxmlformats.org/officeDocument/2006/math">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m:rPr>
                              <m:brk m:alnAt="7"/>
                            </m:rPr>
                            <a:rPr lang="en-US" altLang="zh-TW" i="1">
                              <a:latin typeface="Cambria Math" panose="02040503050406030204" pitchFamily="18" charset="0"/>
                            </a:rPr>
                            <m:t>𝑑</m:t>
                          </m:r>
                          <m:r>
                            <a:rPr lang="en-US" altLang="zh-TW" i="1">
                              <a:latin typeface="Cambria Math" panose="02040503050406030204" pitchFamily="18" charset="0"/>
                            </a:rPr>
                            <m:t>𝑒𝑙𝑎𝑦</m:t>
                          </m:r>
                        </m:e>
                        <m:sub>
                          <m:r>
                            <a:rPr lang="en-US" altLang="zh-TW" i="1">
                              <a:latin typeface="Cambria Math" panose="02040503050406030204" pitchFamily="18" charset="0"/>
                            </a:rPr>
                            <m:t>𝑝</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m:rPr>
                              <m:brk m:alnAt="7"/>
                            </m:rPr>
                            <a:rPr lang="en-US" altLang="zh-TW" i="1">
                              <a:latin typeface="Cambria Math" panose="02040503050406030204" pitchFamily="18" charset="0"/>
                            </a:rPr>
                            <m:t>𝑒</m:t>
                          </m:r>
                          <m:r>
                            <a:rPr lang="en-US" altLang="zh-TW" i="1">
                              <a:latin typeface="Cambria Math" panose="02040503050406030204" pitchFamily="18" charset="0"/>
                            </a:rPr>
                            <m:t>𝑑𝑔𝑒</m:t>
                          </m:r>
                          <m:r>
                            <m:rPr>
                              <m:lit/>
                              <m:brk m:alnAt="7"/>
                            </m:rPr>
                            <a:rPr lang="en-US" altLang="zh-TW" i="1">
                              <a:latin typeface="Cambria Math" panose="02040503050406030204" pitchFamily="18" charset="0"/>
                            </a:rPr>
                            <m:t>_</m:t>
                          </m:r>
                          <m:r>
                            <m:rPr>
                              <m:brk m:alnAt="7"/>
                            </m:rPr>
                            <a:rPr lang="en-US" altLang="zh-TW" i="1">
                              <a:latin typeface="Cambria Math" panose="02040503050406030204" pitchFamily="18" charset="0"/>
                            </a:rPr>
                            <m:t>𝑑</m:t>
                          </m:r>
                          <m:r>
                            <a:rPr lang="en-US" altLang="zh-TW" i="1">
                              <a:latin typeface="Cambria Math" panose="02040503050406030204" pitchFamily="18" charset="0"/>
                            </a:rPr>
                            <m:t>𝑒𝑙𝑎𝑦</m:t>
                          </m:r>
                        </m:e>
                        <m:sub>
                          <m:r>
                            <a:rPr lang="en-US" altLang="zh-TW" i="1">
                              <a:latin typeface="Cambria Math" panose="02040503050406030204" pitchFamily="18" charset="0"/>
                            </a:rPr>
                            <m:t>𝑝</m:t>
                          </m:r>
                          <m:r>
                            <a:rPr lang="en-US" altLang="zh-TW" i="1">
                              <a:latin typeface="Cambria Math" panose="02040503050406030204" pitchFamily="18" charset="0"/>
                            </a:rPr>
                            <m:t>,</m:t>
                          </m:r>
                          <m:r>
                            <a:rPr lang="en-US" altLang="zh-TW" i="1">
                              <a:latin typeface="Cambria Math" panose="02040503050406030204" pitchFamily="18" charset="0"/>
                            </a:rPr>
                            <m:t>𝑛</m:t>
                          </m:r>
                        </m:sub>
                      </m:sSub>
                      <m:r>
                        <a:rPr lang="en-US" altLang="zh-TW" i="1">
                          <a:latin typeface="Cambria Math" panose="02040503050406030204" pitchFamily="18" charset="0"/>
                        </a:rPr>
                        <m:t>+</m:t>
                      </m:r>
                      <m:r>
                        <a:rPr lang="en-US" altLang="zh-TW" i="1">
                          <a:solidFill>
                            <a:schemeClr val="accent1"/>
                          </a:solidFill>
                          <a:latin typeface="Cambria Math" panose="02040503050406030204" pitchFamily="18" charset="0"/>
                        </a:rPr>
                        <m:t>𝑇𝑆𝑉</m:t>
                      </m:r>
                      <m:r>
                        <m:rPr>
                          <m:lit/>
                          <m:brk m:alnAt="7"/>
                        </m:rPr>
                        <a:rPr lang="en-US" altLang="zh-TW" i="1">
                          <a:solidFill>
                            <a:schemeClr val="accent1"/>
                          </a:solidFill>
                          <a:latin typeface="Cambria Math" panose="02040503050406030204" pitchFamily="18" charset="0"/>
                        </a:rPr>
                        <m:t>_</m:t>
                      </m:r>
                      <m:r>
                        <m:rPr>
                          <m:brk m:alnAt="7"/>
                        </m:rPr>
                        <a:rPr lang="en-US" altLang="zh-TW" i="1">
                          <a:solidFill>
                            <a:schemeClr val="accent1"/>
                          </a:solidFill>
                          <a:latin typeface="Cambria Math" panose="02040503050406030204" pitchFamily="18" charset="0"/>
                        </a:rPr>
                        <m:t>𝑑</m:t>
                      </m:r>
                      <m:r>
                        <a:rPr lang="en-US" altLang="zh-TW" i="1">
                          <a:solidFill>
                            <a:schemeClr val="accent1"/>
                          </a:solidFill>
                          <a:latin typeface="Cambria Math" panose="02040503050406030204" pitchFamily="18" charset="0"/>
                        </a:rPr>
                        <m:t>𝑒𝑙𝑎𝑦</m:t>
                      </m:r>
                      <m:d>
                        <m:dPr>
                          <m:ctrlPr>
                            <a:rPr lang="en-US" altLang="zh-TW" i="1">
                              <a:solidFill>
                                <a:schemeClr val="accent1"/>
                              </a:solidFill>
                              <a:latin typeface="Cambria Math" panose="02040503050406030204" pitchFamily="18" charset="0"/>
                            </a:rPr>
                          </m:ctrlPr>
                        </m:dPr>
                        <m:e>
                          <m:r>
                            <m:rPr>
                              <m:brk m:alnAt="7"/>
                            </m:rPr>
                            <a:rPr lang="en-US" altLang="zh-TW" i="1">
                              <a:solidFill>
                                <a:schemeClr val="accent1"/>
                              </a:solidFill>
                              <a:latin typeface="Cambria Math" panose="02040503050406030204" pitchFamily="18" charset="0"/>
                            </a:rPr>
                            <m:t>𝑛</m:t>
                          </m:r>
                        </m:e>
                      </m:d>
                    </m:oMath>
                    <m:oMath xmlns:m="http://schemas.openxmlformats.org/officeDocument/2006/math">
                      <m:r>
                        <a:rPr lang="en-US" altLang="zh-TW" b="0" i="1" smtClean="0">
                          <a:latin typeface="Cambria Math" panose="02040503050406030204" pitchFamily="18" charset="0"/>
                        </a:rPr>
                        <m:t>                                      </m:t>
                      </m:r>
                      <m:r>
                        <a:rPr lang="en-US" altLang="zh-TW" i="1">
                          <a:latin typeface="Cambria Math" panose="02040503050406030204" pitchFamily="18" charset="0"/>
                        </a:rPr>
                        <m:t>≥0,∀</m:t>
                      </m:r>
                      <m:r>
                        <a:rPr lang="en-US" altLang="zh-TW" i="1">
                          <a:latin typeface="Cambria Math" panose="02040503050406030204" pitchFamily="18" charset="0"/>
                        </a:rPr>
                        <m:t>𝑛</m:t>
                      </m:r>
                      <m:r>
                        <a:rPr lang="en-US" altLang="zh-TW" b="0" i="0" smtClean="0">
                          <a:latin typeface="Cambria Math" panose="02040503050406030204" pitchFamily="18" charset="0"/>
                        </a:rPr>
                        <m:t>,</m:t>
                      </m:r>
                      <m:r>
                        <a:rPr lang="en-US" altLang="zh-TW" b="0" i="1" smtClean="0">
                          <a:latin typeface="Cambria Math" panose="02040503050406030204" pitchFamily="18" charset="0"/>
                        </a:rPr>
                        <m:t>∀</m:t>
                      </m:r>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𝑝𝑟𝑒</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𝑛</m:t>
                          </m:r>
                        </m:sub>
                      </m:sSub>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2286000" y="3699967"/>
                <a:ext cx="6379114" cy="944746"/>
              </a:xfrm>
              <a:prstGeom prst="rect">
                <a:avLst/>
              </a:prstGeom>
              <a:blipFill>
                <a:blip r:embed="rId5"/>
                <a:stretch>
                  <a:fillRect l="-96" b="-2581"/>
                </a:stretch>
              </a:blipFill>
            </p:spPr>
            <p:txBody>
              <a:bodyPr/>
              <a:lstStyle/>
              <a:p>
                <a:r>
                  <a:rPr lang="zh-TW" altLang="en-US">
                    <a:noFill/>
                  </a:rPr>
                  <a:t> </a:t>
                </a:r>
              </a:p>
            </p:txBody>
          </p:sp>
        </mc:Fallback>
      </mc:AlternateContent>
      <p:sp>
        <p:nvSpPr>
          <p:cNvPr id="6" name="投影片編號版面配置區 5"/>
          <p:cNvSpPr>
            <a:spLocks noGrp="1"/>
          </p:cNvSpPr>
          <p:nvPr>
            <p:ph type="sldNum" sz="quarter" idx="10"/>
          </p:nvPr>
        </p:nvSpPr>
        <p:spPr/>
        <p:txBody>
          <a:bodyPr/>
          <a:lstStyle/>
          <a:p>
            <a:fld id="{98DD11F9-7500-44D7-BD4E-9DA41FE32E0D}" type="slidenum">
              <a:rPr lang="zh-TW" altLang="en-US" smtClean="0"/>
              <a:pPr/>
              <a:t>19</a:t>
            </a:fld>
            <a:r>
              <a:rPr lang="zh-TW" altLang="en-US"/>
              <a:t> </a:t>
            </a:r>
            <a:r>
              <a:rPr lang="en-US" altLang="zh-TW"/>
              <a:t>/ 34</a:t>
            </a:r>
            <a:endParaRPr lang="zh-TW" altLang="en-US" dirty="0"/>
          </a:p>
        </p:txBody>
      </p:sp>
    </p:spTree>
    <p:extLst>
      <p:ext uri="{BB962C8B-B14F-4D97-AF65-F5344CB8AC3E}">
        <p14:creationId xmlns:p14="http://schemas.microsoft.com/office/powerpoint/2010/main" val="404921135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5" name="矩形 4"/>
          <p:cNvSpPr/>
          <p:nvPr/>
        </p:nvSpPr>
        <p:spPr bwMode="auto">
          <a:xfrm>
            <a:off x="514650" y="188918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矩形 5"/>
          <p:cNvSpPr/>
          <p:nvPr/>
        </p:nvSpPr>
        <p:spPr bwMode="auto">
          <a:xfrm>
            <a:off x="514650" y="227012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2</a:t>
            </a:fld>
            <a:r>
              <a:rPr lang="zh-TW" altLang="en-US"/>
              <a:t> </a:t>
            </a:r>
            <a:r>
              <a:rPr lang="en-US" altLang="zh-TW"/>
              <a:t>/ 34</a:t>
            </a:r>
            <a:endParaRPr lang="zh-TW" altLang="en-US" dirty="0"/>
          </a:p>
        </p:txBody>
      </p:sp>
      <p:sp>
        <p:nvSpPr>
          <p:cNvPr id="17" name="矩形 16">
            <a:extLst>
              <a:ext uri="{FF2B5EF4-FFF2-40B4-BE49-F238E27FC236}">
                <a16:creationId xmlns:a16="http://schemas.microsoft.com/office/drawing/2014/main" id="{19BE3915-8653-453C-836C-66EEDB9B08CB}"/>
              </a:ext>
            </a:extLst>
          </p:cNvPr>
          <p:cNvSpPr/>
          <p:nvPr/>
        </p:nvSpPr>
        <p:spPr bwMode="auto">
          <a:xfrm>
            <a:off x="343200" y="631391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307606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矩形 5"/>
          <p:cNvSpPr/>
          <p:nvPr/>
        </p:nvSpPr>
        <p:spPr bwMode="auto">
          <a:xfrm>
            <a:off x="514650" y="227012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70463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628793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607519"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投影片編號版面配置區 9"/>
          <p:cNvSpPr>
            <a:spLocks noGrp="1"/>
          </p:cNvSpPr>
          <p:nvPr>
            <p:ph type="sldNum" sz="quarter" idx="10"/>
          </p:nvPr>
        </p:nvSpPr>
        <p:spPr/>
        <p:txBody>
          <a:bodyPr/>
          <a:lstStyle/>
          <a:p>
            <a:fld id="{98DD11F9-7500-44D7-BD4E-9DA41FE32E0D}" type="slidenum">
              <a:rPr lang="zh-TW" altLang="en-US" smtClean="0"/>
              <a:pPr/>
              <a:t>20</a:t>
            </a:fld>
            <a:r>
              <a:rPr lang="zh-TW" altLang="en-US"/>
              <a:t> </a:t>
            </a:r>
            <a:r>
              <a:rPr lang="en-US" altLang="zh-TW"/>
              <a:t>/ 34</a:t>
            </a:r>
            <a:endParaRPr lang="zh-TW" altLang="en-US" dirty="0"/>
          </a:p>
        </p:txBody>
      </p:sp>
    </p:spTree>
    <p:extLst>
      <p:ext uri="{BB962C8B-B14F-4D97-AF65-F5344CB8AC3E}">
        <p14:creationId xmlns:p14="http://schemas.microsoft.com/office/powerpoint/2010/main" val="2923948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Min-cut Method</a:t>
            </a:r>
            <a:endParaRPr lang="zh-TW" altLang="en-US" dirty="0"/>
          </a:p>
        </p:txBody>
      </p:sp>
      <p:sp>
        <p:nvSpPr>
          <p:cNvPr id="3" name="內容版面配置區 2"/>
          <p:cNvSpPr>
            <a:spLocks noGrp="1"/>
          </p:cNvSpPr>
          <p:nvPr>
            <p:ph idx="1"/>
          </p:nvPr>
        </p:nvSpPr>
        <p:spPr/>
        <p:txBody>
          <a:bodyPr/>
          <a:lstStyle/>
          <a:p>
            <a:r>
              <a:rPr lang="en-US" altLang="zh-TW" dirty="0"/>
              <a:t>Min-cut method is widely used in 2D buffer sizing</a:t>
            </a:r>
          </a:p>
          <a:p>
            <a:pPr lvl="1"/>
            <a:r>
              <a:rPr lang="en-US" altLang="zh-TW" dirty="0"/>
              <a:t>Path timing is improved by up-sizing min-cut set</a:t>
            </a:r>
          </a:p>
          <a:p>
            <a:pPr lvl="1"/>
            <a:r>
              <a:rPr lang="en-US" altLang="zh-TW" dirty="0"/>
              <a:t>Graph of min-cut not consider physical location</a:t>
            </a:r>
          </a:p>
          <a:p>
            <a:pPr lvl="1"/>
            <a:r>
              <a:rPr lang="en-US" altLang="zh-TW" dirty="0"/>
              <a:t>Neighboring TSVs may be up-sized together</a:t>
            </a:r>
          </a:p>
          <a:p>
            <a:pPr lvl="2"/>
            <a:r>
              <a:rPr lang="en-US" altLang="zh-TW" dirty="0"/>
              <a:t>Massive crosstalk effect</a:t>
            </a:r>
          </a:p>
          <a:p>
            <a:pPr lvl="2"/>
            <a:r>
              <a:rPr lang="en-US" altLang="zh-TW" dirty="0"/>
              <a:t>Incorrect timing estimation</a:t>
            </a:r>
          </a:p>
          <a:p>
            <a:endParaRPr lang="zh-TW" altLang="en-US" dirty="0"/>
          </a:p>
        </p:txBody>
      </p:sp>
      <p:sp>
        <p:nvSpPr>
          <p:cNvPr id="5" name="橢圓 4"/>
          <p:cNvSpPr/>
          <p:nvPr/>
        </p:nvSpPr>
        <p:spPr bwMode="auto">
          <a:xfrm>
            <a:off x="1850474" y="507253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橢圓 5"/>
          <p:cNvSpPr/>
          <p:nvPr/>
        </p:nvSpPr>
        <p:spPr bwMode="auto">
          <a:xfrm>
            <a:off x="1850474" y="443417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7" name="橢圓 6"/>
          <p:cNvSpPr/>
          <p:nvPr/>
        </p:nvSpPr>
        <p:spPr bwMode="auto">
          <a:xfrm>
            <a:off x="1850474" y="571089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橢圓 8"/>
          <p:cNvSpPr/>
          <p:nvPr/>
        </p:nvSpPr>
        <p:spPr bwMode="auto">
          <a:xfrm>
            <a:off x="2644105" y="5394559"/>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橢圓 9"/>
          <p:cNvSpPr/>
          <p:nvPr/>
        </p:nvSpPr>
        <p:spPr bwMode="auto">
          <a:xfrm>
            <a:off x="2644105" y="475620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1" name="橢圓 10"/>
          <p:cNvSpPr/>
          <p:nvPr/>
        </p:nvSpPr>
        <p:spPr bwMode="auto">
          <a:xfrm>
            <a:off x="3437736" y="5394559"/>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橢圓 11"/>
          <p:cNvSpPr/>
          <p:nvPr/>
        </p:nvSpPr>
        <p:spPr bwMode="auto">
          <a:xfrm>
            <a:off x="3437736" y="475620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3" name="橢圓 12"/>
          <p:cNvSpPr/>
          <p:nvPr/>
        </p:nvSpPr>
        <p:spPr bwMode="auto">
          <a:xfrm>
            <a:off x="4231367" y="507253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橢圓 13"/>
          <p:cNvSpPr/>
          <p:nvPr/>
        </p:nvSpPr>
        <p:spPr bwMode="auto">
          <a:xfrm>
            <a:off x="4231367" y="443417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5" name="橢圓 14"/>
          <p:cNvSpPr/>
          <p:nvPr/>
        </p:nvSpPr>
        <p:spPr bwMode="auto">
          <a:xfrm>
            <a:off x="4231367" y="571089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橢圓 15"/>
          <p:cNvSpPr/>
          <p:nvPr/>
        </p:nvSpPr>
        <p:spPr bwMode="auto">
          <a:xfrm>
            <a:off x="2419332" y="4551870"/>
            <a:ext cx="862642" cy="1483344"/>
          </a:xfrm>
          <a:prstGeom prst="ellipse">
            <a:avLst/>
          </a:prstGeom>
          <a:noFill/>
          <a:ln w="38100" cap="flat" cmpd="sng" algn="ctr">
            <a:solidFill>
              <a:schemeClr val="accent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9" name="直線單箭頭接點 18"/>
          <p:cNvCxnSpPr>
            <a:stCxn id="6" idx="5"/>
            <a:endCxn id="10" idx="2"/>
          </p:cNvCxnSpPr>
          <p:nvPr/>
        </p:nvCxnSpPr>
        <p:spPr bwMode="auto">
          <a:xfrm>
            <a:off x="2218630" y="4802333"/>
            <a:ext cx="425475" cy="169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1" name="直線單箭頭接點 20"/>
          <p:cNvCxnSpPr>
            <a:stCxn id="5" idx="6"/>
            <a:endCxn id="10" idx="2"/>
          </p:cNvCxnSpPr>
          <p:nvPr/>
        </p:nvCxnSpPr>
        <p:spPr bwMode="auto">
          <a:xfrm flipV="1">
            <a:off x="2281795" y="4971861"/>
            <a:ext cx="362310"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3" name="直線單箭頭接點 22"/>
          <p:cNvCxnSpPr>
            <a:stCxn id="6" idx="5"/>
            <a:endCxn id="9" idx="2"/>
          </p:cNvCxnSpPr>
          <p:nvPr/>
        </p:nvCxnSpPr>
        <p:spPr bwMode="auto">
          <a:xfrm>
            <a:off x="2218630" y="4802333"/>
            <a:ext cx="425475" cy="807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5" name="直線單箭頭接點 24"/>
          <p:cNvCxnSpPr>
            <a:stCxn id="7" idx="7"/>
            <a:endCxn id="9" idx="2"/>
          </p:cNvCxnSpPr>
          <p:nvPr/>
        </p:nvCxnSpPr>
        <p:spPr bwMode="auto">
          <a:xfrm flipV="1">
            <a:off x="2218630" y="5610220"/>
            <a:ext cx="425475" cy="163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7" name="直線單箭頭接點 26"/>
          <p:cNvCxnSpPr>
            <a:stCxn id="7" idx="7"/>
            <a:endCxn id="10" idx="2"/>
          </p:cNvCxnSpPr>
          <p:nvPr/>
        </p:nvCxnSpPr>
        <p:spPr bwMode="auto">
          <a:xfrm flipV="1">
            <a:off x="2218630" y="4971861"/>
            <a:ext cx="425475" cy="802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直線單箭頭接點 29"/>
          <p:cNvCxnSpPr>
            <a:stCxn id="5" idx="6"/>
            <a:endCxn id="9" idx="2"/>
          </p:cNvCxnSpPr>
          <p:nvPr/>
        </p:nvCxnSpPr>
        <p:spPr bwMode="auto">
          <a:xfrm>
            <a:off x="2281795" y="5288197"/>
            <a:ext cx="362310"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4" name="直線單箭頭接點 33"/>
          <p:cNvCxnSpPr>
            <a:stCxn id="10" idx="6"/>
            <a:endCxn id="12" idx="2"/>
          </p:cNvCxnSpPr>
          <p:nvPr/>
        </p:nvCxnSpPr>
        <p:spPr bwMode="auto">
          <a:xfrm>
            <a:off x="3075426" y="4971861"/>
            <a:ext cx="36231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6" name="直線單箭頭接點 35"/>
          <p:cNvCxnSpPr>
            <a:stCxn id="10" idx="6"/>
            <a:endCxn id="11" idx="2"/>
          </p:cNvCxnSpPr>
          <p:nvPr/>
        </p:nvCxnSpPr>
        <p:spPr bwMode="auto">
          <a:xfrm>
            <a:off x="3075426" y="4971861"/>
            <a:ext cx="362310" cy="63835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8" name="直線單箭頭接點 37"/>
          <p:cNvCxnSpPr>
            <a:stCxn id="9" idx="6"/>
            <a:endCxn id="12" idx="2"/>
          </p:cNvCxnSpPr>
          <p:nvPr/>
        </p:nvCxnSpPr>
        <p:spPr bwMode="auto">
          <a:xfrm flipV="1">
            <a:off x="3075426" y="4971861"/>
            <a:ext cx="362310" cy="63835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0" name="直線單箭頭接點 39"/>
          <p:cNvCxnSpPr>
            <a:stCxn id="9" idx="6"/>
            <a:endCxn id="11" idx="2"/>
          </p:cNvCxnSpPr>
          <p:nvPr/>
        </p:nvCxnSpPr>
        <p:spPr bwMode="auto">
          <a:xfrm>
            <a:off x="3075426" y="5610220"/>
            <a:ext cx="36231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2" name="直線單箭頭接點 41"/>
          <p:cNvCxnSpPr>
            <a:stCxn id="12" idx="6"/>
            <a:endCxn id="14" idx="3"/>
          </p:cNvCxnSpPr>
          <p:nvPr/>
        </p:nvCxnSpPr>
        <p:spPr bwMode="auto">
          <a:xfrm flipV="1">
            <a:off x="3869057" y="4802333"/>
            <a:ext cx="425475" cy="169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5" name="直線單箭頭接點 44"/>
          <p:cNvCxnSpPr>
            <a:stCxn id="12" idx="6"/>
            <a:endCxn id="15" idx="1"/>
          </p:cNvCxnSpPr>
          <p:nvPr/>
        </p:nvCxnSpPr>
        <p:spPr bwMode="auto">
          <a:xfrm>
            <a:off x="3869057" y="4971861"/>
            <a:ext cx="425475" cy="802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7" name="直線單箭頭接點 46"/>
          <p:cNvCxnSpPr>
            <a:stCxn id="12" idx="6"/>
            <a:endCxn id="13" idx="2"/>
          </p:cNvCxnSpPr>
          <p:nvPr/>
        </p:nvCxnSpPr>
        <p:spPr bwMode="auto">
          <a:xfrm>
            <a:off x="3869057" y="4971861"/>
            <a:ext cx="362310"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9" name="直線單箭頭接點 48"/>
          <p:cNvCxnSpPr>
            <a:stCxn id="11" idx="6"/>
            <a:endCxn id="14" idx="3"/>
          </p:cNvCxnSpPr>
          <p:nvPr/>
        </p:nvCxnSpPr>
        <p:spPr bwMode="auto">
          <a:xfrm flipV="1">
            <a:off x="3869057" y="4802333"/>
            <a:ext cx="425475" cy="807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1" name="直線單箭頭接點 50"/>
          <p:cNvCxnSpPr>
            <a:stCxn id="11" idx="6"/>
            <a:endCxn id="13" idx="2"/>
          </p:cNvCxnSpPr>
          <p:nvPr/>
        </p:nvCxnSpPr>
        <p:spPr bwMode="auto">
          <a:xfrm flipV="1">
            <a:off x="3869057" y="5288197"/>
            <a:ext cx="362310"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3" name="直線單箭頭接點 52"/>
          <p:cNvCxnSpPr>
            <a:stCxn id="11" idx="6"/>
            <a:endCxn id="15" idx="1"/>
          </p:cNvCxnSpPr>
          <p:nvPr/>
        </p:nvCxnSpPr>
        <p:spPr bwMode="auto">
          <a:xfrm>
            <a:off x="3869057" y="5610220"/>
            <a:ext cx="425475" cy="163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5" name="直線接點 54"/>
          <p:cNvCxnSpPr/>
          <p:nvPr/>
        </p:nvCxnSpPr>
        <p:spPr bwMode="auto">
          <a:xfrm>
            <a:off x="2850653" y="4649837"/>
            <a:ext cx="0" cy="1388854"/>
          </a:xfrm>
          <a:prstGeom prst="line">
            <a:avLst/>
          </a:prstGeom>
          <a:solidFill>
            <a:schemeClr val="accent1"/>
          </a:solidFill>
          <a:ln w="38100" cap="flat" cmpd="sng" algn="ctr">
            <a:solidFill>
              <a:srgbClr val="FF66CC"/>
            </a:solidFill>
            <a:prstDash val="dash"/>
            <a:round/>
            <a:headEnd type="none" w="med" len="med"/>
            <a:tailEnd type="none" w="med" len="med"/>
          </a:ln>
          <a:effectLst/>
        </p:spPr>
      </p:cxnSp>
      <p:sp>
        <p:nvSpPr>
          <p:cNvPr id="17" name="文字方塊 16"/>
          <p:cNvSpPr txBox="1"/>
          <p:nvPr/>
        </p:nvSpPr>
        <p:spPr>
          <a:xfrm>
            <a:off x="3420401" y="6195318"/>
            <a:ext cx="2694007" cy="646331"/>
          </a:xfrm>
          <a:prstGeom prst="rect">
            <a:avLst/>
          </a:prstGeom>
          <a:noFill/>
        </p:spPr>
        <p:txBody>
          <a:bodyPr wrap="none" rtlCol="0">
            <a:spAutoFit/>
          </a:bodyPr>
          <a:lstStyle/>
          <a:p>
            <a:r>
              <a:rPr lang="en-US" altLang="zh-TW" dirty="0">
                <a:solidFill>
                  <a:schemeClr val="accent1"/>
                </a:solidFill>
              </a:rPr>
              <a:t>They are neighbors!! </a:t>
            </a:r>
            <a:br>
              <a:rPr lang="en-US" altLang="zh-TW" dirty="0">
                <a:solidFill>
                  <a:schemeClr val="accent1"/>
                </a:solidFill>
              </a:rPr>
            </a:br>
            <a:r>
              <a:rPr lang="en-US" altLang="zh-TW" dirty="0">
                <a:solidFill>
                  <a:schemeClr val="accent1"/>
                </a:solidFill>
              </a:rPr>
              <a:t>Serious crosstalk effect!!</a:t>
            </a:r>
            <a:endParaRPr lang="zh-TW" altLang="en-US" dirty="0">
              <a:solidFill>
                <a:schemeClr val="accent1"/>
              </a:solidFill>
            </a:endParaRPr>
          </a:p>
        </p:txBody>
      </p:sp>
      <p:sp>
        <p:nvSpPr>
          <p:cNvPr id="60" name="文字方塊 59"/>
          <p:cNvSpPr txBox="1"/>
          <p:nvPr/>
        </p:nvSpPr>
        <p:spPr>
          <a:xfrm>
            <a:off x="1149000" y="4021650"/>
            <a:ext cx="1402948" cy="369332"/>
          </a:xfrm>
          <a:prstGeom prst="rect">
            <a:avLst/>
          </a:prstGeom>
          <a:noFill/>
        </p:spPr>
        <p:txBody>
          <a:bodyPr wrap="none" rtlCol="0">
            <a:spAutoFit/>
          </a:bodyPr>
          <a:lstStyle/>
          <a:p>
            <a:r>
              <a:rPr lang="en-US" altLang="zh-TW" dirty="0"/>
              <a:t>Critical path</a:t>
            </a:r>
            <a:endParaRPr lang="zh-TW" altLang="en-US" dirty="0"/>
          </a:p>
        </p:txBody>
      </p:sp>
      <p:grpSp>
        <p:nvGrpSpPr>
          <p:cNvPr id="82" name="群組 81"/>
          <p:cNvGrpSpPr/>
          <p:nvPr/>
        </p:nvGrpSpPr>
        <p:grpSpPr>
          <a:xfrm>
            <a:off x="5904933" y="4072947"/>
            <a:ext cx="2015603" cy="2302171"/>
            <a:chOff x="5672020" y="3529489"/>
            <a:chExt cx="2015603" cy="2302171"/>
          </a:xfrm>
        </p:grpSpPr>
        <p:sp>
          <p:nvSpPr>
            <p:cNvPr id="62" name="矩形 61"/>
            <p:cNvSpPr/>
            <p:nvPr/>
          </p:nvSpPr>
          <p:spPr bwMode="auto">
            <a:xfrm>
              <a:off x="5746682" y="3890719"/>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3" name="橢圓 62"/>
            <p:cNvSpPr/>
            <p:nvPr/>
          </p:nvSpPr>
          <p:spPr bwMode="auto">
            <a:xfrm>
              <a:off x="6497177" y="464121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4" name="橢圓 63"/>
            <p:cNvSpPr/>
            <p:nvPr/>
          </p:nvSpPr>
          <p:spPr bwMode="auto">
            <a:xfrm>
              <a:off x="7135536" y="464121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5" name="橢圓 64"/>
            <p:cNvSpPr/>
            <p:nvPr/>
          </p:nvSpPr>
          <p:spPr bwMode="auto">
            <a:xfrm>
              <a:off x="5858817" y="464121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6" name="橢圓 65"/>
            <p:cNvSpPr/>
            <p:nvPr/>
          </p:nvSpPr>
          <p:spPr bwMode="auto">
            <a:xfrm>
              <a:off x="6497177" y="400285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67" name="橢圓 66"/>
            <p:cNvSpPr/>
            <p:nvPr/>
          </p:nvSpPr>
          <p:spPr bwMode="auto">
            <a:xfrm>
              <a:off x="6497177" y="527957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2" name="橢圓 71"/>
            <p:cNvSpPr/>
            <p:nvPr/>
          </p:nvSpPr>
          <p:spPr bwMode="auto">
            <a:xfrm>
              <a:off x="5858817" y="400285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3" name="橢圓 72"/>
            <p:cNvSpPr/>
            <p:nvPr/>
          </p:nvSpPr>
          <p:spPr bwMode="auto">
            <a:xfrm>
              <a:off x="5858817" y="527957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4" name="橢圓 73"/>
            <p:cNvSpPr/>
            <p:nvPr/>
          </p:nvSpPr>
          <p:spPr bwMode="auto">
            <a:xfrm>
              <a:off x="7135535" y="527957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5" name="橢圓 74"/>
            <p:cNvSpPr/>
            <p:nvPr/>
          </p:nvSpPr>
          <p:spPr bwMode="auto">
            <a:xfrm>
              <a:off x="7135535" y="400285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7" name="文字方塊 76"/>
            <p:cNvSpPr txBox="1"/>
            <p:nvPr/>
          </p:nvSpPr>
          <p:spPr>
            <a:xfrm>
              <a:off x="5672020" y="3529489"/>
              <a:ext cx="1236236" cy="369332"/>
            </a:xfrm>
            <a:prstGeom prst="rect">
              <a:avLst/>
            </a:prstGeom>
            <a:noFill/>
          </p:spPr>
          <p:txBody>
            <a:bodyPr wrap="none" rtlCol="0">
              <a:spAutoFit/>
            </a:bodyPr>
            <a:lstStyle/>
            <a:p>
              <a:r>
                <a:rPr lang="en-US" altLang="zh-TW" dirty="0"/>
                <a:t>TSV block</a:t>
              </a:r>
              <a:endParaRPr lang="zh-TW" altLang="en-US" dirty="0"/>
            </a:p>
          </p:txBody>
        </p:sp>
      </p:grpSp>
      <p:cxnSp>
        <p:nvCxnSpPr>
          <p:cNvPr id="79" name="直線單箭頭接點 78"/>
          <p:cNvCxnSpPr>
            <a:stCxn id="76" idx="3"/>
          </p:cNvCxnSpPr>
          <p:nvPr/>
        </p:nvCxnSpPr>
        <p:spPr bwMode="auto">
          <a:xfrm flipH="1">
            <a:off x="5295415" y="5672566"/>
            <a:ext cx="832142" cy="557862"/>
          </a:xfrm>
          <a:prstGeom prst="straightConnector1">
            <a:avLst/>
          </a:prstGeom>
          <a:solidFill>
            <a:schemeClr val="accent1"/>
          </a:solidFill>
          <a:ln w="38100" cap="flat" cmpd="sng" algn="ctr">
            <a:solidFill>
              <a:schemeClr val="accent1"/>
            </a:solidFill>
            <a:prstDash val="dashDot"/>
            <a:round/>
            <a:headEnd type="none" w="med" len="med"/>
            <a:tailEnd type="triangle"/>
          </a:ln>
          <a:effectLst/>
        </p:spPr>
      </p:cxnSp>
      <p:cxnSp>
        <p:nvCxnSpPr>
          <p:cNvPr id="81" name="直線單箭頭接點 80"/>
          <p:cNvCxnSpPr>
            <a:cxnSpLocks/>
            <a:stCxn id="16" idx="5"/>
          </p:cNvCxnSpPr>
          <p:nvPr/>
        </p:nvCxnSpPr>
        <p:spPr bwMode="auto">
          <a:xfrm>
            <a:off x="3155643" y="5817983"/>
            <a:ext cx="327033" cy="394540"/>
          </a:xfrm>
          <a:prstGeom prst="straightConnector1">
            <a:avLst/>
          </a:prstGeom>
          <a:solidFill>
            <a:schemeClr val="accent1"/>
          </a:solidFill>
          <a:ln w="38100" cap="flat" cmpd="sng" algn="ctr">
            <a:solidFill>
              <a:schemeClr val="accent1"/>
            </a:solidFill>
            <a:prstDash val="dashDot"/>
            <a:round/>
            <a:headEnd type="none" w="med" len="med"/>
            <a:tailEnd type="triangle"/>
          </a:ln>
          <a:effectLst/>
        </p:spPr>
      </p:cxnSp>
      <p:sp>
        <p:nvSpPr>
          <p:cNvPr id="76" name="橢圓 75"/>
          <p:cNvSpPr/>
          <p:nvPr/>
        </p:nvSpPr>
        <p:spPr bwMode="auto">
          <a:xfrm>
            <a:off x="5916430" y="4997953"/>
            <a:ext cx="1441666" cy="790358"/>
          </a:xfrm>
          <a:prstGeom prst="ellipse">
            <a:avLst/>
          </a:prstGeom>
          <a:noFill/>
          <a:ln w="38100" cap="flat" cmpd="sng" algn="ctr">
            <a:solidFill>
              <a:schemeClr val="accent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 name="文字方塊 3"/>
          <p:cNvSpPr txBox="1"/>
          <p:nvPr/>
        </p:nvSpPr>
        <p:spPr>
          <a:xfrm>
            <a:off x="2364120" y="4254041"/>
            <a:ext cx="941283" cy="369332"/>
          </a:xfrm>
          <a:prstGeom prst="rect">
            <a:avLst/>
          </a:prstGeom>
          <a:noFill/>
        </p:spPr>
        <p:txBody>
          <a:bodyPr wrap="none" rtlCol="0">
            <a:spAutoFit/>
          </a:bodyPr>
          <a:lstStyle/>
          <a:p>
            <a:r>
              <a:rPr lang="en-US" altLang="zh-TW" dirty="0">
                <a:solidFill>
                  <a:srgbClr val="FF66CC"/>
                </a:solidFill>
              </a:rPr>
              <a:t>Min-cut</a:t>
            </a:r>
            <a:endParaRPr lang="zh-TW" altLang="en-US" dirty="0">
              <a:solidFill>
                <a:srgbClr val="FF66CC"/>
              </a:solidFill>
            </a:endParaRPr>
          </a:p>
        </p:txBody>
      </p:sp>
      <p:sp>
        <p:nvSpPr>
          <p:cNvPr id="8" name="投影片編號版面配置區 7"/>
          <p:cNvSpPr>
            <a:spLocks noGrp="1"/>
          </p:cNvSpPr>
          <p:nvPr>
            <p:ph type="sldNum" sz="quarter" idx="10"/>
          </p:nvPr>
        </p:nvSpPr>
        <p:spPr/>
        <p:txBody>
          <a:bodyPr/>
          <a:lstStyle/>
          <a:p>
            <a:fld id="{98DD11F9-7500-44D7-BD4E-9DA41FE32E0D}" type="slidenum">
              <a:rPr lang="zh-TW" altLang="en-US" smtClean="0"/>
              <a:pPr/>
              <a:t>21</a:t>
            </a:fld>
            <a:r>
              <a:rPr lang="zh-TW" altLang="en-US"/>
              <a:t> </a:t>
            </a:r>
            <a:r>
              <a:rPr lang="en-US" altLang="zh-TW"/>
              <a:t>/ 34</a:t>
            </a:r>
            <a:endParaRPr lang="zh-TW" altLang="en-US" dirty="0"/>
          </a:p>
        </p:txBody>
      </p:sp>
      <p:sp>
        <p:nvSpPr>
          <p:cNvPr id="18" name="矩形 17"/>
          <p:cNvSpPr/>
          <p:nvPr/>
        </p:nvSpPr>
        <p:spPr bwMode="auto">
          <a:xfrm>
            <a:off x="1148999" y="2845558"/>
            <a:ext cx="6513333" cy="43132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noFill/>
              <a:effectLst/>
              <a:latin typeface="Arial" charset="0"/>
              <a:ea typeface="新細明體" pitchFamily="18" charset="-120"/>
            </a:endParaRPr>
          </a:p>
        </p:txBody>
      </p:sp>
      <p:pic>
        <p:nvPicPr>
          <p:cNvPr id="52" name="圖片 51">
            <a:extLst>
              <a:ext uri="{FF2B5EF4-FFF2-40B4-BE49-F238E27FC236}">
                <a16:creationId xmlns:a16="http://schemas.microsoft.com/office/drawing/2014/main" id="{C8E878CD-7524-4EAC-A8CC-923F6287039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6200000">
            <a:off x="6502670" y="5131966"/>
            <a:ext cx="522916" cy="540347"/>
          </a:xfrm>
          <a:prstGeom prst="rect">
            <a:avLst/>
          </a:prstGeom>
        </p:spPr>
      </p:pic>
      <p:pic>
        <p:nvPicPr>
          <p:cNvPr id="54" name="圖片 53">
            <a:extLst>
              <a:ext uri="{FF2B5EF4-FFF2-40B4-BE49-F238E27FC236}">
                <a16:creationId xmlns:a16="http://schemas.microsoft.com/office/drawing/2014/main" id="{B1B58F46-711F-43F2-939E-F6E0C44C60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5400000">
            <a:off x="6226143" y="5131967"/>
            <a:ext cx="522916" cy="540347"/>
          </a:xfrm>
          <a:prstGeom prst="rect">
            <a:avLst/>
          </a:prstGeom>
        </p:spPr>
      </p:pic>
      <p:pic>
        <p:nvPicPr>
          <p:cNvPr id="56" name="圖片 55">
            <a:extLst>
              <a:ext uri="{FF2B5EF4-FFF2-40B4-BE49-F238E27FC236}">
                <a16:creationId xmlns:a16="http://schemas.microsoft.com/office/drawing/2014/main" id="{5FED6B40-288F-4225-8F7B-E4F96D0A3B3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0800000">
            <a:off x="2589195" y="4881489"/>
            <a:ext cx="522916" cy="540347"/>
          </a:xfrm>
          <a:prstGeom prst="rect">
            <a:avLst/>
          </a:prstGeom>
        </p:spPr>
      </p:pic>
      <p:pic>
        <p:nvPicPr>
          <p:cNvPr id="57" name="圖片 56">
            <a:extLst>
              <a:ext uri="{FF2B5EF4-FFF2-40B4-BE49-F238E27FC236}">
                <a16:creationId xmlns:a16="http://schemas.microsoft.com/office/drawing/2014/main" id="{9DD6EC91-DD40-4892-868D-3DC05B4A827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89195" y="5161420"/>
            <a:ext cx="522916" cy="540347"/>
          </a:xfrm>
          <a:prstGeom prst="rect">
            <a:avLst/>
          </a:prstGeom>
        </p:spPr>
      </p:pic>
      <p:sp>
        <p:nvSpPr>
          <p:cNvPr id="22" name="文字方塊 21">
            <a:extLst>
              <a:ext uri="{FF2B5EF4-FFF2-40B4-BE49-F238E27FC236}">
                <a16:creationId xmlns:a16="http://schemas.microsoft.com/office/drawing/2014/main" id="{D8B2314D-0E17-4C54-85F8-22D9D1C538B1}"/>
              </a:ext>
            </a:extLst>
          </p:cNvPr>
          <p:cNvSpPr txBox="1"/>
          <p:nvPr/>
        </p:nvSpPr>
        <p:spPr>
          <a:xfrm rot="1576574">
            <a:off x="-176970" y="2856902"/>
            <a:ext cx="2155398" cy="369332"/>
          </a:xfrm>
          <a:prstGeom prst="rect">
            <a:avLst/>
          </a:prstGeom>
          <a:solidFill>
            <a:schemeClr val="bg2">
              <a:alpha val="70000"/>
            </a:schemeClr>
          </a:solidFill>
        </p:spPr>
        <p:txBody>
          <a:bodyPr wrap="none" rtlCol="0">
            <a:spAutoFit/>
          </a:bodyPr>
          <a:lstStyle/>
          <a:p>
            <a:r>
              <a:rPr lang="en-US" altLang="zh-TW" dirty="0">
                <a:solidFill>
                  <a:schemeClr val="accent1"/>
                </a:solidFill>
              </a:rPr>
              <a:t>We don’t want that!</a:t>
            </a:r>
            <a:endParaRPr lang="zh-TW" altLang="en-US" dirty="0">
              <a:solidFill>
                <a:schemeClr val="accent1"/>
              </a:solidFill>
            </a:endParaRPr>
          </a:p>
        </p:txBody>
      </p:sp>
    </p:spTree>
    <p:extLst>
      <p:ext uri="{BB962C8B-B14F-4D97-AF65-F5344CB8AC3E}">
        <p14:creationId xmlns:p14="http://schemas.microsoft.com/office/powerpoint/2010/main" val="443138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xit" presetSubtype="0" fill="hold" nodeType="withEffect">
                                  <p:stCondLst>
                                    <p:cond delay="0"/>
                                  </p:stCondLst>
                                  <p:childTnLst>
                                    <p:animEffect transition="out" filter="fade">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right)">
                                      <p:cBhvr>
                                        <p:cTn id="40" dur="500"/>
                                        <p:tgtEl>
                                          <p:spTgt spid="52"/>
                                        </p:tgtEl>
                                      </p:cBhvr>
                                    </p:animEffect>
                                  </p:childTnLst>
                                </p:cTn>
                              </p:par>
                              <p:par>
                                <p:cTn id="41" presetID="22" presetClass="entr" presetSubtype="8"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par>
                                <p:cTn id="44" presetID="22" presetClass="entr" presetSubtype="4"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down)">
                                      <p:cBhvr>
                                        <p:cTn id="46" dur="500"/>
                                        <p:tgtEl>
                                          <p:spTgt spid="57"/>
                                        </p:tgtEl>
                                      </p:cBhvr>
                                    </p:animEffect>
                                  </p:childTnLst>
                                </p:cTn>
                              </p:par>
                              <p:par>
                                <p:cTn id="47" presetID="22" presetClass="entr" presetSubtype="1"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6" grpId="0" animBg="1"/>
      <p:bldP spid="4" grpId="0"/>
      <p:bldP spid="18"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Heuristic Flow Diagram</a:t>
            </a:r>
            <a:endParaRPr lang="zh-TW" altLang="en-US" dirty="0"/>
          </a:p>
        </p:txBody>
      </p:sp>
      <p:sp>
        <p:nvSpPr>
          <p:cNvPr id="5" name="文字方塊 4"/>
          <p:cNvSpPr txBox="1"/>
          <p:nvPr/>
        </p:nvSpPr>
        <p:spPr>
          <a:xfrm>
            <a:off x="2437617" y="1658139"/>
            <a:ext cx="748923" cy="369332"/>
          </a:xfrm>
          <a:prstGeom prst="rect">
            <a:avLst/>
          </a:prstGeom>
          <a:noFill/>
        </p:spPr>
        <p:txBody>
          <a:bodyPr wrap="none" rtlCol="0">
            <a:spAutoFit/>
          </a:bodyPr>
          <a:lstStyle/>
          <a:p>
            <a:r>
              <a:rPr lang="en-US" altLang="zh-TW" b="1" dirty="0">
                <a:solidFill>
                  <a:schemeClr val="accent1"/>
                </a:solidFill>
              </a:rPr>
              <a:t>Input</a:t>
            </a:r>
            <a:endParaRPr lang="zh-TW" altLang="en-US" b="1" dirty="0">
              <a:solidFill>
                <a:schemeClr val="accent1"/>
              </a:solidFill>
            </a:endParaRPr>
          </a:p>
        </p:txBody>
      </p:sp>
      <p:sp>
        <p:nvSpPr>
          <p:cNvPr id="7" name="文字方塊 6"/>
          <p:cNvSpPr txBox="1"/>
          <p:nvPr/>
        </p:nvSpPr>
        <p:spPr>
          <a:xfrm>
            <a:off x="5241923" y="2451971"/>
            <a:ext cx="3459958" cy="369332"/>
          </a:xfrm>
          <a:prstGeom prst="rect">
            <a:avLst/>
          </a:prstGeom>
          <a:noFill/>
          <a:ln w="22225">
            <a:solidFill>
              <a:schemeClr val="tx1"/>
            </a:solidFill>
          </a:ln>
        </p:spPr>
        <p:txBody>
          <a:bodyPr wrap="square" rtlCol="0">
            <a:spAutoFit/>
          </a:bodyPr>
          <a:lstStyle/>
          <a:p>
            <a:pPr algn="ctr"/>
            <a:r>
              <a:rPr lang="en-US" altLang="zh-TW" dirty="0">
                <a:solidFill>
                  <a:schemeClr val="accent1"/>
                </a:solidFill>
              </a:rPr>
              <a:t>Crosstalk-aware refinement</a:t>
            </a:r>
            <a:endParaRPr lang="zh-TW" altLang="en-US" dirty="0">
              <a:solidFill>
                <a:schemeClr val="accent1"/>
              </a:solidFill>
            </a:endParaRPr>
          </a:p>
        </p:txBody>
      </p:sp>
      <p:sp>
        <p:nvSpPr>
          <p:cNvPr id="8" name="文字方塊 7"/>
          <p:cNvSpPr txBox="1"/>
          <p:nvPr/>
        </p:nvSpPr>
        <p:spPr>
          <a:xfrm>
            <a:off x="6501260" y="3215243"/>
            <a:ext cx="941283" cy="369332"/>
          </a:xfrm>
          <a:prstGeom prst="rect">
            <a:avLst/>
          </a:prstGeom>
          <a:noFill/>
        </p:spPr>
        <p:txBody>
          <a:bodyPr wrap="none" rtlCol="0">
            <a:spAutoFit/>
          </a:bodyPr>
          <a:lstStyle/>
          <a:p>
            <a:r>
              <a:rPr lang="en-US" altLang="zh-TW" b="1" dirty="0">
                <a:solidFill>
                  <a:schemeClr val="accent1"/>
                </a:solidFill>
              </a:rPr>
              <a:t>Output</a:t>
            </a:r>
            <a:endParaRPr lang="zh-TW" altLang="en-US" b="1" dirty="0">
              <a:solidFill>
                <a:schemeClr val="accent1"/>
              </a:solidFill>
            </a:endParaRPr>
          </a:p>
        </p:txBody>
      </p:sp>
      <p:grpSp>
        <p:nvGrpSpPr>
          <p:cNvPr id="22" name="群組 21"/>
          <p:cNvGrpSpPr/>
          <p:nvPr/>
        </p:nvGrpSpPr>
        <p:grpSpPr>
          <a:xfrm>
            <a:off x="669925" y="2275319"/>
            <a:ext cx="4284312" cy="722638"/>
            <a:chOff x="188234" y="2115819"/>
            <a:chExt cx="4284312" cy="722638"/>
          </a:xfrm>
        </p:grpSpPr>
        <p:sp>
          <p:nvSpPr>
            <p:cNvPr id="10" name="菱形 9"/>
            <p:cNvSpPr/>
            <p:nvPr/>
          </p:nvSpPr>
          <p:spPr bwMode="auto">
            <a:xfrm>
              <a:off x="188234" y="2115819"/>
              <a:ext cx="4284312" cy="722638"/>
            </a:xfrm>
            <a:prstGeom prst="diamond">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b="0" i="0" u="none" strike="noStrike" cap="none" normalizeH="0" baseline="0" dirty="0">
                <a:ln>
                  <a:noFill/>
                </a:ln>
                <a:effectLst/>
                <a:latin typeface="Arial" charset="0"/>
                <a:ea typeface="新細明體" pitchFamily="18" charset="-120"/>
              </a:endParaRPr>
            </a:p>
          </p:txBody>
        </p:sp>
        <p:sp>
          <p:nvSpPr>
            <p:cNvPr id="11" name="文字方塊 10"/>
            <p:cNvSpPr txBox="1"/>
            <p:nvPr/>
          </p:nvSpPr>
          <p:spPr>
            <a:xfrm>
              <a:off x="844534" y="2292471"/>
              <a:ext cx="2971711" cy="369332"/>
            </a:xfrm>
            <a:prstGeom prst="rect">
              <a:avLst/>
            </a:prstGeom>
            <a:noFill/>
          </p:spPr>
          <p:txBody>
            <a:bodyPr wrap="none" rtlCol="0">
              <a:spAutoFit/>
            </a:bodyPr>
            <a:lstStyle/>
            <a:p>
              <a:r>
                <a:rPr lang="en-US" altLang="zh-TW" dirty="0">
                  <a:latin typeface="Arial" charset="0"/>
                  <a:ea typeface="新細明體" pitchFamily="18" charset="-120"/>
                </a:rPr>
                <a:t>Timing constraint satisfied?</a:t>
              </a:r>
              <a:endParaRPr lang="zh-TW" altLang="en-US" dirty="0">
                <a:latin typeface="Arial" charset="0"/>
                <a:ea typeface="新細明體" pitchFamily="18" charset="-120"/>
              </a:endParaRPr>
            </a:p>
          </p:txBody>
        </p:sp>
      </p:grpSp>
      <p:grpSp>
        <p:nvGrpSpPr>
          <p:cNvPr id="21" name="群組 20"/>
          <p:cNvGrpSpPr/>
          <p:nvPr/>
        </p:nvGrpSpPr>
        <p:grpSpPr>
          <a:xfrm>
            <a:off x="1084819" y="3242335"/>
            <a:ext cx="3454522" cy="1200329"/>
            <a:chOff x="603128" y="3242335"/>
            <a:chExt cx="3454522" cy="1200329"/>
          </a:xfrm>
        </p:grpSpPr>
        <p:sp>
          <p:nvSpPr>
            <p:cNvPr id="6" name="文字方塊 5"/>
            <p:cNvSpPr txBox="1"/>
            <p:nvPr/>
          </p:nvSpPr>
          <p:spPr>
            <a:xfrm>
              <a:off x="603128" y="3242335"/>
              <a:ext cx="3454522" cy="1200329"/>
            </a:xfrm>
            <a:prstGeom prst="rect">
              <a:avLst/>
            </a:prstGeom>
            <a:noFill/>
            <a:ln w="22225">
              <a:solidFill>
                <a:schemeClr val="tx1"/>
              </a:solidFill>
            </a:ln>
          </p:spPr>
          <p:txBody>
            <a:bodyPr wrap="square" rtlCol="0">
              <a:spAutoFit/>
            </a:bodyPr>
            <a:lstStyle/>
            <a:p>
              <a:pPr algn="ctr"/>
              <a:r>
                <a:rPr lang="en-US" altLang="zh-TW" dirty="0"/>
                <a:t>Graph modeling</a:t>
              </a:r>
            </a:p>
            <a:p>
              <a:pPr marL="342900" indent="-342900">
                <a:buFont typeface="+mj-lt"/>
                <a:buAutoNum type="arabicPeriod"/>
              </a:pPr>
              <a:r>
                <a:rPr lang="en-US" altLang="zh-TW" dirty="0"/>
                <a:t>Graph transformation</a:t>
              </a:r>
            </a:p>
            <a:p>
              <a:pPr marL="342900" indent="-342900">
                <a:buFont typeface="+mj-lt"/>
                <a:buAutoNum type="arabicPeriod"/>
              </a:pPr>
              <a:r>
                <a:rPr lang="en-US" altLang="zh-TW" dirty="0"/>
                <a:t>Padding node insertion</a:t>
              </a:r>
            </a:p>
            <a:p>
              <a:pPr marL="342900" indent="-342900">
                <a:buFont typeface="+mj-lt"/>
                <a:buAutoNum type="arabicPeriod"/>
              </a:pPr>
              <a:r>
                <a:rPr lang="en-US" altLang="zh-TW" dirty="0">
                  <a:solidFill>
                    <a:schemeClr val="accent1"/>
                  </a:solidFill>
                </a:rPr>
                <a:t>Crosstalk exclusive selection</a:t>
              </a:r>
              <a:endParaRPr lang="zh-TW" altLang="en-US" dirty="0">
                <a:solidFill>
                  <a:schemeClr val="accent1"/>
                </a:solidFill>
              </a:endParaRPr>
            </a:p>
          </p:txBody>
        </p:sp>
        <p:cxnSp>
          <p:nvCxnSpPr>
            <p:cNvPr id="18" name="直線接點 17"/>
            <p:cNvCxnSpPr/>
            <p:nvPr/>
          </p:nvCxnSpPr>
          <p:spPr bwMode="auto">
            <a:xfrm>
              <a:off x="673100" y="3584575"/>
              <a:ext cx="3309144" cy="0"/>
            </a:xfrm>
            <a:prstGeom prst="line">
              <a:avLst/>
            </a:prstGeom>
            <a:solidFill>
              <a:schemeClr val="accent1"/>
            </a:solidFill>
            <a:ln w="22225" cap="flat" cmpd="sng" algn="ctr">
              <a:solidFill>
                <a:schemeClr val="accent4">
                  <a:lumMod val="75000"/>
                </a:schemeClr>
              </a:solidFill>
              <a:prstDash val="solid"/>
              <a:round/>
              <a:headEnd type="none" w="med" len="med"/>
              <a:tailEnd type="none" w="med" len="med"/>
            </a:ln>
            <a:effectLst/>
          </p:spPr>
        </p:cxnSp>
      </p:grpSp>
      <p:sp>
        <p:nvSpPr>
          <p:cNvPr id="23" name="文字方塊 22"/>
          <p:cNvSpPr txBox="1"/>
          <p:nvPr/>
        </p:nvSpPr>
        <p:spPr>
          <a:xfrm>
            <a:off x="1079384" y="4687042"/>
            <a:ext cx="3459958" cy="369332"/>
          </a:xfrm>
          <a:prstGeom prst="rect">
            <a:avLst/>
          </a:prstGeom>
          <a:noFill/>
          <a:ln w="22225">
            <a:solidFill>
              <a:schemeClr val="tx1"/>
            </a:solidFill>
          </a:ln>
        </p:spPr>
        <p:txBody>
          <a:bodyPr wrap="square" rtlCol="0">
            <a:spAutoFit/>
          </a:bodyPr>
          <a:lstStyle/>
          <a:p>
            <a:pPr algn="ctr"/>
            <a:r>
              <a:rPr lang="en-US" altLang="zh-TW" dirty="0"/>
              <a:t>Min-cut algorithm</a:t>
            </a:r>
            <a:endParaRPr lang="zh-TW" altLang="en-US" dirty="0"/>
          </a:p>
        </p:txBody>
      </p:sp>
      <p:sp>
        <p:nvSpPr>
          <p:cNvPr id="24" name="文字方塊 23"/>
          <p:cNvSpPr txBox="1"/>
          <p:nvPr/>
        </p:nvSpPr>
        <p:spPr>
          <a:xfrm>
            <a:off x="1079383" y="5300752"/>
            <a:ext cx="3459958" cy="369332"/>
          </a:xfrm>
          <a:prstGeom prst="rect">
            <a:avLst/>
          </a:prstGeom>
          <a:noFill/>
          <a:ln w="22225">
            <a:solidFill>
              <a:schemeClr val="tx1"/>
            </a:solidFill>
          </a:ln>
        </p:spPr>
        <p:txBody>
          <a:bodyPr wrap="square" rtlCol="0">
            <a:spAutoFit/>
          </a:bodyPr>
          <a:lstStyle/>
          <a:p>
            <a:pPr algn="ctr"/>
            <a:r>
              <a:rPr lang="en-US" altLang="zh-TW" dirty="0"/>
              <a:t>Upsizing min-cut set</a:t>
            </a:r>
            <a:endParaRPr lang="zh-TW" altLang="en-US" dirty="0"/>
          </a:p>
        </p:txBody>
      </p:sp>
      <p:cxnSp>
        <p:nvCxnSpPr>
          <p:cNvPr id="27" name="直線單箭頭接點 26"/>
          <p:cNvCxnSpPr>
            <a:stCxn id="5" idx="2"/>
            <a:endCxn id="10" idx="0"/>
          </p:cNvCxnSpPr>
          <p:nvPr/>
        </p:nvCxnSpPr>
        <p:spPr bwMode="auto">
          <a:xfrm>
            <a:off x="2812079" y="2027471"/>
            <a:ext cx="2" cy="24784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9" name="直線單箭頭接點 28"/>
          <p:cNvCxnSpPr>
            <a:stCxn id="10" idx="2"/>
            <a:endCxn id="6" idx="0"/>
          </p:cNvCxnSpPr>
          <p:nvPr/>
        </p:nvCxnSpPr>
        <p:spPr bwMode="auto">
          <a:xfrm flipH="1">
            <a:off x="2812080" y="2997957"/>
            <a:ext cx="1"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直線單箭頭接點 30"/>
          <p:cNvCxnSpPr>
            <a:stCxn id="6" idx="2"/>
            <a:endCxn id="23" idx="0"/>
          </p:cNvCxnSpPr>
          <p:nvPr/>
        </p:nvCxnSpPr>
        <p:spPr bwMode="auto">
          <a:xfrm flipH="1">
            <a:off x="2809363" y="4442664"/>
            <a:ext cx="2717"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3" name="直線單箭頭接點 32"/>
          <p:cNvCxnSpPr>
            <a:stCxn id="23" idx="2"/>
            <a:endCxn id="24" idx="0"/>
          </p:cNvCxnSpPr>
          <p:nvPr/>
        </p:nvCxnSpPr>
        <p:spPr bwMode="auto">
          <a:xfrm flipH="1">
            <a:off x="2809362" y="5056374"/>
            <a:ext cx="1"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5" name="直線單箭頭接點 34"/>
          <p:cNvCxnSpPr>
            <a:stCxn id="10" idx="3"/>
            <a:endCxn id="7" idx="1"/>
          </p:cNvCxnSpPr>
          <p:nvPr/>
        </p:nvCxnSpPr>
        <p:spPr bwMode="auto">
          <a:xfrm flipV="1">
            <a:off x="4954237" y="2636637"/>
            <a:ext cx="287686" cy="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7" name="直線單箭頭接點 36"/>
          <p:cNvCxnSpPr>
            <a:stCxn id="7" idx="2"/>
            <a:endCxn id="8" idx="0"/>
          </p:cNvCxnSpPr>
          <p:nvPr/>
        </p:nvCxnSpPr>
        <p:spPr bwMode="auto">
          <a:xfrm>
            <a:off x="6971902" y="2821303"/>
            <a:ext cx="0" cy="3939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9" name="肘形接點 38"/>
          <p:cNvCxnSpPr>
            <a:stCxn id="24" idx="2"/>
            <a:endCxn id="10" idx="1"/>
          </p:cNvCxnSpPr>
          <p:nvPr/>
        </p:nvCxnSpPr>
        <p:spPr bwMode="auto">
          <a:xfrm rot="5400000" flipH="1">
            <a:off x="222921" y="3083643"/>
            <a:ext cx="3033446" cy="2139437"/>
          </a:xfrm>
          <a:prstGeom prst="bentConnector4">
            <a:avLst>
              <a:gd name="adj1" fmla="val -7536"/>
              <a:gd name="adj2" fmla="val 110685"/>
            </a:avLst>
          </a:prstGeom>
          <a:solidFill>
            <a:schemeClr val="accent1"/>
          </a:solidFill>
          <a:ln w="22225" cap="flat" cmpd="sng" algn="ctr">
            <a:solidFill>
              <a:schemeClr val="tx1"/>
            </a:solidFill>
            <a:prstDash val="solid"/>
            <a:round/>
            <a:headEnd type="none" w="med" len="med"/>
            <a:tailEnd type="triangle"/>
          </a:ln>
          <a:effectLst/>
        </p:spPr>
      </p:cxnSp>
      <p:sp>
        <p:nvSpPr>
          <p:cNvPr id="40" name="文字方塊 39"/>
          <p:cNvSpPr txBox="1"/>
          <p:nvPr/>
        </p:nvSpPr>
        <p:spPr>
          <a:xfrm>
            <a:off x="4721336" y="2275319"/>
            <a:ext cx="561051" cy="369332"/>
          </a:xfrm>
          <a:prstGeom prst="rect">
            <a:avLst/>
          </a:prstGeom>
          <a:noFill/>
        </p:spPr>
        <p:txBody>
          <a:bodyPr wrap="none" rtlCol="0">
            <a:spAutoFit/>
          </a:bodyPr>
          <a:lstStyle/>
          <a:p>
            <a:r>
              <a:rPr lang="en-US" altLang="zh-TW" dirty="0"/>
              <a:t>Yes</a:t>
            </a:r>
            <a:endParaRPr lang="zh-TW" altLang="en-US" dirty="0"/>
          </a:p>
        </p:txBody>
      </p:sp>
      <p:sp>
        <p:nvSpPr>
          <p:cNvPr id="41" name="文字方塊 40"/>
          <p:cNvSpPr txBox="1"/>
          <p:nvPr/>
        </p:nvSpPr>
        <p:spPr>
          <a:xfrm>
            <a:off x="2868879" y="2924478"/>
            <a:ext cx="479618" cy="369332"/>
          </a:xfrm>
          <a:prstGeom prst="rect">
            <a:avLst/>
          </a:prstGeom>
          <a:noFill/>
        </p:spPr>
        <p:txBody>
          <a:bodyPr wrap="none" rtlCol="0">
            <a:spAutoFit/>
          </a:bodyPr>
          <a:lstStyle/>
          <a:p>
            <a:r>
              <a:rPr lang="en-US" altLang="zh-TW" dirty="0"/>
              <a:t>No</a:t>
            </a:r>
            <a:endParaRPr lang="zh-TW" altLang="en-US" dirty="0"/>
          </a:p>
        </p:txBody>
      </p:sp>
      <p:grpSp>
        <p:nvGrpSpPr>
          <p:cNvPr id="47" name="群組 46"/>
          <p:cNvGrpSpPr/>
          <p:nvPr/>
        </p:nvGrpSpPr>
        <p:grpSpPr>
          <a:xfrm>
            <a:off x="4478160" y="2743200"/>
            <a:ext cx="3254415" cy="2313174"/>
            <a:chOff x="4478160" y="2743200"/>
            <a:chExt cx="3254415" cy="2313174"/>
          </a:xfrm>
        </p:grpSpPr>
        <p:sp>
          <p:nvSpPr>
            <p:cNvPr id="42" name="文字方塊 41"/>
            <p:cNvSpPr txBox="1"/>
            <p:nvPr/>
          </p:nvSpPr>
          <p:spPr>
            <a:xfrm>
              <a:off x="4948800" y="4687042"/>
              <a:ext cx="2783775" cy="369332"/>
            </a:xfrm>
            <a:prstGeom prst="rect">
              <a:avLst/>
            </a:prstGeom>
            <a:noFill/>
          </p:spPr>
          <p:txBody>
            <a:bodyPr wrap="none" rtlCol="0">
              <a:spAutoFit/>
            </a:bodyPr>
            <a:lstStyle/>
            <a:p>
              <a:r>
                <a:rPr lang="en-US" altLang="zh-TW" dirty="0"/>
                <a:t>Deal with crosstalk effect</a:t>
              </a:r>
              <a:endParaRPr lang="zh-TW" altLang="en-US" dirty="0"/>
            </a:p>
          </p:txBody>
        </p:sp>
        <p:cxnSp>
          <p:nvCxnSpPr>
            <p:cNvPr id="44" name="直線單箭頭接點 43"/>
            <p:cNvCxnSpPr/>
            <p:nvPr/>
          </p:nvCxnSpPr>
          <p:spPr bwMode="auto">
            <a:xfrm>
              <a:off x="5760720" y="2743200"/>
              <a:ext cx="388620" cy="1943842"/>
            </a:xfrm>
            <a:prstGeom prst="straightConnector1">
              <a:avLst/>
            </a:prstGeom>
            <a:solidFill>
              <a:schemeClr val="accent1"/>
            </a:solidFill>
            <a:ln w="22225" cap="flat" cmpd="sng" algn="ctr">
              <a:solidFill>
                <a:schemeClr val="tx1"/>
              </a:solidFill>
              <a:prstDash val="solid"/>
              <a:round/>
              <a:headEnd type="none" w="med" len="med"/>
              <a:tailEnd type="none"/>
            </a:ln>
            <a:effectLst/>
          </p:spPr>
        </p:cxnSp>
        <p:cxnSp>
          <p:nvCxnSpPr>
            <p:cNvPr id="46" name="直線單箭頭接點 45"/>
            <p:cNvCxnSpPr/>
            <p:nvPr/>
          </p:nvCxnSpPr>
          <p:spPr bwMode="auto">
            <a:xfrm>
              <a:off x="4478160" y="4320540"/>
              <a:ext cx="531823" cy="366502"/>
            </a:xfrm>
            <a:prstGeom prst="straightConnector1">
              <a:avLst/>
            </a:prstGeom>
            <a:solidFill>
              <a:schemeClr val="accent1"/>
            </a:solidFill>
            <a:ln w="22225" cap="flat" cmpd="sng" algn="ctr">
              <a:solidFill>
                <a:schemeClr val="tx1"/>
              </a:solidFill>
              <a:prstDash val="solid"/>
              <a:round/>
              <a:headEnd type="none" w="med" len="med"/>
              <a:tailEnd type="none"/>
            </a:ln>
            <a:effectLst/>
          </p:spPr>
        </p:cxnSp>
      </p:grpSp>
      <p:sp>
        <p:nvSpPr>
          <p:cNvPr id="28" name="矩形 27"/>
          <p:cNvSpPr/>
          <p:nvPr/>
        </p:nvSpPr>
        <p:spPr bwMode="auto">
          <a:xfrm>
            <a:off x="514649" y="1493838"/>
            <a:ext cx="8315025" cy="169270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0" name="矩形 29"/>
          <p:cNvSpPr/>
          <p:nvPr/>
        </p:nvSpPr>
        <p:spPr bwMode="auto">
          <a:xfrm>
            <a:off x="354055" y="4498459"/>
            <a:ext cx="7378520" cy="1778516"/>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2" name="矩形 31"/>
          <p:cNvSpPr/>
          <p:nvPr/>
        </p:nvSpPr>
        <p:spPr bwMode="auto">
          <a:xfrm>
            <a:off x="5581650" y="3174609"/>
            <a:ext cx="2860675" cy="132385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4" name="矩形 33"/>
          <p:cNvSpPr/>
          <p:nvPr/>
        </p:nvSpPr>
        <p:spPr bwMode="auto">
          <a:xfrm>
            <a:off x="85037" y="2538967"/>
            <a:ext cx="461012" cy="195949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 name="投影片編號版面配置區 2"/>
          <p:cNvSpPr>
            <a:spLocks noGrp="1"/>
          </p:cNvSpPr>
          <p:nvPr>
            <p:ph type="sldNum" sz="quarter" idx="10"/>
          </p:nvPr>
        </p:nvSpPr>
        <p:spPr/>
        <p:txBody>
          <a:bodyPr/>
          <a:lstStyle/>
          <a:p>
            <a:fld id="{98DD11F9-7500-44D7-BD4E-9DA41FE32E0D}" type="slidenum">
              <a:rPr lang="zh-TW" altLang="en-US" smtClean="0"/>
              <a:pPr/>
              <a:t>22</a:t>
            </a:fld>
            <a:r>
              <a:rPr lang="zh-TW" altLang="en-US"/>
              <a:t> </a:t>
            </a:r>
            <a:r>
              <a:rPr lang="en-US" altLang="zh-TW"/>
              <a:t>/ 34</a:t>
            </a:r>
            <a:endParaRPr lang="zh-TW" altLang="en-US" dirty="0"/>
          </a:p>
        </p:txBody>
      </p:sp>
    </p:spTree>
    <p:extLst>
      <p:ext uri="{BB962C8B-B14F-4D97-AF65-F5344CB8AC3E}">
        <p14:creationId xmlns:p14="http://schemas.microsoft.com/office/powerpoint/2010/main" val="21372284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Graph Modeling</a:t>
            </a:r>
            <a:br>
              <a:rPr lang="en-US" altLang="zh-TW" dirty="0"/>
            </a:br>
            <a:r>
              <a:rPr lang="en-US" altLang="zh-TW" dirty="0"/>
              <a:t> – Graph Transformation</a:t>
            </a:r>
            <a:endParaRPr lang="zh-TW" altLang="en-US" dirty="0"/>
          </a:p>
        </p:txBody>
      </p:sp>
      <p:sp>
        <p:nvSpPr>
          <p:cNvPr id="3" name="內容版面配置區 2"/>
          <p:cNvSpPr>
            <a:spLocks noGrp="1"/>
          </p:cNvSpPr>
          <p:nvPr>
            <p:ph idx="1"/>
          </p:nvPr>
        </p:nvSpPr>
        <p:spPr/>
        <p:txBody>
          <a:bodyPr/>
          <a:lstStyle/>
          <a:p>
            <a:r>
              <a:rPr lang="en-US" altLang="zh-TW" dirty="0"/>
              <a:t>Remove </a:t>
            </a:r>
            <a:r>
              <a:rPr lang="en-US" altLang="zh-TW" dirty="0" err="1"/>
              <a:t>unsizable</a:t>
            </a:r>
            <a:r>
              <a:rPr lang="en-US" altLang="zh-TW" dirty="0"/>
              <a:t> nodes</a:t>
            </a:r>
          </a:p>
          <a:p>
            <a:pPr lvl="1"/>
            <a:r>
              <a:rPr lang="en-US" altLang="zh-TW" dirty="0"/>
              <a:t>Without loss of generality </a:t>
            </a:r>
          </a:p>
          <a:p>
            <a:pPr lvl="1"/>
            <a:r>
              <a:rPr lang="en-US" altLang="zh-TW" dirty="0"/>
              <a:t>Easier to apply min-cut algorithm</a:t>
            </a:r>
          </a:p>
          <a:p>
            <a:pPr lvl="2"/>
            <a:r>
              <a:rPr lang="en-US" altLang="zh-TW" dirty="0"/>
              <a:t>Each node represent a sizable TSV-buffer</a:t>
            </a:r>
          </a:p>
          <a:p>
            <a:endParaRPr lang="zh-TW" altLang="en-US" dirty="0"/>
          </a:p>
        </p:txBody>
      </p:sp>
      <p:sp>
        <p:nvSpPr>
          <p:cNvPr id="33" name="橢圓 32"/>
          <p:cNvSpPr/>
          <p:nvPr/>
        </p:nvSpPr>
        <p:spPr bwMode="auto">
          <a:xfrm>
            <a:off x="333495" y="453633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4" name="橢圓 33"/>
          <p:cNvSpPr/>
          <p:nvPr/>
        </p:nvSpPr>
        <p:spPr bwMode="auto">
          <a:xfrm>
            <a:off x="333495" y="37074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35" name="橢圓 34"/>
          <p:cNvSpPr/>
          <p:nvPr/>
        </p:nvSpPr>
        <p:spPr bwMode="auto">
          <a:xfrm>
            <a:off x="333495" y="536519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6" name="橢圓 35"/>
          <p:cNvSpPr/>
          <p:nvPr/>
        </p:nvSpPr>
        <p:spPr bwMode="auto">
          <a:xfrm>
            <a:off x="2784476" y="485836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7" name="橢圓 36"/>
          <p:cNvSpPr/>
          <p:nvPr/>
        </p:nvSpPr>
        <p:spPr bwMode="auto">
          <a:xfrm>
            <a:off x="2784476" y="422000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40" name="橢圓 39"/>
          <p:cNvSpPr/>
          <p:nvPr/>
        </p:nvSpPr>
        <p:spPr bwMode="auto">
          <a:xfrm>
            <a:off x="3579953" y="453633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grpSp>
        <p:nvGrpSpPr>
          <p:cNvPr id="94" name="群組 93"/>
          <p:cNvGrpSpPr/>
          <p:nvPr/>
        </p:nvGrpSpPr>
        <p:grpSpPr>
          <a:xfrm>
            <a:off x="6229470" y="3770978"/>
            <a:ext cx="2525307" cy="1962039"/>
            <a:chOff x="6231387" y="1965463"/>
            <a:chExt cx="2525307" cy="1962039"/>
          </a:xfrm>
        </p:grpSpPr>
        <p:sp>
          <p:nvSpPr>
            <p:cNvPr id="74" name="橢圓 73"/>
            <p:cNvSpPr/>
            <p:nvPr/>
          </p:nvSpPr>
          <p:spPr bwMode="auto">
            <a:xfrm>
              <a:off x="6231387" y="273082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5" name="橢圓 74"/>
            <p:cNvSpPr/>
            <p:nvPr/>
          </p:nvSpPr>
          <p:spPr bwMode="auto">
            <a:xfrm>
              <a:off x="6231387" y="196546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76" name="橢圓 75"/>
            <p:cNvSpPr/>
            <p:nvPr/>
          </p:nvSpPr>
          <p:spPr bwMode="auto">
            <a:xfrm>
              <a:off x="6231387" y="349618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7" name="橢圓 76"/>
            <p:cNvSpPr/>
            <p:nvPr/>
          </p:nvSpPr>
          <p:spPr bwMode="auto">
            <a:xfrm>
              <a:off x="7291746" y="305284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8" name="橢圓 77"/>
            <p:cNvSpPr/>
            <p:nvPr/>
          </p:nvSpPr>
          <p:spPr bwMode="auto">
            <a:xfrm>
              <a:off x="7291746" y="241448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79" name="橢圓 78"/>
            <p:cNvSpPr/>
            <p:nvPr/>
          </p:nvSpPr>
          <p:spPr bwMode="auto">
            <a:xfrm>
              <a:off x="8325373" y="273082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0" name="橢圓 79"/>
            <p:cNvSpPr/>
            <p:nvPr/>
          </p:nvSpPr>
          <p:spPr bwMode="auto">
            <a:xfrm>
              <a:off x="8325373" y="196546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81" name="橢圓 80"/>
            <p:cNvSpPr/>
            <p:nvPr/>
          </p:nvSpPr>
          <p:spPr bwMode="auto">
            <a:xfrm>
              <a:off x="8325373" y="349618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82" name="直線單箭頭接點 81"/>
            <p:cNvCxnSpPr>
              <a:stCxn id="75" idx="5"/>
              <a:endCxn id="78" idx="2"/>
            </p:cNvCxnSpPr>
            <p:nvPr/>
          </p:nvCxnSpPr>
          <p:spPr bwMode="auto">
            <a:xfrm>
              <a:off x="6599543" y="2333619"/>
              <a:ext cx="692203" cy="296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3" name="直線單箭頭接點 82"/>
            <p:cNvCxnSpPr>
              <a:stCxn id="74" idx="6"/>
              <a:endCxn id="78" idx="2"/>
            </p:cNvCxnSpPr>
            <p:nvPr/>
          </p:nvCxnSpPr>
          <p:spPr bwMode="auto">
            <a:xfrm flipV="1">
              <a:off x="6662708" y="2630147"/>
              <a:ext cx="629038"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4" name="直線單箭頭接點 83"/>
            <p:cNvCxnSpPr>
              <a:stCxn id="75" idx="5"/>
              <a:endCxn id="77" idx="2"/>
            </p:cNvCxnSpPr>
            <p:nvPr/>
          </p:nvCxnSpPr>
          <p:spPr bwMode="auto">
            <a:xfrm>
              <a:off x="6599543" y="2333619"/>
              <a:ext cx="692203" cy="934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5" name="直線單箭頭接點 84"/>
            <p:cNvCxnSpPr>
              <a:stCxn id="76" idx="7"/>
              <a:endCxn id="77" idx="2"/>
            </p:cNvCxnSpPr>
            <p:nvPr/>
          </p:nvCxnSpPr>
          <p:spPr bwMode="auto">
            <a:xfrm flipV="1">
              <a:off x="6599543" y="3268506"/>
              <a:ext cx="692203" cy="290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6" name="直線單箭頭接點 85"/>
            <p:cNvCxnSpPr>
              <a:stCxn id="76" idx="7"/>
              <a:endCxn id="78" idx="2"/>
            </p:cNvCxnSpPr>
            <p:nvPr/>
          </p:nvCxnSpPr>
          <p:spPr bwMode="auto">
            <a:xfrm flipV="1">
              <a:off x="6599543" y="2630147"/>
              <a:ext cx="692203" cy="929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7" name="直線單箭頭接點 86"/>
            <p:cNvCxnSpPr>
              <a:stCxn id="74" idx="6"/>
              <a:endCxn id="77" idx="2"/>
            </p:cNvCxnSpPr>
            <p:nvPr/>
          </p:nvCxnSpPr>
          <p:spPr bwMode="auto">
            <a:xfrm>
              <a:off x="6662708" y="2946483"/>
              <a:ext cx="629038"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8" name="直線單箭頭接點 87"/>
            <p:cNvCxnSpPr>
              <a:stCxn id="78" idx="6"/>
              <a:endCxn id="80" idx="3"/>
            </p:cNvCxnSpPr>
            <p:nvPr/>
          </p:nvCxnSpPr>
          <p:spPr bwMode="auto">
            <a:xfrm flipV="1">
              <a:off x="7723067" y="2333619"/>
              <a:ext cx="665471" cy="296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89" name="直線單箭頭接點 88"/>
            <p:cNvCxnSpPr>
              <a:stCxn id="78" idx="6"/>
              <a:endCxn id="79" idx="2"/>
            </p:cNvCxnSpPr>
            <p:nvPr/>
          </p:nvCxnSpPr>
          <p:spPr bwMode="auto">
            <a:xfrm>
              <a:off x="7723067" y="2630147"/>
              <a:ext cx="602306"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90" name="直線單箭頭接點 89"/>
            <p:cNvCxnSpPr>
              <a:stCxn id="78" idx="6"/>
              <a:endCxn id="81" idx="1"/>
            </p:cNvCxnSpPr>
            <p:nvPr/>
          </p:nvCxnSpPr>
          <p:spPr bwMode="auto">
            <a:xfrm>
              <a:off x="7723067" y="2630147"/>
              <a:ext cx="665471" cy="929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91" name="直線單箭頭接點 90"/>
            <p:cNvCxnSpPr>
              <a:stCxn id="77" idx="6"/>
              <a:endCxn id="79" idx="2"/>
            </p:cNvCxnSpPr>
            <p:nvPr/>
          </p:nvCxnSpPr>
          <p:spPr bwMode="auto">
            <a:xfrm flipV="1">
              <a:off x="7723067" y="2946483"/>
              <a:ext cx="602306"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92" name="直線單箭頭接點 91"/>
            <p:cNvCxnSpPr>
              <a:stCxn id="77" idx="6"/>
              <a:endCxn id="80" idx="3"/>
            </p:cNvCxnSpPr>
            <p:nvPr/>
          </p:nvCxnSpPr>
          <p:spPr bwMode="auto">
            <a:xfrm flipV="1">
              <a:off x="7723067" y="2333619"/>
              <a:ext cx="665471" cy="934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93" name="直線單箭頭接點 92"/>
            <p:cNvCxnSpPr>
              <a:stCxn id="77" idx="6"/>
              <a:endCxn id="81" idx="1"/>
            </p:cNvCxnSpPr>
            <p:nvPr/>
          </p:nvCxnSpPr>
          <p:spPr bwMode="auto">
            <a:xfrm>
              <a:off x="7723067" y="3268506"/>
              <a:ext cx="665471" cy="290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grpSp>
      <p:sp>
        <p:nvSpPr>
          <p:cNvPr id="97" name="橢圓 96"/>
          <p:cNvSpPr/>
          <p:nvPr/>
        </p:nvSpPr>
        <p:spPr bwMode="auto">
          <a:xfrm>
            <a:off x="4375430" y="453633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8" name="橢圓 97"/>
          <p:cNvSpPr/>
          <p:nvPr/>
        </p:nvSpPr>
        <p:spPr bwMode="auto">
          <a:xfrm>
            <a:off x="4375430" y="37074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99" name="橢圓 98"/>
          <p:cNvSpPr/>
          <p:nvPr/>
        </p:nvSpPr>
        <p:spPr bwMode="auto">
          <a:xfrm>
            <a:off x="4375430" y="536519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0" name="橢圓 99"/>
          <p:cNvSpPr/>
          <p:nvPr/>
        </p:nvSpPr>
        <p:spPr bwMode="auto">
          <a:xfrm>
            <a:off x="983981" y="37074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1" name="橢圓 100"/>
          <p:cNvSpPr/>
          <p:nvPr/>
        </p:nvSpPr>
        <p:spPr bwMode="auto">
          <a:xfrm>
            <a:off x="1582842" y="37074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2" name="橢圓 101"/>
          <p:cNvSpPr/>
          <p:nvPr/>
        </p:nvSpPr>
        <p:spPr bwMode="auto">
          <a:xfrm>
            <a:off x="2189387" y="37074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3" name="橢圓 102"/>
          <p:cNvSpPr/>
          <p:nvPr/>
        </p:nvSpPr>
        <p:spPr bwMode="auto">
          <a:xfrm>
            <a:off x="1373897" y="430050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4" name="橢圓 103"/>
          <p:cNvSpPr/>
          <p:nvPr/>
        </p:nvSpPr>
        <p:spPr bwMode="auto">
          <a:xfrm>
            <a:off x="2040437" y="470974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5" name="橢圓 104"/>
          <p:cNvSpPr/>
          <p:nvPr/>
        </p:nvSpPr>
        <p:spPr bwMode="auto">
          <a:xfrm>
            <a:off x="1127756" y="535987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06" name="橢圓 105"/>
          <p:cNvSpPr/>
          <p:nvPr/>
        </p:nvSpPr>
        <p:spPr bwMode="auto">
          <a:xfrm>
            <a:off x="2034655" y="533918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cxnSp>
        <p:nvCxnSpPr>
          <p:cNvPr id="109" name="直線單箭頭接點 108"/>
          <p:cNvCxnSpPr>
            <a:stCxn id="34" idx="6"/>
            <a:endCxn id="100" idx="2"/>
          </p:cNvCxnSpPr>
          <p:nvPr/>
        </p:nvCxnSpPr>
        <p:spPr bwMode="auto">
          <a:xfrm>
            <a:off x="764816" y="3923139"/>
            <a:ext cx="21916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1" name="直線單箭頭接點 110"/>
          <p:cNvCxnSpPr>
            <a:stCxn id="100" idx="6"/>
            <a:endCxn id="101" idx="2"/>
          </p:cNvCxnSpPr>
          <p:nvPr/>
        </p:nvCxnSpPr>
        <p:spPr bwMode="auto">
          <a:xfrm>
            <a:off x="1415302" y="3923139"/>
            <a:ext cx="16754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3" name="直線單箭頭接點 112"/>
          <p:cNvCxnSpPr>
            <a:stCxn id="100" idx="5"/>
            <a:endCxn id="103" idx="1"/>
          </p:cNvCxnSpPr>
          <p:nvPr/>
        </p:nvCxnSpPr>
        <p:spPr bwMode="auto">
          <a:xfrm>
            <a:off x="1352137" y="4075634"/>
            <a:ext cx="84925" cy="28803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5" name="直線單箭頭接點 114"/>
          <p:cNvCxnSpPr>
            <a:stCxn id="101" idx="6"/>
            <a:endCxn id="102" idx="2"/>
          </p:cNvCxnSpPr>
          <p:nvPr/>
        </p:nvCxnSpPr>
        <p:spPr bwMode="auto">
          <a:xfrm>
            <a:off x="2014163" y="3923139"/>
            <a:ext cx="175224"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7" name="直線單箭頭接點 116"/>
          <p:cNvCxnSpPr>
            <a:stCxn id="102" idx="6"/>
            <a:endCxn id="37" idx="1"/>
          </p:cNvCxnSpPr>
          <p:nvPr/>
        </p:nvCxnSpPr>
        <p:spPr bwMode="auto">
          <a:xfrm>
            <a:off x="2620708" y="3923139"/>
            <a:ext cx="226933" cy="36002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0" name="直線單箭頭接點 119"/>
          <p:cNvCxnSpPr>
            <a:stCxn id="33" idx="6"/>
            <a:endCxn id="103" idx="2"/>
          </p:cNvCxnSpPr>
          <p:nvPr/>
        </p:nvCxnSpPr>
        <p:spPr bwMode="auto">
          <a:xfrm flipV="1">
            <a:off x="764816" y="4516163"/>
            <a:ext cx="609081" cy="235835"/>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2" name="直線單箭頭接點 121"/>
          <p:cNvCxnSpPr>
            <a:stCxn id="35" idx="6"/>
            <a:endCxn id="105" idx="2"/>
          </p:cNvCxnSpPr>
          <p:nvPr/>
        </p:nvCxnSpPr>
        <p:spPr bwMode="auto">
          <a:xfrm flipV="1">
            <a:off x="764816" y="5575537"/>
            <a:ext cx="362940" cy="532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4" name="直線單箭頭接點 123"/>
          <p:cNvCxnSpPr>
            <a:stCxn id="105" idx="7"/>
            <a:endCxn id="104" idx="3"/>
          </p:cNvCxnSpPr>
          <p:nvPr/>
        </p:nvCxnSpPr>
        <p:spPr bwMode="auto">
          <a:xfrm flipV="1">
            <a:off x="1495912" y="5077899"/>
            <a:ext cx="607690" cy="345142"/>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6" name="直線單箭頭接點 125"/>
          <p:cNvCxnSpPr>
            <a:stCxn id="103" idx="5"/>
            <a:endCxn id="104" idx="1"/>
          </p:cNvCxnSpPr>
          <p:nvPr/>
        </p:nvCxnSpPr>
        <p:spPr bwMode="auto">
          <a:xfrm>
            <a:off x="1742053" y="4668658"/>
            <a:ext cx="361549" cy="10425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8" name="直線單箭頭接點 127"/>
          <p:cNvCxnSpPr>
            <a:stCxn id="103" idx="6"/>
            <a:endCxn id="37" idx="2"/>
          </p:cNvCxnSpPr>
          <p:nvPr/>
        </p:nvCxnSpPr>
        <p:spPr bwMode="auto">
          <a:xfrm flipV="1">
            <a:off x="1805218" y="4435662"/>
            <a:ext cx="979258" cy="8050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0" name="直線單箭頭接點 129"/>
          <p:cNvCxnSpPr>
            <a:stCxn id="104" idx="7"/>
            <a:endCxn id="37" idx="3"/>
          </p:cNvCxnSpPr>
          <p:nvPr/>
        </p:nvCxnSpPr>
        <p:spPr bwMode="auto">
          <a:xfrm flipV="1">
            <a:off x="2408593" y="4588157"/>
            <a:ext cx="439048" cy="18475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2" name="直線單箭頭接點 131"/>
          <p:cNvCxnSpPr>
            <a:stCxn id="105" idx="6"/>
            <a:endCxn id="106" idx="2"/>
          </p:cNvCxnSpPr>
          <p:nvPr/>
        </p:nvCxnSpPr>
        <p:spPr bwMode="auto">
          <a:xfrm flipV="1">
            <a:off x="1559077" y="5554845"/>
            <a:ext cx="475578" cy="20692"/>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4" name="直線單箭頭接點 133"/>
          <p:cNvCxnSpPr>
            <a:stCxn id="106" idx="7"/>
            <a:endCxn id="36" idx="3"/>
          </p:cNvCxnSpPr>
          <p:nvPr/>
        </p:nvCxnSpPr>
        <p:spPr bwMode="auto">
          <a:xfrm flipV="1">
            <a:off x="2402811" y="5226516"/>
            <a:ext cx="444830" cy="17583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6" name="直線單箭頭接點 135"/>
          <p:cNvCxnSpPr>
            <a:stCxn id="104" idx="6"/>
            <a:endCxn id="36" idx="2"/>
          </p:cNvCxnSpPr>
          <p:nvPr/>
        </p:nvCxnSpPr>
        <p:spPr bwMode="auto">
          <a:xfrm>
            <a:off x="2471758" y="4925404"/>
            <a:ext cx="312718" cy="14861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8" name="直線單箭頭接點 137"/>
          <p:cNvCxnSpPr>
            <a:stCxn id="37" idx="6"/>
            <a:endCxn id="40" idx="2"/>
          </p:cNvCxnSpPr>
          <p:nvPr/>
        </p:nvCxnSpPr>
        <p:spPr bwMode="auto">
          <a:xfrm>
            <a:off x="3215797" y="4435662"/>
            <a:ext cx="364156"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1" name="直線單箭頭接點 140"/>
          <p:cNvCxnSpPr>
            <a:stCxn id="36" idx="6"/>
            <a:endCxn id="40" idx="2"/>
          </p:cNvCxnSpPr>
          <p:nvPr/>
        </p:nvCxnSpPr>
        <p:spPr bwMode="auto">
          <a:xfrm flipV="1">
            <a:off x="3215797" y="4751998"/>
            <a:ext cx="364156"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3" name="直線單箭頭接點 142"/>
          <p:cNvCxnSpPr>
            <a:stCxn id="40" idx="7"/>
            <a:endCxn id="98" idx="3"/>
          </p:cNvCxnSpPr>
          <p:nvPr/>
        </p:nvCxnSpPr>
        <p:spPr bwMode="auto">
          <a:xfrm flipV="1">
            <a:off x="3948109" y="4075634"/>
            <a:ext cx="490486" cy="52386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5" name="直線單箭頭接點 144"/>
          <p:cNvCxnSpPr>
            <a:stCxn id="40" idx="6"/>
            <a:endCxn id="97" idx="2"/>
          </p:cNvCxnSpPr>
          <p:nvPr/>
        </p:nvCxnSpPr>
        <p:spPr bwMode="auto">
          <a:xfrm>
            <a:off x="4011274" y="4751998"/>
            <a:ext cx="36415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7" name="直線單箭頭接點 146"/>
          <p:cNvCxnSpPr>
            <a:stCxn id="40" idx="5"/>
            <a:endCxn id="99" idx="1"/>
          </p:cNvCxnSpPr>
          <p:nvPr/>
        </p:nvCxnSpPr>
        <p:spPr bwMode="auto">
          <a:xfrm>
            <a:off x="3948109" y="4904493"/>
            <a:ext cx="490486" cy="52386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48" name="乘號 147"/>
          <p:cNvSpPr/>
          <p:nvPr/>
        </p:nvSpPr>
        <p:spPr bwMode="auto">
          <a:xfrm>
            <a:off x="3370482" y="4326815"/>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9" name="乘號 148"/>
          <p:cNvSpPr/>
          <p:nvPr/>
        </p:nvSpPr>
        <p:spPr bwMode="auto">
          <a:xfrm>
            <a:off x="1982704" y="3496733"/>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0" name="乘號 149"/>
          <p:cNvSpPr/>
          <p:nvPr/>
        </p:nvSpPr>
        <p:spPr bwMode="auto">
          <a:xfrm>
            <a:off x="1376898" y="3496733"/>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1" name="乘號 150"/>
          <p:cNvSpPr/>
          <p:nvPr/>
        </p:nvSpPr>
        <p:spPr bwMode="auto">
          <a:xfrm>
            <a:off x="776427" y="3496733"/>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2" name="乘號 151"/>
          <p:cNvSpPr/>
          <p:nvPr/>
        </p:nvSpPr>
        <p:spPr bwMode="auto">
          <a:xfrm>
            <a:off x="1177999" y="4091031"/>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3" name="乘號 152"/>
          <p:cNvSpPr/>
          <p:nvPr/>
        </p:nvSpPr>
        <p:spPr bwMode="auto">
          <a:xfrm>
            <a:off x="1837947" y="4507553"/>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4" name="乘號 153"/>
          <p:cNvSpPr/>
          <p:nvPr/>
        </p:nvSpPr>
        <p:spPr bwMode="auto">
          <a:xfrm>
            <a:off x="1825184" y="5139206"/>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5" name="乘號 154"/>
          <p:cNvSpPr/>
          <p:nvPr/>
        </p:nvSpPr>
        <p:spPr bwMode="auto">
          <a:xfrm>
            <a:off x="926368" y="5144216"/>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6" name="文字方塊 155"/>
          <p:cNvSpPr txBox="1"/>
          <p:nvPr/>
        </p:nvSpPr>
        <p:spPr>
          <a:xfrm>
            <a:off x="957380" y="5790139"/>
            <a:ext cx="1774845" cy="369332"/>
          </a:xfrm>
          <a:prstGeom prst="rect">
            <a:avLst/>
          </a:prstGeom>
          <a:noFill/>
        </p:spPr>
        <p:txBody>
          <a:bodyPr wrap="none" rtlCol="0">
            <a:spAutoFit/>
          </a:bodyPr>
          <a:lstStyle/>
          <a:p>
            <a:r>
              <a:rPr lang="en-US" altLang="zh-TW" dirty="0" err="1"/>
              <a:t>Unsizable</a:t>
            </a:r>
            <a:r>
              <a:rPr lang="en-US" altLang="zh-TW" dirty="0"/>
              <a:t> node</a:t>
            </a:r>
            <a:endParaRPr lang="zh-TW" altLang="en-US" dirty="0"/>
          </a:p>
        </p:txBody>
      </p:sp>
      <p:sp>
        <p:nvSpPr>
          <p:cNvPr id="157" name="文字方塊 156"/>
          <p:cNvSpPr txBox="1"/>
          <p:nvPr/>
        </p:nvSpPr>
        <p:spPr>
          <a:xfrm>
            <a:off x="6591780" y="3888940"/>
            <a:ext cx="312906" cy="369332"/>
          </a:xfrm>
          <a:prstGeom prst="rect">
            <a:avLst/>
          </a:prstGeom>
          <a:noFill/>
        </p:spPr>
        <p:txBody>
          <a:bodyPr wrap="none" rtlCol="0">
            <a:spAutoFit/>
          </a:bodyPr>
          <a:lstStyle/>
          <a:p>
            <a:r>
              <a:rPr lang="en-US" altLang="zh-TW" dirty="0"/>
              <a:t>4</a:t>
            </a:r>
            <a:endParaRPr lang="zh-TW" altLang="en-US" dirty="0"/>
          </a:p>
        </p:txBody>
      </p:sp>
      <p:sp>
        <p:nvSpPr>
          <p:cNvPr id="158" name="文字方塊 157"/>
          <p:cNvSpPr txBox="1"/>
          <p:nvPr/>
        </p:nvSpPr>
        <p:spPr>
          <a:xfrm>
            <a:off x="6463298" y="4166184"/>
            <a:ext cx="312906" cy="369332"/>
          </a:xfrm>
          <a:prstGeom prst="rect">
            <a:avLst/>
          </a:prstGeom>
          <a:noFill/>
        </p:spPr>
        <p:txBody>
          <a:bodyPr wrap="none" rtlCol="0">
            <a:spAutoFit/>
          </a:bodyPr>
          <a:lstStyle/>
          <a:p>
            <a:r>
              <a:rPr lang="en-US" altLang="zh-TW" dirty="0"/>
              <a:t>4</a:t>
            </a:r>
            <a:endParaRPr lang="zh-TW" altLang="en-US" dirty="0"/>
          </a:p>
        </p:txBody>
      </p:sp>
      <p:sp>
        <p:nvSpPr>
          <p:cNvPr id="159" name="文字方塊 158"/>
          <p:cNvSpPr txBox="1"/>
          <p:nvPr/>
        </p:nvSpPr>
        <p:spPr>
          <a:xfrm>
            <a:off x="6570695" y="4407403"/>
            <a:ext cx="312906" cy="369332"/>
          </a:xfrm>
          <a:prstGeom prst="rect">
            <a:avLst/>
          </a:prstGeom>
          <a:noFill/>
        </p:spPr>
        <p:txBody>
          <a:bodyPr wrap="none" rtlCol="0">
            <a:spAutoFit/>
          </a:bodyPr>
          <a:lstStyle/>
          <a:p>
            <a:r>
              <a:rPr lang="en-US" altLang="zh-TW" dirty="0"/>
              <a:t>3</a:t>
            </a:r>
            <a:endParaRPr lang="zh-TW" altLang="en-US" dirty="0"/>
          </a:p>
        </p:txBody>
      </p:sp>
      <p:sp>
        <p:nvSpPr>
          <p:cNvPr id="160" name="文字方塊 159"/>
          <p:cNvSpPr txBox="1"/>
          <p:nvPr/>
        </p:nvSpPr>
        <p:spPr>
          <a:xfrm>
            <a:off x="6571977" y="4724724"/>
            <a:ext cx="312906" cy="369332"/>
          </a:xfrm>
          <a:prstGeom prst="rect">
            <a:avLst/>
          </a:prstGeom>
          <a:noFill/>
        </p:spPr>
        <p:txBody>
          <a:bodyPr wrap="none" rtlCol="0">
            <a:spAutoFit/>
          </a:bodyPr>
          <a:lstStyle/>
          <a:p>
            <a:r>
              <a:rPr lang="en-US" altLang="zh-TW" dirty="0"/>
              <a:t>3</a:t>
            </a:r>
            <a:endParaRPr lang="zh-TW" altLang="en-US" dirty="0"/>
          </a:p>
        </p:txBody>
      </p:sp>
      <p:sp>
        <p:nvSpPr>
          <p:cNvPr id="161" name="文字方塊 160"/>
          <p:cNvSpPr txBox="1"/>
          <p:nvPr/>
        </p:nvSpPr>
        <p:spPr>
          <a:xfrm>
            <a:off x="6427708" y="4987693"/>
            <a:ext cx="312906" cy="369332"/>
          </a:xfrm>
          <a:prstGeom prst="rect">
            <a:avLst/>
          </a:prstGeom>
          <a:noFill/>
        </p:spPr>
        <p:txBody>
          <a:bodyPr wrap="none" rtlCol="0">
            <a:spAutoFit/>
          </a:bodyPr>
          <a:lstStyle/>
          <a:p>
            <a:r>
              <a:rPr lang="en-US" altLang="zh-TW" dirty="0"/>
              <a:t>3</a:t>
            </a:r>
            <a:endParaRPr lang="zh-TW" altLang="en-US" dirty="0"/>
          </a:p>
        </p:txBody>
      </p:sp>
      <p:sp>
        <p:nvSpPr>
          <p:cNvPr id="162" name="文字方塊 161"/>
          <p:cNvSpPr txBox="1"/>
          <p:nvPr/>
        </p:nvSpPr>
        <p:spPr>
          <a:xfrm>
            <a:off x="6598831" y="5240440"/>
            <a:ext cx="312906" cy="369332"/>
          </a:xfrm>
          <a:prstGeom prst="rect">
            <a:avLst/>
          </a:prstGeom>
          <a:noFill/>
        </p:spPr>
        <p:txBody>
          <a:bodyPr wrap="none" rtlCol="0">
            <a:spAutoFit/>
          </a:bodyPr>
          <a:lstStyle/>
          <a:p>
            <a:r>
              <a:rPr lang="en-US" altLang="zh-TW" dirty="0"/>
              <a:t>3</a:t>
            </a:r>
            <a:endParaRPr lang="zh-TW" altLang="en-US" dirty="0"/>
          </a:p>
        </p:txBody>
      </p:sp>
      <p:sp>
        <p:nvSpPr>
          <p:cNvPr id="163" name="文字方塊 162"/>
          <p:cNvSpPr txBox="1"/>
          <p:nvPr/>
        </p:nvSpPr>
        <p:spPr>
          <a:xfrm>
            <a:off x="7659190" y="4035028"/>
            <a:ext cx="312906" cy="369332"/>
          </a:xfrm>
          <a:prstGeom prst="rect">
            <a:avLst/>
          </a:prstGeom>
          <a:noFill/>
        </p:spPr>
        <p:txBody>
          <a:bodyPr wrap="none" rtlCol="0">
            <a:spAutoFit/>
          </a:bodyPr>
          <a:lstStyle/>
          <a:p>
            <a:r>
              <a:rPr lang="en-US" altLang="zh-TW" dirty="0"/>
              <a:t>2</a:t>
            </a:r>
            <a:endParaRPr lang="zh-TW" altLang="en-US" dirty="0"/>
          </a:p>
        </p:txBody>
      </p:sp>
      <p:sp>
        <p:nvSpPr>
          <p:cNvPr id="164" name="文字方塊 163"/>
          <p:cNvSpPr txBox="1"/>
          <p:nvPr/>
        </p:nvSpPr>
        <p:spPr>
          <a:xfrm>
            <a:off x="7807787" y="4252895"/>
            <a:ext cx="312906" cy="369332"/>
          </a:xfrm>
          <a:prstGeom prst="rect">
            <a:avLst/>
          </a:prstGeom>
          <a:noFill/>
        </p:spPr>
        <p:txBody>
          <a:bodyPr wrap="none" rtlCol="0">
            <a:spAutoFit/>
          </a:bodyPr>
          <a:lstStyle/>
          <a:p>
            <a:r>
              <a:rPr lang="en-US" altLang="zh-TW" dirty="0"/>
              <a:t>2</a:t>
            </a:r>
            <a:endParaRPr lang="zh-TW" altLang="en-US" dirty="0"/>
          </a:p>
        </p:txBody>
      </p:sp>
      <p:sp>
        <p:nvSpPr>
          <p:cNvPr id="165" name="文字方塊 164"/>
          <p:cNvSpPr txBox="1"/>
          <p:nvPr/>
        </p:nvSpPr>
        <p:spPr>
          <a:xfrm>
            <a:off x="7597230" y="4451683"/>
            <a:ext cx="312906" cy="369332"/>
          </a:xfrm>
          <a:prstGeom prst="rect">
            <a:avLst/>
          </a:prstGeom>
          <a:noFill/>
        </p:spPr>
        <p:txBody>
          <a:bodyPr wrap="none" rtlCol="0">
            <a:spAutoFit/>
          </a:bodyPr>
          <a:lstStyle/>
          <a:p>
            <a:r>
              <a:rPr lang="en-US" altLang="zh-TW" dirty="0"/>
              <a:t>2</a:t>
            </a:r>
            <a:endParaRPr lang="zh-TW" altLang="en-US" dirty="0"/>
          </a:p>
        </p:txBody>
      </p:sp>
      <p:sp>
        <p:nvSpPr>
          <p:cNvPr id="166" name="文字方塊 165"/>
          <p:cNvSpPr txBox="1"/>
          <p:nvPr/>
        </p:nvSpPr>
        <p:spPr>
          <a:xfrm>
            <a:off x="7597230" y="4657415"/>
            <a:ext cx="312906" cy="369332"/>
          </a:xfrm>
          <a:prstGeom prst="rect">
            <a:avLst/>
          </a:prstGeom>
          <a:noFill/>
        </p:spPr>
        <p:txBody>
          <a:bodyPr wrap="none" rtlCol="0">
            <a:spAutoFit/>
          </a:bodyPr>
          <a:lstStyle/>
          <a:p>
            <a:r>
              <a:rPr lang="en-US" altLang="zh-TW" dirty="0"/>
              <a:t>2</a:t>
            </a:r>
            <a:endParaRPr lang="zh-TW" altLang="en-US" dirty="0"/>
          </a:p>
        </p:txBody>
      </p:sp>
      <p:sp>
        <p:nvSpPr>
          <p:cNvPr id="167" name="文字方塊 166"/>
          <p:cNvSpPr txBox="1"/>
          <p:nvPr/>
        </p:nvSpPr>
        <p:spPr>
          <a:xfrm>
            <a:off x="7819925" y="4873383"/>
            <a:ext cx="312906" cy="369332"/>
          </a:xfrm>
          <a:prstGeom prst="rect">
            <a:avLst/>
          </a:prstGeom>
          <a:noFill/>
        </p:spPr>
        <p:txBody>
          <a:bodyPr wrap="none" rtlCol="0">
            <a:spAutoFit/>
          </a:bodyPr>
          <a:lstStyle/>
          <a:p>
            <a:r>
              <a:rPr lang="en-US" altLang="zh-TW" dirty="0"/>
              <a:t>2</a:t>
            </a:r>
            <a:endParaRPr lang="zh-TW" altLang="en-US" dirty="0"/>
          </a:p>
        </p:txBody>
      </p:sp>
      <p:sp>
        <p:nvSpPr>
          <p:cNvPr id="168" name="文字方塊 167"/>
          <p:cNvSpPr txBox="1"/>
          <p:nvPr/>
        </p:nvSpPr>
        <p:spPr>
          <a:xfrm>
            <a:off x="7630939" y="5044138"/>
            <a:ext cx="312906" cy="369332"/>
          </a:xfrm>
          <a:prstGeom prst="rect">
            <a:avLst/>
          </a:prstGeom>
          <a:noFill/>
        </p:spPr>
        <p:txBody>
          <a:bodyPr wrap="none" rtlCol="0">
            <a:spAutoFit/>
          </a:bodyPr>
          <a:lstStyle/>
          <a:p>
            <a:r>
              <a:rPr lang="en-US" altLang="zh-TW" dirty="0"/>
              <a:t>2</a:t>
            </a:r>
            <a:endParaRPr lang="zh-TW" altLang="en-US" dirty="0"/>
          </a:p>
        </p:txBody>
      </p:sp>
      <p:sp>
        <p:nvSpPr>
          <p:cNvPr id="169" name="向右箭號 168"/>
          <p:cNvSpPr/>
          <p:nvPr/>
        </p:nvSpPr>
        <p:spPr bwMode="auto">
          <a:xfrm>
            <a:off x="5030685" y="4491363"/>
            <a:ext cx="978408" cy="484632"/>
          </a:xfrm>
          <a:prstGeom prst="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23</a:t>
            </a:fld>
            <a:r>
              <a:rPr lang="zh-TW" altLang="en-US"/>
              <a:t> </a:t>
            </a:r>
            <a:r>
              <a:rPr lang="en-US" altLang="zh-TW"/>
              <a:t>/ 34</a:t>
            </a:r>
            <a:endParaRPr lang="zh-TW" altLang="en-US" dirty="0"/>
          </a:p>
        </p:txBody>
      </p:sp>
    </p:spTree>
    <p:extLst>
      <p:ext uri="{BB962C8B-B14F-4D97-AF65-F5344CB8AC3E}">
        <p14:creationId xmlns:p14="http://schemas.microsoft.com/office/powerpoint/2010/main" val="27248702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Graph Modeling</a:t>
            </a:r>
            <a:br>
              <a:rPr lang="en-US" altLang="zh-TW" dirty="0"/>
            </a:br>
            <a:r>
              <a:rPr lang="en-US" altLang="zh-TW" dirty="0"/>
              <a:t> – Padding Node Insertion</a:t>
            </a:r>
            <a:endParaRPr lang="zh-TW" altLang="en-US" dirty="0"/>
          </a:p>
        </p:txBody>
      </p:sp>
      <p:sp>
        <p:nvSpPr>
          <p:cNvPr id="3" name="內容版面配置區 2"/>
          <p:cNvSpPr>
            <a:spLocks noGrp="1"/>
          </p:cNvSpPr>
          <p:nvPr>
            <p:ph idx="1"/>
          </p:nvPr>
        </p:nvSpPr>
        <p:spPr/>
        <p:txBody>
          <a:bodyPr/>
          <a:lstStyle/>
          <a:p>
            <a:r>
              <a:rPr lang="en-US" altLang="zh-TW" dirty="0"/>
              <a:t>Y. Tamiya proposed to insert padding nodes [3]</a:t>
            </a:r>
          </a:p>
          <a:p>
            <a:pPr lvl="1"/>
            <a:r>
              <a:rPr lang="en-US" altLang="zh-TW" dirty="0"/>
              <a:t>Achieve better solution</a:t>
            </a:r>
          </a:p>
          <a:p>
            <a:endParaRPr lang="en-US" altLang="zh-TW" dirty="0"/>
          </a:p>
          <a:p>
            <a:endParaRPr lang="en-US" altLang="zh-TW" dirty="0"/>
          </a:p>
          <a:p>
            <a:endParaRPr lang="zh-TW" altLang="en-US" dirty="0"/>
          </a:p>
        </p:txBody>
      </p:sp>
      <p:sp>
        <p:nvSpPr>
          <p:cNvPr id="5" name="橢圓 4"/>
          <p:cNvSpPr/>
          <p:nvPr/>
        </p:nvSpPr>
        <p:spPr bwMode="auto">
          <a:xfrm>
            <a:off x="5658686" y="445034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6" name="橢圓 5"/>
          <p:cNvSpPr/>
          <p:nvPr/>
        </p:nvSpPr>
        <p:spPr bwMode="auto">
          <a:xfrm>
            <a:off x="8039579" y="445034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7" name="橢圓 6"/>
          <p:cNvSpPr/>
          <p:nvPr/>
        </p:nvSpPr>
        <p:spPr bwMode="auto">
          <a:xfrm>
            <a:off x="6849132" y="4450342"/>
            <a:ext cx="431321" cy="431321"/>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8" name="橢圓 7"/>
          <p:cNvSpPr/>
          <p:nvPr/>
        </p:nvSpPr>
        <p:spPr bwMode="auto">
          <a:xfrm>
            <a:off x="776135" y="445034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9" name="橢圓 8"/>
          <p:cNvSpPr/>
          <p:nvPr/>
        </p:nvSpPr>
        <p:spPr bwMode="auto">
          <a:xfrm>
            <a:off x="3157028" y="4450342"/>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1" name="向右箭號 10"/>
          <p:cNvSpPr/>
          <p:nvPr/>
        </p:nvSpPr>
        <p:spPr bwMode="auto">
          <a:xfrm>
            <a:off x="4134313" y="4423686"/>
            <a:ext cx="978408" cy="484632"/>
          </a:xfrm>
          <a:prstGeom prst="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3" name="直線單箭頭接點 12"/>
          <p:cNvCxnSpPr>
            <a:stCxn id="8" idx="6"/>
            <a:endCxn id="9" idx="2"/>
          </p:cNvCxnSpPr>
          <p:nvPr/>
        </p:nvCxnSpPr>
        <p:spPr bwMode="auto">
          <a:xfrm>
            <a:off x="1207456" y="4666003"/>
            <a:ext cx="1949572"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4" name="文字方塊 13"/>
          <p:cNvSpPr txBox="1"/>
          <p:nvPr/>
        </p:nvSpPr>
        <p:spPr>
          <a:xfrm>
            <a:off x="6273550" y="4881663"/>
            <a:ext cx="1582484" cy="646331"/>
          </a:xfrm>
          <a:prstGeom prst="rect">
            <a:avLst/>
          </a:prstGeom>
          <a:noFill/>
        </p:spPr>
        <p:txBody>
          <a:bodyPr wrap="none" rtlCol="0">
            <a:spAutoFit/>
          </a:bodyPr>
          <a:lstStyle/>
          <a:p>
            <a:pPr algn="ctr"/>
            <a:r>
              <a:rPr lang="en-US" altLang="zh-TW" dirty="0">
                <a:solidFill>
                  <a:schemeClr val="accent1"/>
                </a:solidFill>
              </a:rPr>
              <a:t>Zero cost</a:t>
            </a:r>
            <a:br>
              <a:rPr lang="en-US" altLang="zh-TW" dirty="0">
                <a:solidFill>
                  <a:schemeClr val="accent1"/>
                </a:solidFill>
              </a:rPr>
            </a:br>
            <a:r>
              <a:rPr lang="en-US" altLang="zh-TW" dirty="0">
                <a:solidFill>
                  <a:schemeClr val="accent1"/>
                </a:solidFill>
              </a:rPr>
              <a:t>padding node</a:t>
            </a:r>
            <a:endParaRPr lang="zh-TW" altLang="en-US" dirty="0">
              <a:solidFill>
                <a:schemeClr val="accent1"/>
              </a:solidFill>
            </a:endParaRPr>
          </a:p>
        </p:txBody>
      </p:sp>
      <p:cxnSp>
        <p:nvCxnSpPr>
          <p:cNvPr id="16" name="直線單箭頭接點 15"/>
          <p:cNvCxnSpPr>
            <a:stCxn id="5" idx="6"/>
            <a:endCxn id="7" idx="2"/>
          </p:cNvCxnSpPr>
          <p:nvPr/>
        </p:nvCxnSpPr>
        <p:spPr bwMode="auto">
          <a:xfrm>
            <a:off x="6090007" y="4666003"/>
            <a:ext cx="75912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8" name="直線單箭頭接點 17"/>
          <p:cNvCxnSpPr>
            <a:stCxn id="7" idx="6"/>
            <a:endCxn id="6" idx="2"/>
          </p:cNvCxnSpPr>
          <p:nvPr/>
        </p:nvCxnSpPr>
        <p:spPr bwMode="auto">
          <a:xfrm>
            <a:off x="7280453" y="4666003"/>
            <a:ext cx="75912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9" name="文字方塊 18"/>
          <p:cNvSpPr txBox="1"/>
          <p:nvPr/>
        </p:nvSpPr>
        <p:spPr>
          <a:xfrm>
            <a:off x="354441" y="4082545"/>
            <a:ext cx="1274708" cy="369332"/>
          </a:xfrm>
          <a:prstGeom prst="rect">
            <a:avLst/>
          </a:prstGeom>
          <a:noFill/>
        </p:spPr>
        <p:txBody>
          <a:bodyPr wrap="none" rtlCol="0">
            <a:spAutoFit/>
          </a:bodyPr>
          <a:lstStyle/>
          <a:p>
            <a:r>
              <a:rPr lang="en-US" altLang="zh-TW" dirty="0"/>
              <a:t>Input node</a:t>
            </a:r>
            <a:endParaRPr lang="zh-TW" altLang="en-US" dirty="0"/>
          </a:p>
        </p:txBody>
      </p:sp>
      <p:sp>
        <p:nvSpPr>
          <p:cNvPr id="20" name="文字方塊 19"/>
          <p:cNvSpPr txBox="1"/>
          <p:nvPr/>
        </p:nvSpPr>
        <p:spPr>
          <a:xfrm>
            <a:off x="2645566" y="4082545"/>
            <a:ext cx="1454244" cy="369332"/>
          </a:xfrm>
          <a:prstGeom prst="rect">
            <a:avLst/>
          </a:prstGeom>
          <a:noFill/>
        </p:spPr>
        <p:txBody>
          <a:bodyPr wrap="none" rtlCol="0">
            <a:spAutoFit/>
          </a:bodyPr>
          <a:lstStyle/>
          <a:p>
            <a:r>
              <a:rPr lang="en-US" altLang="zh-TW" dirty="0"/>
              <a:t>Output node</a:t>
            </a:r>
            <a:endParaRPr lang="zh-TW" altLang="en-US" dirty="0"/>
          </a:p>
        </p:txBody>
      </p:sp>
      <p:sp>
        <p:nvSpPr>
          <p:cNvPr id="21" name="文字方塊 20"/>
          <p:cNvSpPr txBox="1"/>
          <p:nvPr/>
        </p:nvSpPr>
        <p:spPr>
          <a:xfrm>
            <a:off x="5240498" y="4082545"/>
            <a:ext cx="1274708" cy="369332"/>
          </a:xfrm>
          <a:prstGeom prst="rect">
            <a:avLst/>
          </a:prstGeom>
          <a:noFill/>
        </p:spPr>
        <p:txBody>
          <a:bodyPr wrap="none" rtlCol="0">
            <a:spAutoFit/>
          </a:bodyPr>
          <a:lstStyle/>
          <a:p>
            <a:r>
              <a:rPr lang="en-US" altLang="zh-TW" dirty="0"/>
              <a:t>Input node</a:t>
            </a:r>
            <a:endParaRPr lang="zh-TW" altLang="en-US" dirty="0"/>
          </a:p>
        </p:txBody>
      </p:sp>
      <p:sp>
        <p:nvSpPr>
          <p:cNvPr id="22" name="文字方塊 21"/>
          <p:cNvSpPr txBox="1"/>
          <p:nvPr/>
        </p:nvSpPr>
        <p:spPr>
          <a:xfrm>
            <a:off x="7528117" y="4082545"/>
            <a:ext cx="1454244" cy="369332"/>
          </a:xfrm>
          <a:prstGeom prst="rect">
            <a:avLst/>
          </a:prstGeom>
          <a:noFill/>
        </p:spPr>
        <p:txBody>
          <a:bodyPr wrap="none" rtlCol="0">
            <a:spAutoFit/>
          </a:bodyPr>
          <a:lstStyle/>
          <a:p>
            <a:r>
              <a:rPr lang="en-US" altLang="zh-TW" dirty="0"/>
              <a:t>Output node</a:t>
            </a:r>
            <a:endParaRPr lang="zh-TW" altLang="en-US" dirty="0"/>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24</a:t>
            </a:fld>
            <a:r>
              <a:rPr lang="zh-TW" altLang="en-US"/>
              <a:t> </a:t>
            </a:r>
            <a:r>
              <a:rPr lang="en-US" altLang="zh-TW"/>
              <a:t>/ 34</a:t>
            </a:r>
            <a:endParaRPr lang="zh-TW" altLang="en-US" dirty="0"/>
          </a:p>
        </p:txBody>
      </p:sp>
      <p:sp>
        <p:nvSpPr>
          <p:cNvPr id="10" name="矩形 9"/>
          <p:cNvSpPr/>
          <p:nvPr/>
        </p:nvSpPr>
        <p:spPr>
          <a:xfrm>
            <a:off x="1011501" y="3032864"/>
            <a:ext cx="7146398" cy="646331"/>
          </a:xfrm>
          <a:prstGeom prst="rect">
            <a:avLst/>
          </a:prstGeom>
          <a:ln>
            <a:solidFill>
              <a:schemeClr val="accent1"/>
            </a:solidFill>
          </a:ln>
        </p:spPr>
        <p:txBody>
          <a:bodyPr wrap="square">
            <a:spAutoFit/>
          </a:bodyPr>
          <a:lstStyle/>
          <a:p>
            <a:r>
              <a:rPr lang="en-US" altLang="zh-TW" dirty="0"/>
              <a:t>If an edge has input node with larger timing slack than output node, then a zero cost padding node is inserted in the edge</a:t>
            </a:r>
          </a:p>
        </p:txBody>
      </p:sp>
    </p:spTree>
    <p:extLst>
      <p:ext uri="{BB962C8B-B14F-4D97-AF65-F5344CB8AC3E}">
        <p14:creationId xmlns:p14="http://schemas.microsoft.com/office/powerpoint/2010/main" val="127379241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Graph Modeling</a:t>
            </a:r>
            <a:br>
              <a:rPr lang="en-US" altLang="zh-TW" dirty="0"/>
            </a:br>
            <a:r>
              <a:rPr lang="en-US" altLang="zh-TW" dirty="0"/>
              <a:t> – Crosstalk Exclusive Selection</a:t>
            </a:r>
            <a:endParaRPr lang="zh-TW" altLang="en-US" dirty="0"/>
          </a:p>
        </p:txBody>
      </p:sp>
      <p:sp>
        <p:nvSpPr>
          <p:cNvPr id="4" name="橢圓 3"/>
          <p:cNvSpPr/>
          <p:nvPr/>
        </p:nvSpPr>
        <p:spPr bwMode="auto">
          <a:xfrm>
            <a:off x="845874" y="375033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橢圓 4"/>
          <p:cNvSpPr/>
          <p:nvPr/>
        </p:nvSpPr>
        <p:spPr bwMode="auto">
          <a:xfrm>
            <a:off x="845874" y="31119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6" name="橢圓 5"/>
          <p:cNvSpPr/>
          <p:nvPr/>
        </p:nvSpPr>
        <p:spPr bwMode="auto">
          <a:xfrm>
            <a:off x="845874" y="438869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橢圓 6"/>
          <p:cNvSpPr/>
          <p:nvPr/>
        </p:nvSpPr>
        <p:spPr bwMode="auto">
          <a:xfrm>
            <a:off x="1639505" y="407236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橢圓 7"/>
          <p:cNvSpPr/>
          <p:nvPr/>
        </p:nvSpPr>
        <p:spPr bwMode="auto">
          <a:xfrm>
            <a:off x="1639505" y="343400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9" name="橢圓 8"/>
          <p:cNvSpPr/>
          <p:nvPr/>
        </p:nvSpPr>
        <p:spPr bwMode="auto">
          <a:xfrm>
            <a:off x="2433136" y="4072360"/>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橢圓 9"/>
          <p:cNvSpPr/>
          <p:nvPr/>
        </p:nvSpPr>
        <p:spPr bwMode="auto">
          <a:xfrm>
            <a:off x="2433136" y="343400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1" name="橢圓 10"/>
          <p:cNvSpPr/>
          <p:nvPr/>
        </p:nvSpPr>
        <p:spPr bwMode="auto">
          <a:xfrm>
            <a:off x="3226767" y="375033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橢圓 11"/>
          <p:cNvSpPr/>
          <p:nvPr/>
        </p:nvSpPr>
        <p:spPr bwMode="auto">
          <a:xfrm>
            <a:off x="3226767" y="31119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13" name="橢圓 12"/>
          <p:cNvSpPr/>
          <p:nvPr/>
        </p:nvSpPr>
        <p:spPr bwMode="auto">
          <a:xfrm>
            <a:off x="3226767" y="438869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橢圓 13"/>
          <p:cNvSpPr/>
          <p:nvPr/>
        </p:nvSpPr>
        <p:spPr bwMode="auto">
          <a:xfrm>
            <a:off x="1414732" y="2878859"/>
            <a:ext cx="862642" cy="2173856"/>
          </a:xfrm>
          <a:prstGeom prst="ellipse">
            <a:avLst/>
          </a:prstGeom>
          <a:noFill/>
          <a:ln w="38100" cap="flat" cmpd="sng" algn="ctr">
            <a:solidFill>
              <a:schemeClr val="accent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5" name="直線單箭頭接點 14"/>
          <p:cNvCxnSpPr>
            <a:stCxn id="5" idx="5"/>
            <a:endCxn id="8" idx="2"/>
          </p:cNvCxnSpPr>
          <p:nvPr/>
        </p:nvCxnSpPr>
        <p:spPr bwMode="auto">
          <a:xfrm>
            <a:off x="1214030" y="3480134"/>
            <a:ext cx="425475" cy="169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6" name="直線單箭頭接點 15"/>
          <p:cNvCxnSpPr>
            <a:stCxn id="4" idx="6"/>
            <a:endCxn id="8" idx="2"/>
          </p:cNvCxnSpPr>
          <p:nvPr/>
        </p:nvCxnSpPr>
        <p:spPr bwMode="auto">
          <a:xfrm flipV="1">
            <a:off x="1277195" y="3649662"/>
            <a:ext cx="362310"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7" name="直線單箭頭接點 16"/>
          <p:cNvCxnSpPr>
            <a:stCxn id="5" idx="5"/>
            <a:endCxn id="7" idx="2"/>
          </p:cNvCxnSpPr>
          <p:nvPr/>
        </p:nvCxnSpPr>
        <p:spPr bwMode="auto">
          <a:xfrm>
            <a:off x="1214030" y="3480134"/>
            <a:ext cx="425475" cy="807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8" name="直線單箭頭接點 17"/>
          <p:cNvCxnSpPr>
            <a:stCxn id="6" idx="7"/>
            <a:endCxn id="7" idx="2"/>
          </p:cNvCxnSpPr>
          <p:nvPr/>
        </p:nvCxnSpPr>
        <p:spPr bwMode="auto">
          <a:xfrm flipV="1">
            <a:off x="1214030" y="4288021"/>
            <a:ext cx="425475" cy="163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9" name="直線單箭頭接點 18"/>
          <p:cNvCxnSpPr>
            <a:stCxn id="6" idx="7"/>
            <a:endCxn id="8" idx="2"/>
          </p:cNvCxnSpPr>
          <p:nvPr/>
        </p:nvCxnSpPr>
        <p:spPr bwMode="auto">
          <a:xfrm flipV="1">
            <a:off x="1214030" y="3649662"/>
            <a:ext cx="425475" cy="802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0" name="直線單箭頭接點 19"/>
          <p:cNvCxnSpPr>
            <a:stCxn id="4" idx="6"/>
            <a:endCxn id="7" idx="2"/>
          </p:cNvCxnSpPr>
          <p:nvPr/>
        </p:nvCxnSpPr>
        <p:spPr bwMode="auto">
          <a:xfrm>
            <a:off x="1277195" y="3965998"/>
            <a:ext cx="362310"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1" name="直線單箭頭接點 20"/>
          <p:cNvCxnSpPr>
            <a:stCxn id="8" idx="6"/>
            <a:endCxn id="10" idx="2"/>
          </p:cNvCxnSpPr>
          <p:nvPr/>
        </p:nvCxnSpPr>
        <p:spPr bwMode="auto">
          <a:xfrm>
            <a:off x="2070826" y="3649662"/>
            <a:ext cx="36231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2" name="直線單箭頭接點 21"/>
          <p:cNvCxnSpPr>
            <a:stCxn id="8" idx="6"/>
            <a:endCxn id="9" idx="2"/>
          </p:cNvCxnSpPr>
          <p:nvPr/>
        </p:nvCxnSpPr>
        <p:spPr bwMode="auto">
          <a:xfrm>
            <a:off x="2070826" y="3649662"/>
            <a:ext cx="362310" cy="63835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3" name="直線單箭頭接點 22"/>
          <p:cNvCxnSpPr>
            <a:stCxn id="7" idx="6"/>
            <a:endCxn id="10" idx="2"/>
          </p:cNvCxnSpPr>
          <p:nvPr/>
        </p:nvCxnSpPr>
        <p:spPr bwMode="auto">
          <a:xfrm flipV="1">
            <a:off x="2070826" y="3649662"/>
            <a:ext cx="362310" cy="63835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4" name="直線單箭頭接點 23"/>
          <p:cNvCxnSpPr>
            <a:stCxn id="7" idx="6"/>
            <a:endCxn id="9" idx="2"/>
          </p:cNvCxnSpPr>
          <p:nvPr/>
        </p:nvCxnSpPr>
        <p:spPr bwMode="auto">
          <a:xfrm>
            <a:off x="2070826" y="4288021"/>
            <a:ext cx="36231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5" name="直線單箭頭接點 24"/>
          <p:cNvCxnSpPr>
            <a:stCxn id="10" idx="6"/>
            <a:endCxn id="12" idx="3"/>
          </p:cNvCxnSpPr>
          <p:nvPr/>
        </p:nvCxnSpPr>
        <p:spPr bwMode="auto">
          <a:xfrm flipV="1">
            <a:off x="2864457" y="3480134"/>
            <a:ext cx="425475" cy="16952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6" name="直線單箭頭接點 25"/>
          <p:cNvCxnSpPr>
            <a:stCxn id="10" idx="6"/>
            <a:endCxn id="13" idx="1"/>
          </p:cNvCxnSpPr>
          <p:nvPr/>
        </p:nvCxnSpPr>
        <p:spPr bwMode="auto">
          <a:xfrm>
            <a:off x="2864457" y="3649662"/>
            <a:ext cx="425475" cy="80219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7" name="直線單箭頭接點 26"/>
          <p:cNvCxnSpPr>
            <a:stCxn id="10" idx="6"/>
            <a:endCxn id="11" idx="2"/>
          </p:cNvCxnSpPr>
          <p:nvPr/>
        </p:nvCxnSpPr>
        <p:spPr bwMode="auto">
          <a:xfrm>
            <a:off x="2864457" y="3649662"/>
            <a:ext cx="362310" cy="316336"/>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8" name="直線單箭頭接點 27"/>
          <p:cNvCxnSpPr>
            <a:stCxn id="9" idx="6"/>
            <a:endCxn id="12" idx="3"/>
          </p:cNvCxnSpPr>
          <p:nvPr/>
        </p:nvCxnSpPr>
        <p:spPr bwMode="auto">
          <a:xfrm flipV="1">
            <a:off x="2864457" y="3480134"/>
            <a:ext cx="425475" cy="80788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9" name="直線單箭頭接點 28"/>
          <p:cNvCxnSpPr>
            <a:stCxn id="9" idx="6"/>
            <a:endCxn id="11" idx="2"/>
          </p:cNvCxnSpPr>
          <p:nvPr/>
        </p:nvCxnSpPr>
        <p:spPr bwMode="auto">
          <a:xfrm flipV="1">
            <a:off x="2864457" y="3965998"/>
            <a:ext cx="362310" cy="32202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直線單箭頭接點 29"/>
          <p:cNvCxnSpPr>
            <a:stCxn id="9" idx="6"/>
            <a:endCxn id="13" idx="1"/>
          </p:cNvCxnSpPr>
          <p:nvPr/>
        </p:nvCxnSpPr>
        <p:spPr bwMode="auto">
          <a:xfrm>
            <a:off x="2864457" y="4288021"/>
            <a:ext cx="425475" cy="163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32" name="文字方塊 31"/>
          <p:cNvSpPr txBox="1"/>
          <p:nvPr/>
        </p:nvSpPr>
        <p:spPr>
          <a:xfrm>
            <a:off x="1665385" y="5587483"/>
            <a:ext cx="1236236" cy="369332"/>
          </a:xfrm>
          <a:prstGeom prst="rect">
            <a:avLst/>
          </a:prstGeom>
          <a:noFill/>
        </p:spPr>
        <p:txBody>
          <a:bodyPr wrap="none" rtlCol="0">
            <a:spAutoFit/>
          </a:bodyPr>
          <a:lstStyle/>
          <a:p>
            <a:r>
              <a:rPr lang="en-US" altLang="zh-TW" dirty="0">
                <a:solidFill>
                  <a:schemeClr val="accent1"/>
                </a:solidFill>
              </a:rPr>
              <a:t>Neighbors</a:t>
            </a:r>
            <a:endParaRPr lang="zh-TW" altLang="en-US" dirty="0">
              <a:solidFill>
                <a:schemeClr val="accent1"/>
              </a:solidFill>
            </a:endParaRPr>
          </a:p>
        </p:txBody>
      </p:sp>
      <p:pic>
        <p:nvPicPr>
          <p:cNvPr id="33" name="圖片 32"/>
          <p:cNvPicPr>
            <a:picLocks noChangeAspect="1"/>
          </p:cNvPicPr>
          <p:nvPr/>
        </p:nvPicPr>
        <p:blipFill>
          <a:blip r:embed="rId3">
            <a:extLst>
              <a:ext uri="{BEBA8EAE-BF5A-486C-A8C5-ECC9F3942E4B}">
                <a14:imgProps xmlns:a14="http://schemas.microsoft.com/office/drawing/2010/main">
                  <a14:imgLayer r:embed="rId4">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3999113" y="1514218"/>
            <a:ext cx="5665872" cy="5343781"/>
          </a:xfrm>
          <a:prstGeom prst="rect">
            <a:avLst/>
          </a:prstGeom>
        </p:spPr>
      </p:pic>
      <p:sp>
        <p:nvSpPr>
          <p:cNvPr id="35" name="乘號 34"/>
          <p:cNvSpPr/>
          <p:nvPr/>
        </p:nvSpPr>
        <p:spPr bwMode="auto">
          <a:xfrm>
            <a:off x="1427112" y="3860046"/>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6" name="乘號 35"/>
          <p:cNvSpPr/>
          <p:nvPr/>
        </p:nvSpPr>
        <p:spPr bwMode="auto">
          <a:xfrm>
            <a:off x="640840" y="3543299"/>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7" name="乘號 36"/>
          <p:cNvSpPr/>
          <p:nvPr/>
        </p:nvSpPr>
        <p:spPr bwMode="auto">
          <a:xfrm>
            <a:off x="2219229" y="3865239"/>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8" name="乘號 37"/>
          <p:cNvSpPr/>
          <p:nvPr/>
        </p:nvSpPr>
        <p:spPr bwMode="auto">
          <a:xfrm>
            <a:off x="3017296" y="4173004"/>
            <a:ext cx="850262" cy="850262"/>
          </a:xfrm>
          <a:prstGeom prst="mathMultiply">
            <a:avLst>
              <a:gd name="adj1" fmla="val 3260"/>
            </a:avLst>
          </a:prstGeom>
          <a:solidFill>
            <a:srgbClr val="FF66CC"/>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9" name="左大括弧 38"/>
          <p:cNvSpPr/>
          <p:nvPr/>
        </p:nvSpPr>
        <p:spPr bwMode="auto">
          <a:xfrm>
            <a:off x="3975303" y="1876532"/>
            <a:ext cx="245330" cy="1666767"/>
          </a:xfrm>
          <a:prstGeom prst="leftBrace">
            <a:avLst/>
          </a:prstGeom>
          <a:noFill/>
          <a:ln w="22225" cap="flat" cmpd="sng" algn="ctr">
            <a:solidFill>
              <a:schemeClr val="accent1"/>
            </a:solidFill>
            <a:prstDash val="solid"/>
            <a:round/>
            <a:headEnd type="none" w="med" len="med"/>
            <a:tailEnd type="none" w="med" len="med"/>
          </a:ln>
          <a:effectLst/>
        </p:spPr>
        <p:txBody>
          <a:bodyPr rtlCol="0" anchor="ctr"/>
          <a:lstStyle/>
          <a:p>
            <a:pPr algn="ctr"/>
            <a:endParaRPr lang="zh-TW" altLang="en-US"/>
          </a:p>
        </p:txBody>
      </p:sp>
      <p:sp>
        <p:nvSpPr>
          <p:cNvPr id="40" name="左大括弧 39"/>
          <p:cNvSpPr/>
          <p:nvPr/>
        </p:nvSpPr>
        <p:spPr bwMode="auto">
          <a:xfrm>
            <a:off x="3975303" y="3822282"/>
            <a:ext cx="245330" cy="1949867"/>
          </a:xfrm>
          <a:prstGeom prst="leftBrace">
            <a:avLst/>
          </a:prstGeom>
          <a:noFill/>
          <a:ln w="22225" cap="flat" cmpd="sng" algn="ctr">
            <a:solidFill>
              <a:schemeClr val="accent1"/>
            </a:solidFill>
            <a:prstDash val="solid"/>
            <a:round/>
            <a:headEnd type="none" w="med" len="med"/>
            <a:tailEnd type="none" w="med" len="med"/>
          </a:ln>
          <a:effectLst/>
        </p:spPr>
        <p:txBody>
          <a:bodyPr rtlCol="0" anchor="ctr"/>
          <a:lstStyle/>
          <a:p>
            <a:pPr algn="ctr"/>
            <a:endParaRPr lang="zh-TW" altLang="en-US"/>
          </a:p>
        </p:txBody>
      </p:sp>
      <p:sp>
        <p:nvSpPr>
          <p:cNvPr id="41" name="左大括弧 40"/>
          <p:cNvSpPr/>
          <p:nvPr/>
        </p:nvSpPr>
        <p:spPr bwMode="auto">
          <a:xfrm>
            <a:off x="3975303" y="6051132"/>
            <a:ext cx="245330" cy="716330"/>
          </a:xfrm>
          <a:prstGeom prst="leftBrace">
            <a:avLst/>
          </a:prstGeom>
          <a:noFill/>
          <a:ln w="22225" cap="flat" cmpd="sng" algn="ctr">
            <a:solidFill>
              <a:schemeClr val="accent1"/>
            </a:solidFill>
            <a:prstDash val="solid"/>
            <a:round/>
            <a:headEnd type="none" w="med" len="med"/>
            <a:tailEnd type="none" w="med" len="med"/>
          </a:ln>
          <a:effectLst/>
        </p:spPr>
        <p:txBody>
          <a:bodyPr rtlCol="0" anchor="ctr"/>
          <a:lstStyle/>
          <a:p>
            <a:pPr algn="ctr"/>
            <a:endParaRPr lang="zh-TW" altLang="en-US"/>
          </a:p>
        </p:txBody>
      </p:sp>
      <p:sp>
        <p:nvSpPr>
          <p:cNvPr id="42" name="文字方塊 41"/>
          <p:cNvSpPr txBox="1"/>
          <p:nvPr/>
        </p:nvSpPr>
        <p:spPr>
          <a:xfrm>
            <a:off x="575721" y="2450150"/>
            <a:ext cx="1402948" cy="369332"/>
          </a:xfrm>
          <a:prstGeom prst="rect">
            <a:avLst/>
          </a:prstGeom>
          <a:noFill/>
        </p:spPr>
        <p:txBody>
          <a:bodyPr wrap="none" rtlCol="0">
            <a:spAutoFit/>
          </a:bodyPr>
          <a:lstStyle/>
          <a:p>
            <a:r>
              <a:rPr lang="en-US" altLang="zh-TW" dirty="0"/>
              <a:t>Critical path</a:t>
            </a:r>
            <a:endParaRPr lang="zh-TW" altLang="en-US" dirty="0"/>
          </a:p>
        </p:txBody>
      </p:sp>
      <p:sp>
        <p:nvSpPr>
          <p:cNvPr id="3" name="投影片編號版面配置區 2"/>
          <p:cNvSpPr>
            <a:spLocks noGrp="1"/>
          </p:cNvSpPr>
          <p:nvPr>
            <p:ph type="sldNum" sz="quarter" idx="10"/>
          </p:nvPr>
        </p:nvSpPr>
        <p:spPr/>
        <p:txBody>
          <a:bodyPr/>
          <a:lstStyle/>
          <a:p>
            <a:fld id="{98DD11F9-7500-44D7-BD4E-9DA41FE32E0D}" type="slidenum">
              <a:rPr lang="zh-TW" altLang="en-US" smtClean="0"/>
              <a:pPr/>
              <a:t>25</a:t>
            </a:fld>
            <a:r>
              <a:rPr lang="zh-TW" altLang="en-US"/>
              <a:t> </a:t>
            </a:r>
            <a:r>
              <a:rPr lang="en-US" altLang="zh-TW"/>
              <a:t>/ 34</a:t>
            </a:r>
            <a:endParaRPr lang="zh-TW" altLang="en-US" dirty="0"/>
          </a:p>
        </p:txBody>
      </p:sp>
      <p:cxnSp>
        <p:nvCxnSpPr>
          <p:cNvPr id="34" name="直線單箭頭接點 33"/>
          <p:cNvCxnSpPr>
            <a:stCxn id="7" idx="4"/>
          </p:cNvCxnSpPr>
          <p:nvPr/>
        </p:nvCxnSpPr>
        <p:spPr bwMode="auto">
          <a:xfrm>
            <a:off x="1855166" y="4503681"/>
            <a:ext cx="344570" cy="106035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4" name="直線單箭頭接點 43"/>
          <p:cNvCxnSpPr>
            <a:stCxn id="4" idx="5"/>
          </p:cNvCxnSpPr>
          <p:nvPr/>
        </p:nvCxnSpPr>
        <p:spPr bwMode="auto">
          <a:xfrm>
            <a:off x="1214030" y="4118493"/>
            <a:ext cx="784758" cy="146379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6" name="直線單箭頭接點 45"/>
          <p:cNvCxnSpPr>
            <a:stCxn id="9" idx="4"/>
          </p:cNvCxnSpPr>
          <p:nvPr/>
        </p:nvCxnSpPr>
        <p:spPr bwMode="auto">
          <a:xfrm flipH="1">
            <a:off x="2418206" y="4503681"/>
            <a:ext cx="230591" cy="107860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8" name="直線單箭頭接點 47"/>
          <p:cNvCxnSpPr>
            <a:stCxn id="13" idx="3"/>
          </p:cNvCxnSpPr>
          <p:nvPr/>
        </p:nvCxnSpPr>
        <p:spPr bwMode="auto">
          <a:xfrm flipH="1">
            <a:off x="2624754" y="4756852"/>
            <a:ext cx="665178" cy="83297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1" name="直線單箭頭接點 50"/>
          <p:cNvCxnSpPr>
            <a:stCxn id="14" idx="4"/>
            <a:endCxn id="32" idx="0"/>
          </p:cNvCxnSpPr>
          <p:nvPr/>
        </p:nvCxnSpPr>
        <p:spPr bwMode="auto">
          <a:xfrm>
            <a:off x="1846053" y="5052715"/>
            <a:ext cx="437450" cy="534768"/>
          </a:xfrm>
          <a:prstGeom prst="straightConnector1">
            <a:avLst/>
          </a:prstGeom>
          <a:solidFill>
            <a:schemeClr val="accent1"/>
          </a:solidFill>
          <a:ln w="38100" cap="flat" cmpd="sng" algn="ctr">
            <a:solidFill>
              <a:schemeClr val="accent1"/>
            </a:solidFill>
            <a:prstDash val="dashDot"/>
            <a:round/>
            <a:headEnd type="none" w="med" len="med"/>
            <a:tailEnd type="triangle"/>
          </a:ln>
          <a:effectLst/>
        </p:spPr>
      </p:cxnSp>
    </p:spTree>
    <p:extLst>
      <p:ext uri="{BB962C8B-B14F-4D97-AF65-F5344CB8AC3E}">
        <p14:creationId xmlns:p14="http://schemas.microsoft.com/office/powerpoint/2010/main" val="30642778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7" presetClass="emph" presetSubtype="2" fill="hold" nodeType="clickEffect">
                                  <p:stCondLst>
                                    <p:cond delay="0"/>
                                  </p:stCondLst>
                                  <p:childTnLst>
                                    <p:animClr clrSpc="rgb" dir="cw">
                                      <p:cBhvr>
                                        <p:cTn id="64" dur="500" fill="hold"/>
                                        <p:tgtEl>
                                          <p:spTgt spid="5"/>
                                        </p:tgtEl>
                                        <p:attrNameLst>
                                          <p:attrName>stroke.color</p:attrName>
                                        </p:attrNameLst>
                                      </p:cBhvr>
                                      <p:to>
                                        <a:srgbClr val="92D050"/>
                                      </p:to>
                                    </p:animClr>
                                    <p:set>
                                      <p:cBhvr>
                                        <p:cTn id="65" dur="500" fill="hold"/>
                                        <p:tgtEl>
                                          <p:spTgt spid="5"/>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500" fill="hold"/>
                                        <p:tgtEl>
                                          <p:spTgt spid="8"/>
                                        </p:tgtEl>
                                        <p:attrNameLst>
                                          <p:attrName>stroke.color</p:attrName>
                                        </p:attrNameLst>
                                      </p:cBhvr>
                                      <p:to>
                                        <a:srgbClr val="92D050"/>
                                      </p:to>
                                    </p:animClr>
                                    <p:set>
                                      <p:cBhvr>
                                        <p:cTn id="68" dur="500" fill="hold"/>
                                        <p:tgtEl>
                                          <p:spTgt spid="8"/>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500" fill="hold"/>
                                        <p:tgtEl>
                                          <p:spTgt spid="10"/>
                                        </p:tgtEl>
                                        <p:attrNameLst>
                                          <p:attrName>stroke.color</p:attrName>
                                        </p:attrNameLst>
                                      </p:cBhvr>
                                      <p:to>
                                        <a:srgbClr val="92D050"/>
                                      </p:to>
                                    </p:animClr>
                                    <p:set>
                                      <p:cBhvr>
                                        <p:cTn id="71" dur="500" fill="hold"/>
                                        <p:tgtEl>
                                          <p:spTgt spid="10"/>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12"/>
                                        </p:tgtEl>
                                        <p:attrNameLst>
                                          <p:attrName>stroke.color</p:attrName>
                                        </p:attrNameLst>
                                      </p:cBhvr>
                                      <p:to>
                                        <a:srgbClr val="92D050"/>
                                      </p:to>
                                    </p:animClr>
                                    <p:set>
                                      <p:cBhvr>
                                        <p:cTn id="74" dur="500" fill="hold"/>
                                        <p:tgtEl>
                                          <p:spTgt spid="12"/>
                                        </p:tgtEl>
                                        <p:attrNameLst>
                                          <p:attrName>stroke.on</p:attrName>
                                        </p:attrNameLst>
                                      </p:cBhvr>
                                      <p:to>
                                        <p:strVal val="true"/>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xit" presetSubtype="0" fill="hold" grpId="1" nodeType="with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7" presetClass="emph" presetSubtype="2" fill="hold" nodeType="clickEffect">
                                  <p:stCondLst>
                                    <p:cond delay="0"/>
                                  </p:stCondLst>
                                  <p:childTnLst>
                                    <p:animClr clrSpc="rgb" dir="cw">
                                      <p:cBhvr>
                                        <p:cTn id="99" dur="500" fill="hold"/>
                                        <p:tgtEl>
                                          <p:spTgt spid="6"/>
                                        </p:tgtEl>
                                        <p:attrNameLst>
                                          <p:attrName>stroke.color</p:attrName>
                                        </p:attrNameLst>
                                      </p:cBhvr>
                                      <p:to>
                                        <a:srgbClr val="92D050"/>
                                      </p:to>
                                    </p:animClr>
                                    <p:set>
                                      <p:cBhvr>
                                        <p:cTn id="100" dur="500" fill="hold"/>
                                        <p:tgtEl>
                                          <p:spTgt spid="6"/>
                                        </p:tgtEl>
                                        <p:attrNameLst>
                                          <p:attrName>stroke.on</p:attrName>
                                        </p:attrNameLst>
                                      </p:cBhvr>
                                      <p:to>
                                        <p:strVal val="true"/>
                                      </p:to>
                                    </p:se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childTnLst>
                          </p:cTn>
                        </p:par>
                        <p:par>
                          <p:cTn id="108" fill="hold">
                            <p:stCondLst>
                              <p:cond delay="1000"/>
                            </p:stCondLst>
                            <p:childTnLst>
                              <p:par>
                                <p:cTn id="109" presetID="7" presetClass="emph" presetSubtype="2" fill="hold" nodeType="afterEffect">
                                  <p:stCondLst>
                                    <p:cond delay="0"/>
                                  </p:stCondLst>
                                  <p:childTnLst>
                                    <p:animClr clrSpc="rgb" dir="cw">
                                      <p:cBhvr>
                                        <p:cTn id="110" dur="500" fill="hold"/>
                                        <p:tgtEl>
                                          <p:spTgt spid="11"/>
                                        </p:tgtEl>
                                        <p:attrNameLst>
                                          <p:attrName>stroke.color</p:attrName>
                                        </p:attrNameLst>
                                      </p:cBhvr>
                                      <p:to>
                                        <a:srgbClr val="92D050"/>
                                      </p:to>
                                    </p:animClr>
                                    <p:set>
                                      <p:cBhvr>
                                        <p:cTn id="111" dur="500" fill="hold"/>
                                        <p:tgtEl>
                                          <p:spTgt spid="11"/>
                                        </p:tgtEl>
                                        <p:attrNameLst>
                                          <p:attrName>stroke.on</p:attrName>
                                        </p:attrNameLst>
                                      </p:cBhvr>
                                      <p:to>
                                        <p:strVal val="true"/>
                                      </p:to>
                                    </p:se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par>
                                <p:cTn id="116" presetID="10" presetClass="entr" presetSubtype="0"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par>
                                <p:cTn id="124" presetID="10" presetClass="exit" presetSubtype="0" fill="hold" grpId="1" nodeType="withEffect">
                                  <p:stCondLst>
                                    <p:cond delay="0"/>
                                  </p:stCondLst>
                                  <p:childTnLst>
                                    <p:animEffect transition="out" filter="fade">
                                      <p:cBhvr>
                                        <p:cTn id="125" dur="500"/>
                                        <p:tgtEl>
                                          <p:spTgt spid="40"/>
                                        </p:tgtEl>
                                      </p:cBhvr>
                                    </p:animEffect>
                                    <p:set>
                                      <p:cBhvr>
                                        <p:cTn id="126" dur="1" fill="hold">
                                          <p:stCondLst>
                                            <p:cond delay="499"/>
                                          </p:stCondLst>
                                        </p:cTn>
                                        <p:tgtEl>
                                          <p:spTgt spid="4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500"/>
                                        <p:tgtEl>
                                          <p:spTgt spid="15"/>
                                        </p:tgtEl>
                                      </p:cBhvr>
                                    </p:animEffect>
                                  </p:childTnLst>
                                </p:cTn>
                              </p:par>
                              <p:par>
                                <p:cTn id="132" presetID="10" presetClass="entr" presetSubtype="0" fill="hold" nodeType="with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fade">
                                      <p:cBhvr>
                                        <p:cTn id="134" dur="500"/>
                                        <p:tgtEl>
                                          <p:spTgt spid="19"/>
                                        </p:tgtEl>
                                      </p:cBhvr>
                                    </p:animEffect>
                                  </p:childTnLst>
                                </p:cTn>
                              </p:par>
                              <p:par>
                                <p:cTn id="135" presetID="10" presetClass="entr" presetSubtype="0" fill="hold" nodeType="with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500"/>
                                        <p:tgtEl>
                                          <p:spTgt spid="21"/>
                                        </p:tgtEl>
                                      </p:cBhvr>
                                    </p:animEffect>
                                  </p:childTnLst>
                                </p:cTn>
                              </p:par>
                              <p:par>
                                <p:cTn id="138" presetID="10" presetClass="entr" presetSubtype="0" fill="hold"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fade">
                                      <p:cBhvr>
                                        <p:cTn id="143" dur="500"/>
                                        <p:tgtEl>
                                          <p:spTgt spid="27"/>
                                        </p:tgtEl>
                                      </p:cBhvr>
                                    </p:animEffect>
                                  </p:childTnLst>
                                </p:cTn>
                              </p:par>
                            </p:childTnLst>
                          </p:cTn>
                        </p:par>
                        <p:par>
                          <p:cTn id="144" fill="hold">
                            <p:stCondLst>
                              <p:cond delay="500"/>
                            </p:stCondLst>
                            <p:childTnLst>
                              <p:par>
                                <p:cTn id="145" presetID="10" presetClass="exit" presetSubtype="0" fill="hold" grpId="1" nodeType="afterEffect">
                                  <p:stCondLst>
                                    <p:cond delay="0"/>
                                  </p:stCondLst>
                                  <p:childTnLst>
                                    <p:animEffect transition="out" filter="fade">
                                      <p:cBhvr>
                                        <p:cTn id="146" dur="500"/>
                                        <p:tgtEl>
                                          <p:spTgt spid="35"/>
                                        </p:tgtEl>
                                      </p:cBhvr>
                                    </p:animEffect>
                                    <p:set>
                                      <p:cBhvr>
                                        <p:cTn id="147" dur="1" fill="hold">
                                          <p:stCondLst>
                                            <p:cond delay="499"/>
                                          </p:stCondLst>
                                        </p:cTn>
                                        <p:tgtEl>
                                          <p:spTgt spid="35"/>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8"/>
                                        </p:tgtEl>
                                      </p:cBhvr>
                                    </p:animEffect>
                                    <p:set>
                                      <p:cBhvr>
                                        <p:cTn id="150" dur="1" fill="hold">
                                          <p:stCondLst>
                                            <p:cond delay="499"/>
                                          </p:stCondLst>
                                        </p:cTn>
                                        <p:tgtEl>
                                          <p:spTgt spid="3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7"/>
                                        </p:tgtEl>
                                      </p:cBhvr>
                                    </p:animEffect>
                                    <p:set>
                                      <p:cBhvr>
                                        <p:cTn id="153" dur="1" fill="hold">
                                          <p:stCondLst>
                                            <p:cond delay="499"/>
                                          </p:stCondLst>
                                        </p:cTn>
                                        <p:tgtEl>
                                          <p:spTgt spid="37"/>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6"/>
                                        </p:tgtEl>
                                      </p:cBhvr>
                                    </p:animEffect>
                                    <p:set>
                                      <p:cBhvr>
                                        <p:cTn id="156" dur="1" fill="hold">
                                          <p:stCondLst>
                                            <p:cond delay="499"/>
                                          </p:stCondLst>
                                        </p:cTn>
                                        <p:tgtEl>
                                          <p:spTgt spid="36"/>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500"/>
                                        <p:tgtEl>
                                          <p:spTgt spid="13"/>
                                        </p:tgtEl>
                                      </p:cBhvr>
                                    </p:animEffect>
                                    <p:set>
                                      <p:cBhvr>
                                        <p:cTn id="159" dur="1" fill="hold">
                                          <p:stCondLst>
                                            <p:cond delay="499"/>
                                          </p:stCondLst>
                                        </p:cTn>
                                        <p:tgtEl>
                                          <p:spTgt spid="13"/>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9"/>
                                        </p:tgtEl>
                                      </p:cBhvr>
                                    </p:animEffect>
                                    <p:set>
                                      <p:cBhvr>
                                        <p:cTn id="162" dur="1" fill="hold">
                                          <p:stCondLst>
                                            <p:cond delay="499"/>
                                          </p:stCondLst>
                                        </p:cTn>
                                        <p:tgtEl>
                                          <p:spTgt spid="9"/>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7"/>
                                        </p:tgtEl>
                                      </p:cBhvr>
                                    </p:animEffect>
                                    <p:set>
                                      <p:cBhvr>
                                        <p:cTn id="165" dur="1" fill="hold">
                                          <p:stCondLst>
                                            <p:cond delay="499"/>
                                          </p:stCondLst>
                                        </p:cTn>
                                        <p:tgtEl>
                                          <p:spTgt spid="7"/>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4"/>
                                        </p:tgtEl>
                                      </p:cBhvr>
                                    </p:animEffect>
                                    <p:set>
                                      <p:cBhvr>
                                        <p:cTn id="168" dur="1" fill="hold">
                                          <p:stCondLst>
                                            <p:cond delay="499"/>
                                          </p:stCondLst>
                                        </p:cTn>
                                        <p:tgtEl>
                                          <p:spTgt spid="4"/>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14"/>
                                        </p:tgtEl>
                                      </p:cBhvr>
                                    </p:animEffect>
                                    <p:set>
                                      <p:cBhvr>
                                        <p:cTn id="171" dur="1" fill="hold">
                                          <p:stCondLst>
                                            <p:cond delay="499"/>
                                          </p:stCondLst>
                                        </p:cTn>
                                        <p:tgtEl>
                                          <p:spTgt spid="14"/>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41"/>
                                        </p:tgtEl>
                                      </p:cBhvr>
                                    </p:animEffect>
                                    <p:set>
                                      <p:cBhvr>
                                        <p:cTn id="177" dur="1" fill="hold">
                                          <p:stCondLst>
                                            <p:cond delay="499"/>
                                          </p:stCondLst>
                                        </p:cTn>
                                        <p:tgtEl>
                                          <p:spTgt spid="41"/>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34"/>
                                        </p:tgtEl>
                                      </p:cBhvr>
                                    </p:animEffect>
                                    <p:set>
                                      <p:cBhvr>
                                        <p:cTn id="180" dur="1" fill="hold">
                                          <p:stCondLst>
                                            <p:cond delay="499"/>
                                          </p:stCondLst>
                                        </p:cTn>
                                        <p:tgtEl>
                                          <p:spTgt spid="34"/>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8"/>
                                        </p:tgtEl>
                                      </p:cBhvr>
                                    </p:animEffect>
                                    <p:set>
                                      <p:cBhvr>
                                        <p:cTn id="183" dur="1" fill="hold">
                                          <p:stCondLst>
                                            <p:cond delay="499"/>
                                          </p:stCondLst>
                                        </p:cTn>
                                        <p:tgtEl>
                                          <p:spTgt spid="48"/>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6"/>
                                        </p:tgtEl>
                                      </p:cBhvr>
                                    </p:animEffect>
                                    <p:set>
                                      <p:cBhvr>
                                        <p:cTn id="186" dur="1" fill="hold">
                                          <p:stCondLst>
                                            <p:cond delay="499"/>
                                          </p:stCondLst>
                                        </p:cTn>
                                        <p:tgtEl>
                                          <p:spTgt spid="46"/>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44"/>
                                        </p:tgtEl>
                                      </p:cBhvr>
                                    </p:animEffect>
                                    <p:set>
                                      <p:cBhvr>
                                        <p:cTn id="18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3" grpId="0" animBg="1"/>
      <p:bldP spid="14" grpId="0" animBg="1"/>
      <p:bldP spid="32" grpId="0"/>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Heuristic Flow Diagram</a:t>
            </a:r>
            <a:endParaRPr lang="zh-TW" altLang="en-US" dirty="0"/>
          </a:p>
        </p:txBody>
      </p:sp>
      <p:sp>
        <p:nvSpPr>
          <p:cNvPr id="5" name="文字方塊 4"/>
          <p:cNvSpPr txBox="1"/>
          <p:nvPr/>
        </p:nvSpPr>
        <p:spPr>
          <a:xfrm>
            <a:off x="2437617" y="1658139"/>
            <a:ext cx="748923" cy="369332"/>
          </a:xfrm>
          <a:prstGeom prst="rect">
            <a:avLst/>
          </a:prstGeom>
          <a:noFill/>
        </p:spPr>
        <p:txBody>
          <a:bodyPr wrap="none" rtlCol="0">
            <a:spAutoFit/>
          </a:bodyPr>
          <a:lstStyle/>
          <a:p>
            <a:r>
              <a:rPr lang="en-US" altLang="zh-TW" b="1" dirty="0">
                <a:solidFill>
                  <a:schemeClr val="accent1"/>
                </a:solidFill>
              </a:rPr>
              <a:t>Input</a:t>
            </a:r>
            <a:endParaRPr lang="zh-TW" altLang="en-US" b="1" dirty="0">
              <a:solidFill>
                <a:schemeClr val="accent1"/>
              </a:solidFill>
            </a:endParaRPr>
          </a:p>
        </p:txBody>
      </p:sp>
      <p:sp>
        <p:nvSpPr>
          <p:cNvPr id="7" name="文字方塊 6"/>
          <p:cNvSpPr txBox="1"/>
          <p:nvPr/>
        </p:nvSpPr>
        <p:spPr>
          <a:xfrm>
            <a:off x="5241923" y="2451971"/>
            <a:ext cx="3459958" cy="369332"/>
          </a:xfrm>
          <a:prstGeom prst="rect">
            <a:avLst/>
          </a:prstGeom>
          <a:noFill/>
          <a:ln w="22225">
            <a:solidFill>
              <a:schemeClr val="tx1"/>
            </a:solidFill>
          </a:ln>
        </p:spPr>
        <p:txBody>
          <a:bodyPr wrap="square" rtlCol="0">
            <a:spAutoFit/>
          </a:bodyPr>
          <a:lstStyle/>
          <a:p>
            <a:pPr algn="ctr"/>
            <a:r>
              <a:rPr lang="en-US" altLang="zh-TW" dirty="0">
                <a:solidFill>
                  <a:schemeClr val="accent1"/>
                </a:solidFill>
              </a:rPr>
              <a:t>Crosstalk-aware refinement</a:t>
            </a:r>
            <a:endParaRPr lang="zh-TW" altLang="en-US" dirty="0">
              <a:solidFill>
                <a:schemeClr val="accent1"/>
              </a:solidFill>
            </a:endParaRPr>
          </a:p>
        </p:txBody>
      </p:sp>
      <p:sp>
        <p:nvSpPr>
          <p:cNvPr id="8" name="文字方塊 7"/>
          <p:cNvSpPr txBox="1"/>
          <p:nvPr/>
        </p:nvSpPr>
        <p:spPr>
          <a:xfrm>
            <a:off x="6501260" y="3215243"/>
            <a:ext cx="941283" cy="369332"/>
          </a:xfrm>
          <a:prstGeom prst="rect">
            <a:avLst/>
          </a:prstGeom>
          <a:noFill/>
        </p:spPr>
        <p:txBody>
          <a:bodyPr wrap="none" rtlCol="0">
            <a:spAutoFit/>
          </a:bodyPr>
          <a:lstStyle/>
          <a:p>
            <a:r>
              <a:rPr lang="en-US" altLang="zh-TW" b="1" dirty="0">
                <a:solidFill>
                  <a:schemeClr val="accent1"/>
                </a:solidFill>
              </a:rPr>
              <a:t>Output</a:t>
            </a:r>
            <a:endParaRPr lang="zh-TW" altLang="en-US" b="1" dirty="0">
              <a:solidFill>
                <a:schemeClr val="accent1"/>
              </a:solidFill>
            </a:endParaRPr>
          </a:p>
        </p:txBody>
      </p:sp>
      <p:grpSp>
        <p:nvGrpSpPr>
          <p:cNvPr id="22" name="群組 21"/>
          <p:cNvGrpSpPr/>
          <p:nvPr/>
        </p:nvGrpSpPr>
        <p:grpSpPr>
          <a:xfrm>
            <a:off x="669925" y="2275319"/>
            <a:ext cx="4284312" cy="722638"/>
            <a:chOff x="188234" y="2115819"/>
            <a:chExt cx="4284312" cy="722638"/>
          </a:xfrm>
        </p:grpSpPr>
        <p:sp>
          <p:nvSpPr>
            <p:cNvPr id="10" name="菱形 9"/>
            <p:cNvSpPr/>
            <p:nvPr/>
          </p:nvSpPr>
          <p:spPr bwMode="auto">
            <a:xfrm>
              <a:off x="188234" y="2115819"/>
              <a:ext cx="4284312" cy="722638"/>
            </a:xfrm>
            <a:prstGeom prst="diamond">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b="0" i="0" u="none" strike="noStrike" cap="none" normalizeH="0" baseline="0" dirty="0">
                <a:ln>
                  <a:noFill/>
                </a:ln>
                <a:effectLst/>
                <a:latin typeface="Arial" charset="0"/>
                <a:ea typeface="新細明體" pitchFamily="18" charset="-120"/>
              </a:endParaRPr>
            </a:p>
          </p:txBody>
        </p:sp>
        <p:sp>
          <p:nvSpPr>
            <p:cNvPr id="11" name="文字方塊 10"/>
            <p:cNvSpPr txBox="1"/>
            <p:nvPr/>
          </p:nvSpPr>
          <p:spPr>
            <a:xfrm>
              <a:off x="844534" y="2292471"/>
              <a:ext cx="2971711" cy="369332"/>
            </a:xfrm>
            <a:prstGeom prst="rect">
              <a:avLst/>
            </a:prstGeom>
            <a:noFill/>
          </p:spPr>
          <p:txBody>
            <a:bodyPr wrap="none" rtlCol="0">
              <a:spAutoFit/>
            </a:bodyPr>
            <a:lstStyle/>
            <a:p>
              <a:r>
                <a:rPr lang="en-US" altLang="zh-TW" dirty="0">
                  <a:latin typeface="Arial" charset="0"/>
                  <a:ea typeface="新細明體" pitchFamily="18" charset="-120"/>
                </a:rPr>
                <a:t>Timing constraint satisfied?</a:t>
              </a:r>
              <a:endParaRPr lang="zh-TW" altLang="en-US" dirty="0">
                <a:latin typeface="Arial" charset="0"/>
                <a:ea typeface="新細明體" pitchFamily="18" charset="-120"/>
              </a:endParaRPr>
            </a:p>
          </p:txBody>
        </p:sp>
      </p:grpSp>
      <p:grpSp>
        <p:nvGrpSpPr>
          <p:cNvPr id="21" name="群組 20"/>
          <p:cNvGrpSpPr/>
          <p:nvPr/>
        </p:nvGrpSpPr>
        <p:grpSpPr>
          <a:xfrm>
            <a:off x="1084819" y="3242335"/>
            <a:ext cx="3454522" cy="1200329"/>
            <a:chOff x="603128" y="3242335"/>
            <a:chExt cx="3454522" cy="1200329"/>
          </a:xfrm>
        </p:grpSpPr>
        <p:sp>
          <p:nvSpPr>
            <p:cNvPr id="6" name="文字方塊 5"/>
            <p:cNvSpPr txBox="1"/>
            <p:nvPr/>
          </p:nvSpPr>
          <p:spPr>
            <a:xfrm>
              <a:off x="603128" y="3242335"/>
              <a:ext cx="3454522" cy="1200329"/>
            </a:xfrm>
            <a:prstGeom prst="rect">
              <a:avLst/>
            </a:prstGeom>
            <a:noFill/>
            <a:ln w="22225">
              <a:solidFill>
                <a:schemeClr val="tx1"/>
              </a:solidFill>
            </a:ln>
          </p:spPr>
          <p:txBody>
            <a:bodyPr wrap="square" rtlCol="0">
              <a:spAutoFit/>
            </a:bodyPr>
            <a:lstStyle/>
            <a:p>
              <a:pPr algn="ctr"/>
              <a:r>
                <a:rPr lang="en-US" altLang="zh-TW" dirty="0"/>
                <a:t>Graph modeling</a:t>
              </a:r>
            </a:p>
            <a:p>
              <a:pPr marL="342900" indent="-342900">
                <a:buFont typeface="+mj-lt"/>
                <a:buAutoNum type="arabicPeriod"/>
              </a:pPr>
              <a:r>
                <a:rPr lang="en-US" altLang="zh-TW" dirty="0"/>
                <a:t>Graph transformation</a:t>
              </a:r>
            </a:p>
            <a:p>
              <a:pPr marL="342900" indent="-342900">
                <a:buFont typeface="+mj-lt"/>
                <a:buAutoNum type="arabicPeriod"/>
              </a:pPr>
              <a:r>
                <a:rPr lang="en-US" altLang="zh-TW" dirty="0"/>
                <a:t>Padding node insertion</a:t>
              </a:r>
            </a:p>
            <a:p>
              <a:pPr marL="342900" indent="-342900">
                <a:buFont typeface="+mj-lt"/>
                <a:buAutoNum type="arabicPeriod"/>
              </a:pPr>
              <a:r>
                <a:rPr lang="en-US" altLang="zh-TW" dirty="0">
                  <a:solidFill>
                    <a:schemeClr val="accent1"/>
                  </a:solidFill>
                </a:rPr>
                <a:t>Crosstalk exclusive selection</a:t>
              </a:r>
              <a:endParaRPr lang="zh-TW" altLang="en-US" dirty="0">
                <a:solidFill>
                  <a:schemeClr val="accent1"/>
                </a:solidFill>
              </a:endParaRPr>
            </a:p>
          </p:txBody>
        </p:sp>
        <p:cxnSp>
          <p:nvCxnSpPr>
            <p:cNvPr id="18" name="直線接點 17"/>
            <p:cNvCxnSpPr/>
            <p:nvPr/>
          </p:nvCxnSpPr>
          <p:spPr bwMode="auto">
            <a:xfrm>
              <a:off x="673100" y="3584575"/>
              <a:ext cx="3309144" cy="0"/>
            </a:xfrm>
            <a:prstGeom prst="line">
              <a:avLst/>
            </a:prstGeom>
            <a:solidFill>
              <a:schemeClr val="accent1"/>
            </a:solidFill>
            <a:ln w="22225" cap="flat" cmpd="sng" algn="ctr">
              <a:solidFill>
                <a:schemeClr val="accent4">
                  <a:lumMod val="75000"/>
                </a:schemeClr>
              </a:solidFill>
              <a:prstDash val="solid"/>
              <a:round/>
              <a:headEnd type="none" w="med" len="med"/>
              <a:tailEnd type="none" w="med" len="med"/>
            </a:ln>
            <a:effectLst/>
          </p:spPr>
        </p:cxnSp>
      </p:grpSp>
      <p:sp>
        <p:nvSpPr>
          <p:cNvPr id="23" name="文字方塊 22"/>
          <p:cNvSpPr txBox="1"/>
          <p:nvPr/>
        </p:nvSpPr>
        <p:spPr>
          <a:xfrm>
            <a:off x="1079384" y="4687042"/>
            <a:ext cx="3459958" cy="369332"/>
          </a:xfrm>
          <a:prstGeom prst="rect">
            <a:avLst/>
          </a:prstGeom>
          <a:noFill/>
          <a:ln w="22225">
            <a:solidFill>
              <a:schemeClr val="tx1"/>
            </a:solidFill>
          </a:ln>
        </p:spPr>
        <p:txBody>
          <a:bodyPr wrap="square" rtlCol="0">
            <a:spAutoFit/>
          </a:bodyPr>
          <a:lstStyle/>
          <a:p>
            <a:pPr algn="ctr"/>
            <a:r>
              <a:rPr lang="en-US" altLang="zh-TW" dirty="0"/>
              <a:t>Min-cut algorithm</a:t>
            </a:r>
            <a:endParaRPr lang="zh-TW" altLang="en-US" dirty="0"/>
          </a:p>
        </p:txBody>
      </p:sp>
      <p:sp>
        <p:nvSpPr>
          <p:cNvPr id="24" name="文字方塊 23"/>
          <p:cNvSpPr txBox="1"/>
          <p:nvPr/>
        </p:nvSpPr>
        <p:spPr>
          <a:xfrm>
            <a:off x="1079383" y="5300752"/>
            <a:ext cx="3459958" cy="369332"/>
          </a:xfrm>
          <a:prstGeom prst="rect">
            <a:avLst/>
          </a:prstGeom>
          <a:noFill/>
          <a:ln w="22225">
            <a:solidFill>
              <a:schemeClr val="tx1"/>
            </a:solidFill>
          </a:ln>
        </p:spPr>
        <p:txBody>
          <a:bodyPr wrap="square" rtlCol="0">
            <a:spAutoFit/>
          </a:bodyPr>
          <a:lstStyle/>
          <a:p>
            <a:pPr algn="ctr"/>
            <a:r>
              <a:rPr lang="en-US" altLang="zh-TW" dirty="0"/>
              <a:t>Upsizing min-cut set</a:t>
            </a:r>
            <a:endParaRPr lang="zh-TW" altLang="en-US" dirty="0"/>
          </a:p>
        </p:txBody>
      </p:sp>
      <p:cxnSp>
        <p:nvCxnSpPr>
          <p:cNvPr id="27" name="直線單箭頭接點 26"/>
          <p:cNvCxnSpPr>
            <a:stCxn id="5" idx="2"/>
            <a:endCxn id="10" idx="0"/>
          </p:cNvCxnSpPr>
          <p:nvPr/>
        </p:nvCxnSpPr>
        <p:spPr bwMode="auto">
          <a:xfrm>
            <a:off x="2812079" y="2027471"/>
            <a:ext cx="2" cy="24784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9" name="直線單箭頭接點 28"/>
          <p:cNvCxnSpPr>
            <a:stCxn id="10" idx="2"/>
            <a:endCxn id="6" idx="0"/>
          </p:cNvCxnSpPr>
          <p:nvPr/>
        </p:nvCxnSpPr>
        <p:spPr bwMode="auto">
          <a:xfrm flipH="1">
            <a:off x="2812080" y="2997957"/>
            <a:ext cx="1"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直線單箭頭接點 30"/>
          <p:cNvCxnSpPr>
            <a:stCxn id="6" idx="2"/>
            <a:endCxn id="23" idx="0"/>
          </p:cNvCxnSpPr>
          <p:nvPr/>
        </p:nvCxnSpPr>
        <p:spPr bwMode="auto">
          <a:xfrm flipH="1">
            <a:off x="2809363" y="4442664"/>
            <a:ext cx="2717"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3" name="直線單箭頭接點 32"/>
          <p:cNvCxnSpPr>
            <a:stCxn id="23" idx="2"/>
            <a:endCxn id="24" idx="0"/>
          </p:cNvCxnSpPr>
          <p:nvPr/>
        </p:nvCxnSpPr>
        <p:spPr bwMode="auto">
          <a:xfrm flipH="1">
            <a:off x="2809362" y="5056374"/>
            <a:ext cx="1" cy="24437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5" name="直線單箭頭接點 34"/>
          <p:cNvCxnSpPr>
            <a:stCxn id="10" idx="3"/>
            <a:endCxn id="7" idx="1"/>
          </p:cNvCxnSpPr>
          <p:nvPr/>
        </p:nvCxnSpPr>
        <p:spPr bwMode="auto">
          <a:xfrm flipV="1">
            <a:off x="4954237" y="2636637"/>
            <a:ext cx="287686" cy="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7" name="直線單箭頭接點 36"/>
          <p:cNvCxnSpPr>
            <a:stCxn id="7" idx="2"/>
            <a:endCxn id="8" idx="0"/>
          </p:cNvCxnSpPr>
          <p:nvPr/>
        </p:nvCxnSpPr>
        <p:spPr bwMode="auto">
          <a:xfrm>
            <a:off x="6971902" y="2821303"/>
            <a:ext cx="0" cy="3939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9" name="肘形接點 38"/>
          <p:cNvCxnSpPr>
            <a:stCxn id="24" idx="2"/>
            <a:endCxn id="10" idx="1"/>
          </p:cNvCxnSpPr>
          <p:nvPr/>
        </p:nvCxnSpPr>
        <p:spPr bwMode="auto">
          <a:xfrm rot="5400000" flipH="1">
            <a:off x="222921" y="3083643"/>
            <a:ext cx="3033446" cy="2139437"/>
          </a:xfrm>
          <a:prstGeom prst="bentConnector4">
            <a:avLst>
              <a:gd name="adj1" fmla="val -7536"/>
              <a:gd name="adj2" fmla="val 110685"/>
            </a:avLst>
          </a:prstGeom>
          <a:solidFill>
            <a:schemeClr val="accent1"/>
          </a:solidFill>
          <a:ln w="22225" cap="flat" cmpd="sng" algn="ctr">
            <a:solidFill>
              <a:schemeClr val="tx1"/>
            </a:solidFill>
            <a:prstDash val="solid"/>
            <a:round/>
            <a:headEnd type="none" w="med" len="med"/>
            <a:tailEnd type="triangle"/>
          </a:ln>
          <a:effectLst/>
        </p:spPr>
      </p:cxnSp>
      <p:sp>
        <p:nvSpPr>
          <p:cNvPr id="40" name="文字方塊 39"/>
          <p:cNvSpPr txBox="1"/>
          <p:nvPr/>
        </p:nvSpPr>
        <p:spPr>
          <a:xfrm>
            <a:off x="4721336" y="2275319"/>
            <a:ext cx="561051" cy="369332"/>
          </a:xfrm>
          <a:prstGeom prst="rect">
            <a:avLst/>
          </a:prstGeom>
          <a:noFill/>
        </p:spPr>
        <p:txBody>
          <a:bodyPr wrap="none" rtlCol="0">
            <a:spAutoFit/>
          </a:bodyPr>
          <a:lstStyle/>
          <a:p>
            <a:r>
              <a:rPr lang="en-US" altLang="zh-TW" dirty="0"/>
              <a:t>Yes</a:t>
            </a:r>
            <a:endParaRPr lang="zh-TW" altLang="en-US" dirty="0"/>
          </a:p>
        </p:txBody>
      </p:sp>
      <p:sp>
        <p:nvSpPr>
          <p:cNvPr id="41" name="文字方塊 40"/>
          <p:cNvSpPr txBox="1"/>
          <p:nvPr/>
        </p:nvSpPr>
        <p:spPr>
          <a:xfrm>
            <a:off x="2868879" y="2924478"/>
            <a:ext cx="479618" cy="369332"/>
          </a:xfrm>
          <a:prstGeom prst="rect">
            <a:avLst/>
          </a:prstGeom>
          <a:noFill/>
        </p:spPr>
        <p:txBody>
          <a:bodyPr wrap="none" rtlCol="0">
            <a:spAutoFit/>
          </a:bodyPr>
          <a:lstStyle/>
          <a:p>
            <a:r>
              <a:rPr lang="en-US" altLang="zh-TW" dirty="0"/>
              <a:t>No</a:t>
            </a:r>
            <a:endParaRPr lang="zh-TW" altLang="en-US" dirty="0"/>
          </a:p>
        </p:txBody>
      </p:sp>
      <p:sp>
        <p:nvSpPr>
          <p:cNvPr id="25" name="矩形 24"/>
          <p:cNvSpPr/>
          <p:nvPr/>
        </p:nvSpPr>
        <p:spPr bwMode="auto">
          <a:xfrm>
            <a:off x="278295" y="1493838"/>
            <a:ext cx="4923163" cy="4837388"/>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 name="投影片編號版面配置區 2"/>
          <p:cNvSpPr>
            <a:spLocks noGrp="1"/>
          </p:cNvSpPr>
          <p:nvPr>
            <p:ph type="sldNum" sz="quarter" idx="10"/>
          </p:nvPr>
        </p:nvSpPr>
        <p:spPr/>
        <p:txBody>
          <a:bodyPr/>
          <a:lstStyle/>
          <a:p>
            <a:fld id="{98DD11F9-7500-44D7-BD4E-9DA41FE32E0D}" type="slidenum">
              <a:rPr lang="zh-TW" altLang="en-US" smtClean="0"/>
              <a:pPr/>
              <a:t>26</a:t>
            </a:fld>
            <a:r>
              <a:rPr lang="zh-TW" altLang="en-US"/>
              <a:t> </a:t>
            </a:r>
            <a:r>
              <a:rPr lang="en-US" altLang="zh-TW"/>
              <a:t>/ 34</a:t>
            </a:r>
            <a:endParaRPr lang="zh-TW" altLang="en-US" dirty="0"/>
          </a:p>
        </p:txBody>
      </p:sp>
    </p:spTree>
    <p:extLst>
      <p:ext uri="{BB962C8B-B14F-4D97-AF65-F5344CB8AC3E}">
        <p14:creationId xmlns:p14="http://schemas.microsoft.com/office/powerpoint/2010/main" val="878670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Crosstalk-aware Refinement</a:t>
            </a:r>
            <a:endParaRPr lang="zh-TW" altLang="en-US" dirty="0"/>
          </a:p>
        </p:txBody>
      </p:sp>
      <p:sp>
        <p:nvSpPr>
          <p:cNvPr id="3" name="內容版面配置區 2"/>
          <p:cNvSpPr>
            <a:spLocks noGrp="1"/>
          </p:cNvSpPr>
          <p:nvPr>
            <p:ph idx="1"/>
          </p:nvPr>
        </p:nvSpPr>
        <p:spPr/>
        <p:txBody>
          <a:bodyPr/>
          <a:lstStyle/>
          <a:p>
            <a:r>
              <a:rPr lang="en-US" altLang="zh-TW" dirty="0"/>
              <a:t>Down-sizing may improve timing </a:t>
            </a:r>
            <a:r>
              <a:rPr lang="en-US" altLang="zh-TW"/>
              <a:t>of neighbors</a:t>
            </a:r>
            <a:endParaRPr lang="en-US" altLang="zh-TW" dirty="0"/>
          </a:p>
          <a:p>
            <a:pPr lvl="1"/>
            <a:r>
              <a:rPr lang="en-US" altLang="zh-TW" dirty="0"/>
              <a:t>Crosstalk effect of TSVs affect timing significantly</a:t>
            </a:r>
          </a:p>
          <a:p>
            <a:pPr lvl="2"/>
            <a:r>
              <a:rPr lang="en-US" altLang="zh-TW" dirty="0"/>
              <a:t>Down-size oversized TSV-buffer</a:t>
            </a:r>
          </a:p>
          <a:p>
            <a:pPr lvl="2"/>
            <a:r>
              <a:rPr lang="en-US" altLang="zh-TW" dirty="0"/>
              <a:t>Inject random permutation</a:t>
            </a:r>
          </a:p>
          <a:p>
            <a:r>
              <a:rPr lang="en-US" altLang="zh-TW" dirty="0"/>
              <a:t>Further reduce area on a valid circuit</a:t>
            </a:r>
            <a:endParaRPr lang="zh-TW" altLang="en-US" dirty="0"/>
          </a:p>
        </p:txBody>
      </p:sp>
      <p:sp>
        <p:nvSpPr>
          <p:cNvPr id="4" name="矩形 3"/>
          <p:cNvSpPr/>
          <p:nvPr/>
        </p:nvSpPr>
        <p:spPr bwMode="auto">
          <a:xfrm>
            <a:off x="746906" y="3842182"/>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橢圓 4"/>
          <p:cNvSpPr/>
          <p:nvPr/>
        </p:nvSpPr>
        <p:spPr bwMode="auto">
          <a:xfrm>
            <a:off x="1497401" y="4592678"/>
            <a:ext cx="431321" cy="431321"/>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橢圓 5"/>
          <p:cNvSpPr/>
          <p:nvPr/>
        </p:nvSpPr>
        <p:spPr bwMode="auto">
          <a:xfrm>
            <a:off x="2135760" y="4592678"/>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橢圓 6"/>
          <p:cNvSpPr/>
          <p:nvPr/>
        </p:nvSpPr>
        <p:spPr bwMode="auto">
          <a:xfrm>
            <a:off x="859041" y="45926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橢圓 7"/>
          <p:cNvSpPr/>
          <p:nvPr/>
        </p:nvSpPr>
        <p:spPr bwMode="auto">
          <a:xfrm>
            <a:off x="1497401" y="3954319"/>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9" name="橢圓 8"/>
          <p:cNvSpPr/>
          <p:nvPr/>
        </p:nvSpPr>
        <p:spPr bwMode="auto">
          <a:xfrm>
            <a:off x="1497401" y="523103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4521619" y="3842182"/>
            <a:ext cx="1940941" cy="19409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橢圓 11"/>
          <p:cNvSpPr/>
          <p:nvPr/>
        </p:nvSpPr>
        <p:spPr bwMode="auto">
          <a:xfrm>
            <a:off x="5272114" y="4592678"/>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橢圓 12"/>
          <p:cNvSpPr/>
          <p:nvPr/>
        </p:nvSpPr>
        <p:spPr bwMode="auto">
          <a:xfrm>
            <a:off x="5910473" y="4592678"/>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橢圓 13"/>
          <p:cNvSpPr/>
          <p:nvPr/>
        </p:nvSpPr>
        <p:spPr bwMode="auto">
          <a:xfrm>
            <a:off x="4633754" y="459267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橢圓 14"/>
          <p:cNvSpPr/>
          <p:nvPr/>
        </p:nvSpPr>
        <p:spPr bwMode="auto">
          <a:xfrm>
            <a:off x="5272114" y="3954319"/>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橢圓 15"/>
          <p:cNvSpPr/>
          <p:nvPr/>
        </p:nvSpPr>
        <p:spPr bwMode="auto">
          <a:xfrm>
            <a:off x="5272114" y="523103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7" name="向右箭號 16"/>
          <p:cNvSpPr/>
          <p:nvPr/>
        </p:nvSpPr>
        <p:spPr bwMode="auto">
          <a:xfrm>
            <a:off x="3152685" y="4471992"/>
            <a:ext cx="978408" cy="484632"/>
          </a:xfrm>
          <a:prstGeom prst="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8" name="文字方塊 17"/>
          <p:cNvSpPr txBox="1"/>
          <p:nvPr/>
        </p:nvSpPr>
        <p:spPr>
          <a:xfrm>
            <a:off x="1500400" y="3985313"/>
            <a:ext cx="428322" cy="369332"/>
          </a:xfrm>
          <a:prstGeom prst="rect">
            <a:avLst/>
          </a:prstGeom>
          <a:noFill/>
        </p:spPr>
        <p:txBody>
          <a:bodyPr wrap="none" rtlCol="0">
            <a:spAutoFit/>
          </a:bodyPr>
          <a:lstStyle/>
          <a:p>
            <a:r>
              <a:rPr lang="en-US" altLang="zh-TW" dirty="0"/>
              <a:t>4x</a:t>
            </a:r>
            <a:endParaRPr lang="zh-TW" altLang="en-US" dirty="0"/>
          </a:p>
        </p:txBody>
      </p:sp>
      <p:sp>
        <p:nvSpPr>
          <p:cNvPr id="19" name="文字方塊 18"/>
          <p:cNvSpPr txBox="1"/>
          <p:nvPr/>
        </p:nvSpPr>
        <p:spPr>
          <a:xfrm>
            <a:off x="1500400" y="5262030"/>
            <a:ext cx="428322" cy="369332"/>
          </a:xfrm>
          <a:prstGeom prst="rect">
            <a:avLst/>
          </a:prstGeom>
          <a:noFill/>
        </p:spPr>
        <p:txBody>
          <a:bodyPr wrap="none" rtlCol="0">
            <a:spAutoFit/>
          </a:bodyPr>
          <a:lstStyle/>
          <a:p>
            <a:r>
              <a:rPr lang="en-US" altLang="zh-TW" dirty="0"/>
              <a:t>4x</a:t>
            </a:r>
            <a:endParaRPr lang="zh-TW" altLang="en-US" dirty="0"/>
          </a:p>
        </p:txBody>
      </p:sp>
      <p:sp>
        <p:nvSpPr>
          <p:cNvPr id="20" name="文字方塊 19"/>
          <p:cNvSpPr txBox="1"/>
          <p:nvPr/>
        </p:nvSpPr>
        <p:spPr>
          <a:xfrm>
            <a:off x="862040" y="4625097"/>
            <a:ext cx="428322" cy="369332"/>
          </a:xfrm>
          <a:prstGeom prst="rect">
            <a:avLst/>
          </a:prstGeom>
          <a:noFill/>
        </p:spPr>
        <p:txBody>
          <a:bodyPr wrap="none" rtlCol="0">
            <a:spAutoFit/>
          </a:bodyPr>
          <a:lstStyle/>
          <a:p>
            <a:r>
              <a:rPr lang="en-US" altLang="zh-TW" dirty="0"/>
              <a:t>4x</a:t>
            </a:r>
            <a:endParaRPr lang="zh-TW" altLang="en-US" dirty="0"/>
          </a:p>
        </p:txBody>
      </p:sp>
      <p:sp>
        <p:nvSpPr>
          <p:cNvPr id="21" name="文字方塊 20"/>
          <p:cNvSpPr txBox="1"/>
          <p:nvPr/>
        </p:nvSpPr>
        <p:spPr>
          <a:xfrm>
            <a:off x="1500400" y="4625097"/>
            <a:ext cx="428322" cy="369332"/>
          </a:xfrm>
          <a:prstGeom prst="rect">
            <a:avLst/>
          </a:prstGeom>
          <a:noFill/>
        </p:spPr>
        <p:txBody>
          <a:bodyPr wrap="none" rtlCol="0">
            <a:spAutoFit/>
          </a:bodyPr>
          <a:lstStyle/>
          <a:p>
            <a:r>
              <a:rPr lang="en-US" altLang="zh-TW" dirty="0"/>
              <a:t>4x</a:t>
            </a:r>
            <a:endParaRPr lang="zh-TW" altLang="en-US" dirty="0"/>
          </a:p>
        </p:txBody>
      </p:sp>
      <p:sp>
        <p:nvSpPr>
          <p:cNvPr id="22" name="文字方塊 21"/>
          <p:cNvSpPr txBox="1"/>
          <p:nvPr/>
        </p:nvSpPr>
        <p:spPr>
          <a:xfrm>
            <a:off x="2135760" y="4625097"/>
            <a:ext cx="428322" cy="369332"/>
          </a:xfrm>
          <a:prstGeom prst="rect">
            <a:avLst/>
          </a:prstGeom>
          <a:noFill/>
        </p:spPr>
        <p:txBody>
          <a:bodyPr wrap="none" rtlCol="0">
            <a:spAutoFit/>
          </a:bodyPr>
          <a:lstStyle/>
          <a:p>
            <a:r>
              <a:rPr lang="en-US" altLang="zh-TW" dirty="0"/>
              <a:t>8x</a:t>
            </a:r>
            <a:endParaRPr lang="zh-TW" altLang="en-US" dirty="0"/>
          </a:p>
        </p:txBody>
      </p:sp>
      <p:sp>
        <p:nvSpPr>
          <p:cNvPr id="24" name="文字方塊 23"/>
          <p:cNvSpPr txBox="1"/>
          <p:nvPr/>
        </p:nvSpPr>
        <p:spPr>
          <a:xfrm>
            <a:off x="5269115" y="3993945"/>
            <a:ext cx="428322" cy="369332"/>
          </a:xfrm>
          <a:prstGeom prst="rect">
            <a:avLst/>
          </a:prstGeom>
          <a:noFill/>
        </p:spPr>
        <p:txBody>
          <a:bodyPr wrap="none" rtlCol="0">
            <a:spAutoFit/>
          </a:bodyPr>
          <a:lstStyle/>
          <a:p>
            <a:r>
              <a:rPr lang="en-US" altLang="zh-TW" dirty="0"/>
              <a:t>2x</a:t>
            </a:r>
            <a:endParaRPr lang="zh-TW" altLang="en-US" dirty="0"/>
          </a:p>
        </p:txBody>
      </p:sp>
      <p:sp>
        <p:nvSpPr>
          <p:cNvPr id="25" name="文字方塊 24"/>
          <p:cNvSpPr txBox="1"/>
          <p:nvPr/>
        </p:nvSpPr>
        <p:spPr>
          <a:xfrm>
            <a:off x="5278112" y="5272088"/>
            <a:ext cx="428322" cy="369332"/>
          </a:xfrm>
          <a:prstGeom prst="rect">
            <a:avLst/>
          </a:prstGeom>
          <a:noFill/>
        </p:spPr>
        <p:txBody>
          <a:bodyPr wrap="none" rtlCol="0">
            <a:spAutoFit/>
          </a:bodyPr>
          <a:lstStyle/>
          <a:p>
            <a:r>
              <a:rPr lang="en-US" altLang="zh-TW" dirty="0"/>
              <a:t>2x</a:t>
            </a:r>
            <a:endParaRPr lang="zh-TW" altLang="en-US" dirty="0"/>
          </a:p>
        </p:txBody>
      </p:sp>
      <p:sp>
        <p:nvSpPr>
          <p:cNvPr id="26" name="文字方塊 25"/>
          <p:cNvSpPr txBox="1"/>
          <p:nvPr/>
        </p:nvSpPr>
        <p:spPr>
          <a:xfrm>
            <a:off x="4634130" y="4633729"/>
            <a:ext cx="428322" cy="369332"/>
          </a:xfrm>
          <a:prstGeom prst="rect">
            <a:avLst/>
          </a:prstGeom>
          <a:noFill/>
        </p:spPr>
        <p:txBody>
          <a:bodyPr wrap="none" rtlCol="0">
            <a:spAutoFit/>
          </a:bodyPr>
          <a:lstStyle/>
          <a:p>
            <a:r>
              <a:rPr lang="en-US" altLang="zh-TW" dirty="0"/>
              <a:t>2x</a:t>
            </a:r>
            <a:endParaRPr lang="zh-TW" altLang="en-US" dirty="0"/>
          </a:p>
        </p:txBody>
      </p:sp>
      <p:sp>
        <p:nvSpPr>
          <p:cNvPr id="27" name="文字方塊 26"/>
          <p:cNvSpPr txBox="1"/>
          <p:nvPr/>
        </p:nvSpPr>
        <p:spPr>
          <a:xfrm>
            <a:off x="5278112" y="4633729"/>
            <a:ext cx="428322" cy="369332"/>
          </a:xfrm>
          <a:prstGeom prst="rect">
            <a:avLst/>
          </a:prstGeom>
          <a:noFill/>
        </p:spPr>
        <p:txBody>
          <a:bodyPr wrap="none" rtlCol="0">
            <a:spAutoFit/>
          </a:bodyPr>
          <a:lstStyle/>
          <a:p>
            <a:r>
              <a:rPr lang="en-US" altLang="zh-TW" dirty="0"/>
              <a:t>4x</a:t>
            </a:r>
            <a:endParaRPr lang="zh-TW" altLang="en-US" dirty="0"/>
          </a:p>
        </p:txBody>
      </p:sp>
      <p:sp>
        <p:nvSpPr>
          <p:cNvPr id="28" name="文字方塊 27"/>
          <p:cNvSpPr txBox="1"/>
          <p:nvPr/>
        </p:nvSpPr>
        <p:spPr>
          <a:xfrm>
            <a:off x="5913472" y="4633729"/>
            <a:ext cx="428322" cy="369332"/>
          </a:xfrm>
          <a:prstGeom prst="rect">
            <a:avLst/>
          </a:prstGeom>
          <a:noFill/>
        </p:spPr>
        <p:txBody>
          <a:bodyPr wrap="none" rtlCol="0">
            <a:spAutoFit/>
          </a:bodyPr>
          <a:lstStyle/>
          <a:p>
            <a:r>
              <a:rPr lang="en-US" altLang="zh-TW" dirty="0"/>
              <a:t>8x</a:t>
            </a:r>
            <a:endParaRPr lang="zh-TW" altLang="en-US" dirty="0"/>
          </a:p>
        </p:txBody>
      </p:sp>
      <p:sp>
        <p:nvSpPr>
          <p:cNvPr id="29" name="文字方塊 28"/>
          <p:cNvSpPr txBox="1"/>
          <p:nvPr/>
        </p:nvSpPr>
        <p:spPr>
          <a:xfrm>
            <a:off x="2884936" y="4927612"/>
            <a:ext cx="1441420" cy="369332"/>
          </a:xfrm>
          <a:prstGeom prst="rect">
            <a:avLst/>
          </a:prstGeom>
          <a:noFill/>
        </p:spPr>
        <p:txBody>
          <a:bodyPr wrap="none" rtlCol="0">
            <a:spAutoFit/>
          </a:bodyPr>
          <a:lstStyle/>
          <a:p>
            <a:r>
              <a:rPr lang="en-US" altLang="zh-TW" dirty="0"/>
              <a:t>Down-sizing</a:t>
            </a:r>
            <a:endParaRPr lang="zh-TW" altLang="en-US" dirty="0"/>
          </a:p>
        </p:txBody>
      </p:sp>
      <p:sp>
        <p:nvSpPr>
          <p:cNvPr id="30" name="文字方塊 29"/>
          <p:cNvSpPr txBox="1"/>
          <p:nvPr/>
        </p:nvSpPr>
        <p:spPr>
          <a:xfrm>
            <a:off x="6574695" y="4427932"/>
            <a:ext cx="2428870" cy="646331"/>
          </a:xfrm>
          <a:prstGeom prst="rect">
            <a:avLst/>
          </a:prstGeom>
          <a:noFill/>
        </p:spPr>
        <p:txBody>
          <a:bodyPr wrap="none" rtlCol="0">
            <a:spAutoFit/>
          </a:bodyPr>
          <a:lstStyle/>
          <a:p>
            <a:r>
              <a:rPr lang="en-US" altLang="zh-TW" dirty="0"/>
              <a:t>Not only satisfy timing</a:t>
            </a:r>
            <a:br>
              <a:rPr lang="en-US" altLang="zh-TW" dirty="0"/>
            </a:br>
            <a:r>
              <a:rPr lang="en-US" altLang="zh-TW" dirty="0"/>
              <a:t>but also reduce area</a:t>
            </a:r>
            <a:endParaRPr lang="zh-TW" altLang="en-US" dirty="0"/>
          </a:p>
        </p:txBody>
      </p:sp>
      <p:sp>
        <p:nvSpPr>
          <p:cNvPr id="31" name="文字方塊 30"/>
          <p:cNvSpPr txBox="1"/>
          <p:nvPr/>
        </p:nvSpPr>
        <p:spPr>
          <a:xfrm>
            <a:off x="2090585" y="6043140"/>
            <a:ext cx="1398781" cy="369332"/>
          </a:xfrm>
          <a:prstGeom prst="rect">
            <a:avLst/>
          </a:prstGeom>
          <a:noFill/>
        </p:spPr>
        <p:txBody>
          <a:bodyPr wrap="none" rtlCol="0">
            <a:spAutoFit/>
          </a:bodyPr>
          <a:lstStyle/>
          <a:p>
            <a:r>
              <a:rPr lang="en-US" altLang="zh-TW" dirty="0"/>
              <a:t>Critical TSV</a:t>
            </a:r>
            <a:endParaRPr lang="zh-TW" altLang="en-US" dirty="0"/>
          </a:p>
        </p:txBody>
      </p:sp>
      <p:cxnSp>
        <p:nvCxnSpPr>
          <p:cNvPr id="32" name="直線單箭頭接點 31"/>
          <p:cNvCxnSpPr>
            <a:stCxn id="6" idx="4"/>
            <a:endCxn id="31" idx="0"/>
          </p:cNvCxnSpPr>
          <p:nvPr/>
        </p:nvCxnSpPr>
        <p:spPr bwMode="auto">
          <a:xfrm>
            <a:off x="2351421" y="5023999"/>
            <a:ext cx="438555" cy="101914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3" name="直線單箭頭接點 32"/>
          <p:cNvCxnSpPr>
            <a:stCxn id="5" idx="3"/>
            <a:endCxn id="34" idx="0"/>
          </p:cNvCxnSpPr>
          <p:nvPr/>
        </p:nvCxnSpPr>
        <p:spPr bwMode="auto">
          <a:xfrm flipH="1">
            <a:off x="967713" y="4960834"/>
            <a:ext cx="592853" cy="108809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34" name="文字方塊 33"/>
          <p:cNvSpPr txBox="1"/>
          <p:nvPr/>
        </p:nvSpPr>
        <p:spPr>
          <a:xfrm>
            <a:off x="78174" y="6048931"/>
            <a:ext cx="1779077" cy="369332"/>
          </a:xfrm>
          <a:prstGeom prst="rect">
            <a:avLst/>
          </a:prstGeom>
          <a:noFill/>
        </p:spPr>
        <p:txBody>
          <a:bodyPr wrap="none" rtlCol="0">
            <a:spAutoFit/>
          </a:bodyPr>
          <a:lstStyle/>
          <a:p>
            <a:r>
              <a:rPr lang="en-US" altLang="zh-TW" dirty="0"/>
              <a:t>Timing violation</a:t>
            </a:r>
            <a:endParaRPr lang="zh-TW" altLang="en-US" dirty="0"/>
          </a:p>
        </p:txBody>
      </p:sp>
      <p:sp>
        <p:nvSpPr>
          <p:cNvPr id="10" name="投影片編號版面配置區 9"/>
          <p:cNvSpPr>
            <a:spLocks noGrp="1"/>
          </p:cNvSpPr>
          <p:nvPr>
            <p:ph type="sldNum" sz="quarter" idx="10"/>
          </p:nvPr>
        </p:nvSpPr>
        <p:spPr/>
        <p:txBody>
          <a:bodyPr/>
          <a:lstStyle/>
          <a:p>
            <a:fld id="{98DD11F9-7500-44D7-BD4E-9DA41FE32E0D}" type="slidenum">
              <a:rPr lang="zh-TW" altLang="en-US" smtClean="0"/>
              <a:pPr/>
              <a:t>27</a:t>
            </a:fld>
            <a:r>
              <a:rPr lang="zh-TW" altLang="en-US"/>
              <a:t> </a:t>
            </a:r>
            <a:r>
              <a:rPr lang="en-US" altLang="zh-TW"/>
              <a:t>/ 34</a:t>
            </a:r>
            <a:endParaRPr lang="zh-TW" altLang="en-US" dirty="0"/>
          </a:p>
        </p:txBody>
      </p:sp>
    </p:spTree>
    <p:extLst>
      <p:ext uri="{BB962C8B-B14F-4D97-AF65-F5344CB8AC3E}">
        <p14:creationId xmlns:p14="http://schemas.microsoft.com/office/powerpoint/2010/main" val="69600096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矩形 5"/>
          <p:cNvSpPr/>
          <p:nvPr/>
        </p:nvSpPr>
        <p:spPr bwMode="auto">
          <a:xfrm>
            <a:off x="514650" y="227012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75560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628885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投影片編號版面配置區 12"/>
          <p:cNvSpPr>
            <a:spLocks noGrp="1"/>
          </p:cNvSpPr>
          <p:nvPr>
            <p:ph type="sldNum" sz="quarter" idx="10"/>
          </p:nvPr>
        </p:nvSpPr>
        <p:spPr/>
        <p:txBody>
          <a:bodyPr/>
          <a:lstStyle/>
          <a:p>
            <a:fld id="{98DD11F9-7500-44D7-BD4E-9DA41FE32E0D}" type="slidenum">
              <a:rPr lang="zh-TW" altLang="en-US" smtClean="0"/>
              <a:pPr/>
              <a:t>28</a:t>
            </a:fld>
            <a:r>
              <a:rPr lang="zh-TW" altLang="en-US"/>
              <a:t> </a:t>
            </a:r>
            <a:r>
              <a:rPr lang="en-US" altLang="zh-TW"/>
              <a:t>/ 34</a:t>
            </a:r>
            <a:endParaRPr lang="zh-TW" altLang="en-US" dirty="0"/>
          </a:p>
        </p:txBody>
      </p:sp>
    </p:spTree>
    <p:extLst>
      <p:ext uri="{BB962C8B-B14F-4D97-AF65-F5344CB8AC3E}">
        <p14:creationId xmlns:p14="http://schemas.microsoft.com/office/powerpoint/2010/main" val="3381940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Methodology</a:t>
            </a:r>
            <a:endParaRPr lang="zh-TW" altLang="en-US" dirty="0"/>
          </a:p>
        </p:txBody>
      </p:sp>
      <p:sp>
        <p:nvSpPr>
          <p:cNvPr id="3" name="內容版面配置區 2"/>
          <p:cNvSpPr>
            <a:spLocks noGrp="1"/>
          </p:cNvSpPr>
          <p:nvPr>
            <p:ph idx="1"/>
          </p:nvPr>
        </p:nvSpPr>
        <p:spPr/>
        <p:txBody>
          <a:bodyPr/>
          <a:lstStyle/>
          <a:p>
            <a:r>
              <a:rPr lang="en-US" altLang="zh-TW" dirty="0"/>
              <a:t>Implemented in C/C++ language</a:t>
            </a:r>
          </a:p>
          <a:p>
            <a:r>
              <a:rPr lang="en-US" altLang="zh-TW" dirty="0"/>
              <a:t>Executed on AMD CPU with 32GB memory</a:t>
            </a:r>
          </a:p>
          <a:p>
            <a:r>
              <a:rPr lang="en-US" altLang="zh-TW" dirty="0"/>
              <a:t>GSRC and MCNC as benchmark circuits</a:t>
            </a:r>
          </a:p>
          <a:p>
            <a:pPr lvl="1"/>
            <a:r>
              <a:rPr lang="en-US" altLang="zh-TW" dirty="0"/>
              <a:t>Partitioned into 2-tier and 4-tier 3D ICs</a:t>
            </a:r>
            <a:endParaRPr lang="zh-TW" altLang="en-US" dirty="0"/>
          </a:p>
        </p:txBody>
      </p:sp>
      <p:pic>
        <p:nvPicPr>
          <p:cNvPr id="4" name="圖片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1016774" y="3200401"/>
            <a:ext cx="7135851" cy="3619500"/>
          </a:xfrm>
          <a:prstGeom prst="rect">
            <a:avLst/>
          </a:prstGeom>
        </p:spPr>
      </p:pic>
      <p:sp>
        <p:nvSpPr>
          <p:cNvPr id="5" name="投影片編號版面配置區 4"/>
          <p:cNvSpPr>
            <a:spLocks noGrp="1"/>
          </p:cNvSpPr>
          <p:nvPr>
            <p:ph type="sldNum" sz="quarter" idx="10"/>
          </p:nvPr>
        </p:nvSpPr>
        <p:spPr/>
        <p:txBody>
          <a:bodyPr/>
          <a:lstStyle/>
          <a:p>
            <a:fld id="{98DD11F9-7500-44D7-BD4E-9DA41FE32E0D}" type="slidenum">
              <a:rPr lang="zh-TW" altLang="en-US" smtClean="0"/>
              <a:pPr/>
              <a:t>29</a:t>
            </a:fld>
            <a:r>
              <a:rPr lang="zh-TW" altLang="en-US"/>
              <a:t> </a:t>
            </a:r>
            <a:r>
              <a:rPr lang="en-US" altLang="zh-TW"/>
              <a:t>/ 34</a:t>
            </a:r>
            <a:endParaRPr lang="zh-TW" altLang="en-US" dirty="0"/>
          </a:p>
        </p:txBody>
      </p:sp>
    </p:spTree>
    <p:extLst>
      <p:ext uri="{BB962C8B-B14F-4D97-AF65-F5344CB8AC3E}">
        <p14:creationId xmlns:p14="http://schemas.microsoft.com/office/powerpoint/2010/main" val="428241524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7427" y="533400"/>
            <a:ext cx="8537396" cy="854075"/>
          </a:xfrm>
        </p:spPr>
        <p:txBody>
          <a:bodyPr/>
          <a:lstStyle/>
          <a:p>
            <a:r>
              <a:rPr lang="en-US" altLang="zh-TW" dirty="0"/>
              <a:t>Three-dimensional Integrated Circuit (3D IC)</a:t>
            </a:r>
            <a:endParaRPr lang="zh-TW" altLang="en-US" dirty="0"/>
          </a:p>
        </p:txBody>
      </p:sp>
      <p:sp>
        <p:nvSpPr>
          <p:cNvPr id="3" name="內容版面配置區 2"/>
          <p:cNvSpPr>
            <a:spLocks noGrp="1"/>
          </p:cNvSpPr>
          <p:nvPr>
            <p:ph idx="1"/>
          </p:nvPr>
        </p:nvSpPr>
        <p:spPr/>
        <p:txBody>
          <a:bodyPr/>
          <a:lstStyle/>
          <a:p>
            <a:r>
              <a:rPr lang="en-US" altLang="zh-TW" dirty="0"/>
              <a:t>Interconnection delay is a dominant factor of ICs</a:t>
            </a:r>
          </a:p>
          <a:p>
            <a:r>
              <a:rPr lang="en-US" altLang="zh-TW" dirty="0"/>
              <a:t>3D IC can alleviate interconnection delay</a:t>
            </a:r>
          </a:p>
          <a:p>
            <a:pPr lvl="1"/>
            <a:r>
              <a:rPr lang="en-US" altLang="zh-TW" dirty="0"/>
              <a:t>Across dies by through-silicon via (</a:t>
            </a:r>
            <a:r>
              <a:rPr lang="en-US" altLang="zh-TW" dirty="0">
                <a:solidFill>
                  <a:schemeClr val="accent1"/>
                </a:solidFill>
              </a:rPr>
              <a:t>TSV</a:t>
            </a:r>
            <a:r>
              <a:rPr lang="en-US" altLang="zh-TW" dirty="0"/>
              <a:t>)</a:t>
            </a:r>
          </a:p>
          <a:p>
            <a:endParaRPr lang="zh-TW" altLang="en-US" dirty="0"/>
          </a:p>
        </p:txBody>
      </p:sp>
      <p:grpSp>
        <p:nvGrpSpPr>
          <p:cNvPr id="1402" name="群組 1401"/>
          <p:cNvGrpSpPr/>
          <p:nvPr/>
        </p:nvGrpSpPr>
        <p:grpSpPr>
          <a:xfrm>
            <a:off x="2378448" y="4648281"/>
            <a:ext cx="4410254" cy="853549"/>
            <a:chOff x="2784176" y="5438856"/>
            <a:chExt cx="4410254" cy="853549"/>
          </a:xfrm>
        </p:grpSpPr>
        <p:sp>
          <p:nvSpPr>
            <p:cNvPr id="6" name="平行四邊形 5"/>
            <p:cNvSpPr/>
            <p:nvPr/>
          </p:nvSpPr>
          <p:spPr>
            <a:xfrm>
              <a:off x="2786426" y="5438856"/>
              <a:ext cx="4408004" cy="853549"/>
            </a:xfrm>
            <a:prstGeom prst="parallelogram">
              <a:avLst>
                <a:gd name="adj" fmla="val 104186"/>
              </a:avLst>
            </a:prstGeom>
            <a:solidFill>
              <a:schemeClr val="bg2">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1347" name="月亮 1346"/>
            <p:cNvSpPr/>
            <p:nvPr/>
          </p:nvSpPr>
          <p:spPr bwMode="auto">
            <a:xfrm rot="10800000">
              <a:off x="4508362" y="5877385"/>
              <a:ext cx="371564" cy="294108"/>
            </a:xfrm>
            <a:prstGeom prst="moon">
              <a:avLst>
                <a:gd name="adj" fmla="val 67708"/>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58" name="流程圖: 延遲 1357"/>
            <p:cNvSpPr/>
            <p:nvPr/>
          </p:nvSpPr>
          <p:spPr bwMode="auto">
            <a:xfrm>
              <a:off x="6000879" y="5778325"/>
              <a:ext cx="401322" cy="304620"/>
            </a:xfrm>
            <a:prstGeom prst="flowChartDelay">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382" name="直線接點 1381"/>
            <p:cNvCxnSpPr/>
            <p:nvPr/>
          </p:nvCxnSpPr>
          <p:spPr bwMode="auto">
            <a:xfrm flipH="1" flipV="1">
              <a:off x="2784176" y="6126230"/>
              <a:ext cx="408798" cy="10389"/>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85" name="肘形接點 1384"/>
            <p:cNvCxnSpPr/>
            <p:nvPr/>
          </p:nvCxnSpPr>
          <p:spPr bwMode="auto">
            <a:xfrm rot="10800000">
              <a:off x="2786426" y="5859171"/>
              <a:ext cx="1816054" cy="236829"/>
            </a:xfrm>
            <a:prstGeom prst="bentConnector3">
              <a:avLst>
                <a:gd name="adj1" fmla="val 41189"/>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87" name="肘形接點 1386"/>
            <p:cNvCxnSpPr>
              <a:stCxn id="13" idx="2"/>
            </p:cNvCxnSpPr>
            <p:nvPr/>
          </p:nvCxnSpPr>
          <p:spPr bwMode="auto">
            <a:xfrm rot="16200000" flipH="1">
              <a:off x="5523901" y="5384873"/>
              <a:ext cx="253736" cy="687512"/>
            </a:xfrm>
            <a:prstGeom prst="bentConnector2">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89" name="肘形接點 1388"/>
            <p:cNvCxnSpPr>
              <a:stCxn id="1347" idx="1"/>
            </p:cNvCxnSpPr>
            <p:nvPr/>
          </p:nvCxnSpPr>
          <p:spPr bwMode="auto">
            <a:xfrm>
              <a:off x="4879926" y="6024439"/>
              <a:ext cx="1116977" cy="124"/>
            </a:xfrm>
            <a:prstGeom prst="bentConnector3">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92" name="肘形接點 1391"/>
            <p:cNvCxnSpPr>
              <a:endCxn id="1347" idx="3"/>
            </p:cNvCxnSpPr>
            <p:nvPr/>
          </p:nvCxnSpPr>
          <p:spPr bwMode="auto">
            <a:xfrm>
              <a:off x="2786426" y="5653666"/>
              <a:ext cx="1793194" cy="297554"/>
            </a:xfrm>
            <a:prstGeom prst="bentConnector3">
              <a:avLst>
                <a:gd name="adj1" fmla="val 80171"/>
              </a:avLst>
            </a:prstGeom>
            <a:solidFill>
              <a:schemeClr val="accent1"/>
            </a:solidFill>
            <a:ln w="22225" cap="flat" cmpd="sng" algn="ctr">
              <a:solidFill>
                <a:schemeClr val="tx1"/>
              </a:solidFill>
              <a:prstDash val="solid"/>
              <a:round/>
              <a:headEnd type="none" w="med" len="med"/>
              <a:tailEnd type="none" w="med" len="med"/>
            </a:ln>
            <a:effectLst/>
          </p:spPr>
        </p:cxnSp>
        <p:cxnSp>
          <p:nvCxnSpPr>
            <p:cNvPr id="1401" name="直線接點 1400"/>
            <p:cNvCxnSpPr>
              <a:stCxn id="1358" idx="3"/>
            </p:cNvCxnSpPr>
            <p:nvPr/>
          </p:nvCxnSpPr>
          <p:spPr bwMode="auto">
            <a:xfrm>
              <a:off x="6402201" y="5930635"/>
              <a:ext cx="503424" cy="20585"/>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1350" name="群組 1349"/>
          <p:cNvGrpSpPr/>
          <p:nvPr/>
        </p:nvGrpSpPr>
        <p:grpSpPr>
          <a:xfrm>
            <a:off x="4782485" y="3703891"/>
            <a:ext cx="237600" cy="1159200"/>
            <a:chOff x="4040155" y="4051578"/>
            <a:chExt cx="164306" cy="797719"/>
          </a:xfrm>
        </p:grpSpPr>
        <p:sp>
          <p:nvSpPr>
            <p:cNvPr id="12" name="橢圓 11"/>
            <p:cNvSpPr/>
            <p:nvPr/>
          </p:nvSpPr>
          <p:spPr>
            <a:xfrm>
              <a:off x="4040155" y="4763572"/>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4040155" y="4089678"/>
              <a:ext cx="164306" cy="7239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14" name="橢圓 13"/>
            <p:cNvSpPr/>
            <p:nvPr/>
          </p:nvSpPr>
          <p:spPr>
            <a:xfrm>
              <a:off x="4040155" y="4051578"/>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cxnSp>
          <p:nvCxnSpPr>
            <p:cNvPr id="15" name="直線接點 14"/>
            <p:cNvCxnSpPr>
              <a:stCxn id="14" idx="6"/>
            </p:cNvCxnSpPr>
            <p:nvPr/>
          </p:nvCxnSpPr>
          <p:spPr>
            <a:xfrm>
              <a:off x="4204461" y="4094441"/>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4040155" y="4094441"/>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49" name="群組 1348"/>
          <p:cNvGrpSpPr/>
          <p:nvPr/>
        </p:nvGrpSpPr>
        <p:grpSpPr>
          <a:xfrm>
            <a:off x="3312958" y="4256910"/>
            <a:ext cx="238952" cy="1160131"/>
            <a:chOff x="3718686" y="4351616"/>
            <a:chExt cx="164306" cy="797719"/>
          </a:xfrm>
        </p:grpSpPr>
        <p:sp>
          <p:nvSpPr>
            <p:cNvPr id="18" name="橢圓 17"/>
            <p:cNvSpPr/>
            <p:nvPr/>
          </p:nvSpPr>
          <p:spPr>
            <a:xfrm>
              <a:off x="3718686" y="5063610"/>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19" name="矩形 18"/>
            <p:cNvSpPr/>
            <p:nvPr/>
          </p:nvSpPr>
          <p:spPr>
            <a:xfrm>
              <a:off x="3718686" y="4389716"/>
              <a:ext cx="164306" cy="7239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20" name="橢圓 19"/>
            <p:cNvSpPr/>
            <p:nvPr/>
          </p:nvSpPr>
          <p:spPr>
            <a:xfrm>
              <a:off x="3718686" y="4351616"/>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cxnSp>
          <p:nvCxnSpPr>
            <p:cNvPr id="21" name="直線接點 20"/>
            <p:cNvCxnSpPr>
              <a:stCxn id="20" idx="6"/>
            </p:cNvCxnSpPr>
            <p:nvPr/>
          </p:nvCxnSpPr>
          <p:spPr>
            <a:xfrm>
              <a:off x="3882992" y="4394479"/>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718686" y="4394479"/>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48" name="群組 1347"/>
          <p:cNvGrpSpPr/>
          <p:nvPr/>
        </p:nvGrpSpPr>
        <p:grpSpPr>
          <a:xfrm>
            <a:off x="2670020" y="4256910"/>
            <a:ext cx="238952" cy="1160131"/>
            <a:chOff x="3075748" y="4351616"/>
            <a:chExt cx="164306" cy="797719"/>
          </a:xfrm>
        </p:grpSpPr>
        <p:sp>
          <p:nvSpPr>
            <p:cNvPr id="23" name="橢圓 22"/>
            <p:cNvSpPr/>
            <p:nvPr/>
          </p:nvSpPr>
          <p:spPr>
            <a:xfrm>
              <a:off x="3075748" y="5063610"/>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24" name="矩形 23"/>
            <p:cNvSpPr/>
            <p:nvPr/>
          </p:nvSpPr>
          <p:spPr>
            <a:xfrm>
              <a:off x="3075748" y="4389716"/>
              <a:ext cx="164306" cy="7239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25" name="橢圓 24"/>
            <p:cNvSpPr/>
            <p:nvPr/>
          </p:nvSpPr>
          <p:spPr>
            <a:xfrm>
              <a:off x="3075748" y="4351616"/>
              <a:ext cx="164306" cy="85725"/>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cxnSp>
          <p:nvCxnSpPr>
            <p:cNvPr id="26" name="直線接點 25"/>
            <p:cNvCxnSpPr>
              <a:stCxn id="25" idx="6"/>
            </p:cNvCxnSpPr>
            <p:nvPr/>
          </p:nvCxnSpPr>
          <p:spPr>
            <a:xfrm>
              <a:off x="3240054" y="4394479"/>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075748" y="4394479"/>
              <a:ext cx="0" cy="7191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06" name="文字方塊 1405"/>
          <p:cNvSpPr txBox="1"/>
          <p:nvPr/>
        </p:nvSpPr>
        <p:spPr>
          <a:xfrm>
            <a:off x="2470492" y="5376346"/>
            <a:ext cx="633507" cy="369332"/>
          </a:xfrm>
          <a:prstGeom prst="rect">
            <a:avLst/>
          </a:prstGeom>
          <a:noFill/>
        </p:spPr>
        <p:txBody>
          <a:bodyPr wrap="none" rtlCol="0">
            <a:spAutoFit/>
          </a:bodyPr>
          <a:lstStyle/>
          <a:p>
            <a:r>
              <a:rPr lang="en-US" altLang="zh-TW" dirty="0">
                <a:solidFill>
                  <a:schemeClr val="accent1"/>
                </a:solidFill>
              </a:rPr>
              <a:t>TSV</a:t>
            </a:r>
            <a:endParaRPr lang="zh-TW" altLang="en-US" dirty="0">
              <a:solidFill>
                <a:schemeClr val="accent1"/>
              </a:solidFill>
            </a:endParaRPr>
          </a:p>
        </p:txBody>
      </p:sp>
      <p:sp>
        <p:nvSpPr>
          <p:cNvPr id="1407" name="文字方塊 1406"/>
          <p:cNvSpPr txBox="1"/>
          <p:nvPr/>
        </p:nvSpPr>
        <p:spPr>
          <a:xfrm>
            <a:off x="3116327" y="5395238"/>
            <a:ext cx="633507" cy="369332"/>
          </a:xfrm>
          <a:prstGeom prst="rect">
            <a:avLst/>
          </a:prstGeom>
          <a:noFill/>
        </p:spPr>
        <p:txBody>
          <a:bodyPr wrap="none" rtlCol="0">
            <a:spAutoFit/>
          </a:bodyPr>
          <a:lstStyle/>
          <a:p>
            <a:r>
              <a:rPr lang="en-US" altLang="zh-TW" dirty="0">
                <a:solidFill>
                  <a:schemeClr val="accent1"/>
                </a:solidFill>
              </a:rPr>
              <a:t>TSV</a:t>
            </a:r>
            <a:endParaRPr lang="zh-TW" altLang="en-US" dirty="0">
              <a:solidFill>
                <a:schemeClr val="accent1"/>
              </a:solidFill>
            </a:endParaRPr>
          </a:p>
        </p:txBody>
      </p:sp>
      <p:grpSp>
        <p:nvGrpSpPr>
          <p:cNvPr id="1399" name="群組 1398"/>
          <p:cNvGrpSpPr/>
          <p:nvPr/>
        </p:nvGrpSpPr>
        <p:grpSpPr>
          <a:xfrm>
            <a:off x="2380698" y="3598612"/>
            <a:ext cx="4408004" cy="853549"/>
            <a:chOff x="2786426" y="4389187"/>
            <a:chExt cx="4408004" cy="853549"/>
          </a:xfrm>
        </p:grpSpPr>
        <p:sp>
          <p:nvSpPr>
            <p:cNvPr id="1356" name="平行四邊形 1355"/>
            <p:cNvSpPr/>
            <p:nvPr/>
          </p:nvSpPr>
          <p:spPr>
            <a:xfrm>
              <a:off x="2786426" y="4389187"/>
              <a:ext cx="4408004" cy="853549"/>
            </a:xfrm>
            <a:prstGeom prst="parallelogram">
              <a:avLst>
                <a:gd name="adj" fmla="val 104186"/>
              </a:avLst>
            </a:prstGeom>
            <a:solidFill>
              <a:schemeClr val="bg2">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1359" name="流程圖: 延遲 1358"/>
            <p:cNvSpPr/>
            <p:nvPr/>
          </p:nvSpPr>
          <p:spPr bwMode="auto">
            <a:xfrm>
              <a:off x="3637501" y="4509315"/>
              <a:ext cx="401322" cy="304620"/>
            </a:xfrm>
            <a:prstGeom prst="flowChartDelay">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60" name="月亮 1359"/>
            <p:cNvSpPr/>
            <p:nvPr/>
          </p:nvSpPr>
          <p:spPr bwMode="auto">
            <a:xfrm rot="10800000">
              <a:off x="4370343" y="4745406"/>
              <a:ext cx="371564" cy="294108"/>
            </a:xfrm>
            <a:prstGeom prst="moon">
              <a:avLst>
                <a:gd name="adj" fmla="val 67708"/>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cxnSp>
          <p:nvCxnSpPr>
            <p:cNvPr id="1363" name="直線接點 1362"/>
            <p:cNvCxnSpPr/>
            <p:nvPr/>
          </p:nvCxnSpPr>
          <p:spPr bwMode="auto">
            <a:xfrm>
              <a:off x="3195224" y="4597456"/>
              <a:ext cx="442277"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67" name="肘形接點 1366"/>
            <p:cNvCxnSpPr>
              <a:endCxn id="1359" idx="1"/>
            </p:cNvCxnSpPr>
            <p:nvPr/>
          </p:nvCxnSpPr>
          <p:spPr bwMode="auto">
            <a:xfrm flipV="1">
              <a:off x="3195224" y="4747260"/>
              <a:ext cx="439516" cy="355634"/>
            </a:xfrm>
            <a:prstGeom prst="bentConnector3">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70" name="肘形接點 1369"/>
            <p:cNvCxnSpPr>
              <a:endCxn id="1360" idx="3"/>
            </p:cNvCxnSpPr>
            <p:nvPr/>
          </p:nvCxnSpPr>
          <p:spPr bwMode="auto">
            <a:xfrm flipV="1">
              <a:off x="3838162" y="4953000"/>
              <a:ext cx="627158" cy="156820"/>
            </a:xfrm>
            <a:prstGeom prst="bentConnector3">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72" name="肘形接點 1371"/>
            <p:cNvCxnSpPr>
              <a:stCxn id="1359" idx="3"/>
              <a:endCxn id="1360" idx="3"/>
            </p:cNvCxnSpPr>
            <p:nvPr/>
          </p:nvCxnSpPr>
          <p:spPr bwMode="auto">
            <a:xfrm>
              <a:off x="4038823" y="4661625"/>
              <a:ext cx="434117" cy="177075"/>
            </a:xfrm>
            <a:prstGeom prst="bentConnector3">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74" name="肘形接點 1373"/>
            <p:cNvCxnSpPr>
              <a:stCxn id="1360" idx="1"/>
            </p:cNvCxnSpPr>
            <p:nvPr/>
          </p:nvCxnSpPr>
          <p:spPr bwMode="auto">
            <a:xfrm flipV="1">
              <a:off x="4741907" y="4556751"/>
              <a:ext cx="565106" cy="335709"/>
            </a:xfrm>
            <a:prstGeom prst="bentConnector3">
              <a:avLst/>
            </a:prstGeom>
            <a:solidFill>
              <a:schemeClr val="accent1"/>
            </a:solidFill>
            <a:ln w="22225" cap="flat" cmpd="sng" algn="ctr">
              <a:solidFill>
                <a:schemeClr val="tx1"/>
              </a:solidFill>
              <a:prstDash val="solid"/>
              <a:round/>
              <a:headEnd type="none" w="med" len="med"/>
              <a:tailEnd type="none" w="med" len="med"/>
            </a:ln>
            <a:effectLst/>
          </p:spPr>
        </p:cxnSp>
      </p:grpSp>
      <p:sp>
        <p:nvSpPr>
          <p:cNvPr id="1408" name="文字方塊 1407"/>
          <p:cNvSpPr txBox="1"/>
          <p:nvPr/>
        </p:nvSpPr>
        <p:spPr>
          <a:xfrm>
            <a:off x="4995157" y="4133677"/>
            <a:ext cx="633507" cy="369332"/>
          </a:xfrm>
          <a:prstGeom prst="rect">
            <a:avLst/>
          </a:prstGeom>
          <a:noFill/>
        </p:spPr>
        <p:txBody>
          <a:bodyPr wrap="none" rtlCol="0">
            <a:spAutoFit/>
          </a:bodyPr>
          <a:lstStyle/>
          <a:p>
            <a:r>
              <a:rPr lang="en-US" altLang="zh-TW" dirty="0">
                <a:solidFill>
                  <a:schemeClr val="accent1"/>
                </a:solidFill>
              </a:rPr>
              <a:t>TSV</a:t>
            </a:r>
            <a:endParaRPr lang="zh-TW" altLang="en-US" dirty="0">
              <a:solidFill>
                <a:schemeClr val="accent1"/>
              </a:solidFill>
            </a:endParaRPr>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3</a:t>
            </a:fld>
            <a:r>
              <a:rPr lang="zh-TW" altLang="en-US"/>
              <a:t> </a:t>
            </a:r>
            <a:r>
              <a:rPr lang="en-US" altLang="zh-TW"/>
              <a:t>/ 34</a:t>
            </a:r>
            <a:endParaRPr lang="zh-TW" altLang="en-US" dirty="0"/>
          </a:p>
        </p:txBody>
      </p:sp>
    </p:spTree>
    <p:extLst>
      <p:ext uri="{BB962C8B-B14F-4D97-AF65-F5344CB8AC3E}">
        <p14:creationId xmlns:p14="http://schemas.microsoft.com/office/powerpoint/2010/main" val="147540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6"/>
                                        </p:tgtEl>
                                        <p:attrNameLst>
                                          <p:attrName>style.visibility</p:attrName>
                                        </p:attrNameLst>
                                      </p:cBhvr>
                                      <p:to>
                                        <p:strVal val="visible"/>
                                      </p:to>
                                    </p:set>
                                    <p:animEffect transition="in" filter="fade">
                                      <p:cBhvr>
                                        <p:cTn id="7" dur="500"/>
                                        <p:tgtEl>
                                          <p:spTgt spid="14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7"/>
                                        </p:tgtEl>
                                        <p:attrNameLst>
                                          <p:attrName>style.visibility</p:attrName>
                                        </p:attrNameLst>
                                      </p:cBhvr>
                                      <p:to>
                                        <p:strVal val="visible"/>
                                      </p:to>
                                    </p:set>
                                    <p:animEffect transition="in" filter="fade">
                                      <p:cBhvr>
                                        <p:cTn id="10" dur="500"/>
                                        <p:tgtEl>
                                          <p:spTgt spid="14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08"/>
                                        </p:tgtEl>
                                        <p:attrNameLst>
                                          <p:attrName>style.visibility</p:attrName>
                                        </p:attrNameLst>
                                      </p:cBhvr>
                                      <p:to>
                                        <p:strVal val="visible"/>
                                      </p:to>
                                    </p:set>
                                    <p:animEffect transition="in" filter="fade">
                                      <p:cBhvr>
                                        <p:cTn id="13" dur="500"/>
                                        <p:tgtEl>
                                          <p:spTgt spid="1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 grpId="0"/>
      <p:bldP spid="1407" grpId="0"/>
      <p:bldP spid="140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Compare CAH with ILP</a:t>
            </a:r>
            <a:endParaRPr lang="zh-TW" altLang="en-US" dirty="0"/>
          </a:p>
        </p:txBody>
      </p:sp>
      <p:sp>
        <p:nvSpPr>
          <p:cNvPr id="3" name="內容版面配置區 2"/>
          <p:cNvSpPr>
            <a:spLocks noGrp="1"/>
          </p:cNvSpPr>
          <p:nvPr>
            <p:ph idx="1"/>
          </p:nvPr>
        </p:nvSpPr>
        <p:spPr/>
        <p:txBody>
          <a:bodyPr/>
          <a:lstStyle/>
          <a:p>
            <a:r>
              <a:rPr lang="en-US" altLang="zh-TW" dirty="0"/>
              <a:t>ILP require extraordinary memory space</a:t>
            </a:r>
          </a:p>
          <a:p>
            <a:pPr lvl="1"/>
            <a:r>
              <a:rPr lang="en-US" altLang="zh-TW" dirty="0"/>
              <a:t>Only small circuits can be completed by ILP</a:t>
            </a:r>
          </a:p>
          <a:p>
            <a:pPr lvl="2"/>
            <a:r>
              <a:rPr lang="en-US" altLang="zh-TW" dirty="0"/>
              <a:t>9 out of 11 on 2-tier </a:t>
            </a:r>
          </a:p>
          <a:p>
            <a:pPr lvl="2"/>
            <a:r>
              <a:rPr lang="en-US" altLang="zh-TW" dirty="0"/>
              <a:t>5 out of 11 on 4-tier </a:t>
            </a:r>
          </a:p>
          <a:p>
            <a:r>
              <a:rPr lang="en-US" altLang="zh-TW" dirty="0"/>
              <a:t>CAH obtain solutions with reasonable resources</a:t>
            </a:r>
          </a:p>
          <a:p>
            <a:pPr lvl="1"/>
            <a:r>
              <a:rPr lang="en-US" altLang="zh-TW" dirty="0"/>
              <a:t>Solutions by CAH and ILP have </a:t>
            </a:r>
            <a:r>
              <a:rPr lang="en-US" altLang="zh-TW"/>
              <a:t>a similar area</a:t>
            </a:r>
            <a:endParaRPr lang="en-US" altLang="zh-TW" dirty="0"/>
          </a:p>
          <a:p>
            <a:pPr lvl="2"/>
            <a:r>
              <a:rPr lang="en-US" altLang="zh-TW" dirty="0"/>
              <a:t>2.56% on 2-tier </a:t>
            </a:r>
          </a:p>
          <a:p>
            <a:pPr lvl="2"/>
            <a:r>
              <a:rPr lang="en-US" altLang="zh-TW" dirty="0"/>
              <a:t>3.05% on 4-tier </a:t>
            </a:r>
            <a:endParaRPr lang="zh-TW" altLang="en-US" dirty="0"/>
          </a:p>
        </p:txBody>
      </p:sp>
      <p:pic>
        <p:nvPicPr>
          <p:cNvPr id="9" name="圖片 8"/>
          <p:cNvPicPr>
            <a:picLocks noChangeAspect="1"/>
          </p:cNvPicPr>
          <p:nvPr/>
        </p:nvPicPr>
        <p:blipFill>
          <a:blip r:embed="rId3">
            <a:extLst>
              <a:ext uri="{BEBA8EAE-BF5A-486C-A8C5-ECC9F3942E4B}">
                <a14:imgProps xmlns:a14="http://schemas.microsoft.com/office/drawing/2010/main">
                  <a14:imgLayer r:embed="rId4">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0" y="4945672"/>
            <a:ext cx="9144000" cy="1366199"/>
          </a:xfrm>
          <a:prstGeom prst="rect">
            <a:avLst/>
          </a:prstGeom>
        </p:spPr>
      </p:pic>
      <p:sp>
        <p:nvSpPr>
          <p:cNvPr id="4" name="投影片編號版面配置區 3"/>
          <p:cNvSpPr>
            <a:spLocks noGrp="1"/>
          </p:cNvSpPr>
          <p:nvPr>
            <p:ph type="sldNum" sz="quarter" idx="10"/>
          </p:nvPr>
        </p:nvSpPr>
        <p:spPr/>
        <p:txBody>
          <a:bodyPr/>
          <a:lstStyle/>
          <a:p>
            <a:fld id="{98DD11F9-7500-44D7-BD4E-9DA41FE32E0D}" type="slidenum">
              <a:rPr lang="zh-TW" altLang="en-US" smtClean="0"/>
              <a:pPr/>
              <a:t>30</a:t>
            </a:fld>
            <a:r>
              <a:rPr lang="zh-TW" altLang="en-US"/>
              <a:t> </a:t>
            </a:r>
            <a:r>
              <a:rPr lang="en-US" altLang="zh-TW"/>
              <a:t>/ 34</a:t>
            </a:r>
            <a:endParaRPr lang="zh-TW" altLang="en-US" dirty="0"/>
          </a:p>
        </p:txBody>
      </p:sp>
    </p:spTree>
    <p:extLst>
      <p:ext uri="{BB962C8B-B14F-4D97-AF65-F5344CB8AC3E}">
        <p14:creationId xmlns:p14="http://schemas.microsoft.com/office/powerpoint/2010/main" val="378551140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4025" y="533400"/>
            <a:ext cx="8204200" cy="854075"/>
          </a:xfrm>
        </p:spPr>
        <p:txBody>
          <a:bodyPr/>
          <a:lstStyle/>
          <a:p>
            <a:r>
              <a:rPr lang="en-US" altLang="zh-TW" dirty="0"/>
              <a:t>Compare CAH with Other Heuristics</a:t>
            </a:r>
            <a:endParaRPr lang="zh-TW" altLang="en-US" dirty="0"/>
          </a:p>
        </p:txBody>
      </p:sp>
      <p:sp>
        <p:nvSpPr>
          <p:cNvPr id="3" name="內容版面配置區 2"/>
          <p:cNvSpPr>
            <a:spLocks noGrp="1"/>
          </p:cNvSpPr>
          <p:nvPr>
            <p:ph idx="1"/>
          </p:nvPr>
        </p:nvSpPr>
        <p:spPr/>
        <p:txBody>
          <a:bodyPr/>
          <a:lstStyle/>
          <a:p>
            <a:r>
              <a:rPr lang="en-US" altLang="zh-TW" dirty="0"/>
              <a:t>CAH outperform others with more area reduction</a:t>
            </a:r>
          </a:p>
          <a:p>
            <a:pPr lvl="1"/>
            <a:r>
              <a:rPr lang="en-US" altLang="zh-TW" dirty="0"/>
              <a:t>Compared to greedy [2] and separator sets [3]</a:t>
            </a:r>
          </a:p>
          <a:p>
            <a:pPr lvl="2"/>
            <a:r>
              <a:rPr lang="en-US" altLang="zh-TW" dirty="0"/>
              <a:t>32.88% and 18.21% on 2-tier </a:t>
            </a:r>
          </a:p>
          <a:p>
            <a:pPr lvl="2"/>
            <a:r>
              <a:rPr lang="en-US" altLang="zh-TW" dirty="0"/>
              <a:t>42.40% and 23.06% on 4-tier </a:t>
            </a:r>
            <a:endParaRPr lang="zh-TW" altLang="en-US" dirty="0"/>
          </a:p>
          <a:p>
            <a:pPr lvl="1"/>
            <a:endParaRPr lang="zh-TW" altLang="en-US" dirty="0"/>
          </a:p>
        </p:txBody>
      </p:sp>
      <p:pic>
        <p:nvPicPr>
          <p:cNvPr id="9" name="圖片 8"/>
          <p:cNvPicPr>
            <a:picLocks noChangeAspect="1"/>
          </p:cNvPicPr>
          <p:nvPr/>
        </p:nvPicPr>
        <p:blipFill>
          <a:blip r:embed="rId3">
            <a:extLst>
              <a:ext uri="{BEBA8EAE-BF5A-486C-A8C5-ECC9F3942E4B}">
                <a14:imgProps xmlns:a14="http://schemas.microsoft.com/office/drawing/2010/main">
                  <a14:imgLayer r:embed="rId4">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0" y="3610994"/>
            <a:ext cx="9144000" cy="1891621"/>
          </a:xfrm>
          <a:prstGeom prst="rect">
            <a:avLst/>
          </a:prstGeom>
        </p:spPr>
      </p:pic>
      <p:sp>
        <p:nvSpPr>
          <p:cNvPr id="4" name="投影片編號版面配置區 3"/>
          <p:cNvSpPr>
            <a:spLocks noGrp="1"/>
          </p:cNvSpPr>
          <p:nvPr>
            <p:ph type="sldNum" sz="quarter" idx="10"/>
          </p:nvPr>
        </p:nvSpPr>
        <p:spPr/>
        <p:txBody>
          <a:bodyPr/>
          <a:lstStyle/>
          <a:p>
            <a:fld id="{98DD11F9-7500-44D7-BD4E-9DA41FE32E0D}" type="slidenum">
              <a:rPr lang="zh-TW" altLang="en-US" smtClean="0"/>
              <a:pPr/>
              <a:t>31</a:t>
            </a:fld>
            <a:r>
              <a:rPr lang="zh-TW" altLang="en-US"/>
              <a:t> </a:t>
            </a:r>
            <a:r>
              <a:rPr lang="en-US" altLang="zh-TW"/>
              <a:t>/ 34</a:t>
            </a:r>
            <a:endParaRPr lang="zh-TW" altLang="en-US" dirty="0"/>
          </a:p>
        </p:txBody>
      </p:sp>
    </p:spTree>
    <p:extLst>
      <p:ext uri="{BB962C8B-B14F-4D97-AF65-F5344CB8AC3E}">
        <p14:creationId xmlns:p14="http://schemas.microsoft.com/office/powerpoint/2010/main" val="1061660730"/>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矩形 5"/>
          <p:cNvSpPr/>
          <p:nvPr/>
        </p:nvSpPr>
        <p:spPr bwMode="auto">
          <a:xfrm>
            <a:off x="514650" y="227012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81713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投影片編號版面配置區 15"/>
          <p:cNvSpPr>
            <a:spLocks noGrp="1"/>
          </p:cNvSpPr>
          <p:nvPr>
            <p:ph type="sldNum" sz="quarter" idx="10"/>
          </p:nvPr>
        </p:nvSpPr>
        <p:spPr/>
        <p:txBody>
          <a:bodyPr/>
          <a:lstStyle/>
          <a:p>
            <a:fld id="{98DD11F9-7500-44D7-BD4E-9DA41FE32E0D}" type="slidenum">
              <a:rPr lang="zh-TW" altLang="en-US" smtClean="0"/>
              <a:pPr/>
              <a:t>32</a:t>
            </a:fld>
            <a:r>
              <a:rPr lang="zh-TW" altLang="en-US"/>
              <a:t> </a:t>
            </a:r>
            <a:r>
              <a:rPr lang="en-US" altLang="zh-TW"/>
              <a:t>/ 34</a:t>
            </a:r>
            <a:endParaRPr lang="zh-TW" altLang="en-US" dirty="0"/>
          </a:p>
        </p:txBody>
      </p:sp>
    </p:spTree>
    <p:extLst>
      <p:ext uri="{BB962C8B-B14F-4D97-AF65-F5344CB8AC3E}">
        <p14:creationId xmlns:p14="http://schemas.microsoft.com/office/powerpoint/2010/main" val="2357251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p:txBody>
          <a:bodyPr/>
          <a:lstStyle/>
          <a:p>
            <a:r>
              <a:rPr lang="en-US" altLang="zh-TW" dirty="0"/>
              <a:t>TSVs suffer more crosstalk effect than wires</a:t>
            </a:r>
          </a:p>
          <a:p>
            <a:pPr lvl="1"/>
            <a:r>
              <a:rPr lang="en-US" altLang="zh-TW" dirty="0"/>
              <a:t>Cause large timing degradation in circuit paths</a:t>
            </a:r>
          </a:p>
          <a:p>
            <a:r>
              <a:rPr lang="en-US" altLang="zh-TW" dirty="0"/>
              <a:t>TSV-buffer sizing methods are proposed</a:t>
            </a:r>
          </a:p>
          <a:p>
            <a:pPr lvl="1"/>
            <a:r>
              <a:rPr lang="en-US" altLang="zh-TW" dirty="0"/>
              <a:t>Integer linear programming (ILP)</a:t>
            </a:r>
          </a:p>
          <a:p>
            <a:pPr lvl="1"/>
            <a:r>
              <a:rPr lang="en-US" altLang="zh-TW" dirty="0"/>
              <a:t>Crosstalk-aware heuristic (CAH)</a:t>
            </a:r>
          </a:p>
          <a:p>
            <a:r>
              <a:rPr lang="en-US" altLang="zh-TW" dirty="0"/>
              <a:t>CAH obtain solutions with reasonable resources</a:t>
            </a:r>
          </a:p>
          <a:p>
            <a:pPr lvl="1"/>
            <a:r>
              <a:rPr lang="en-US" altLang="zh-TW" dirty="0"/>
              <a:t>Only 3% more area compared to ILP </a:t>
            </a:r>
          </a:p>
          <a:p>
            <a:pPr lvl="1"/>
            <a:r>
              <a:rPr lang="en-US" altLang="zh-TW" dirty="0"/>
              <a:t>Up to 23% less area compared to previous works</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33</a:t>
            </a:fld>
            <a:r>
              <a:rPr lang="zh-TW" altLang="en-US"/>
              <a:t> </a:t>
            </a:r>
            <a:r>
              <a:rPr lang="en-US" altLang="zh-TW"/>
              <a:t>/ 34</a:t>
            </a:r>
            <a:endParaRPr lang="zh-TW" altLang="en-US" dirty="0"/>
          </a:p>
        </p:txBody>
      </p:sp>
    </p:spTree>
    <p:extLst>
      <p:ext uri="{BB962C8B-B14F-4D97-AF65-F5344CB8AC3E}">
        <p14:creationId xmlns:p14="http://schemas.microsoft.com/office/powerpoint/2010/main" val="155799677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en-US" altLang="zh-TW" dirty="0"/>
              <a:t>Thank You</a:t>
            </a:r>
            <a:endParaRPr lang="zh-TW" altLang="en-US" dirty="0"/>
          </a:p>
        </p:txBody>
      </p:sp>
      <p:sp>
        <p:nvSpPr>
          <p:cNvPr id="6" name="副標題 5"/>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60057989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TSV Block</a:t>
            </a:r>
            <a:endParaRPr lang="zh-TW" altLang="en-US" dirty="0"/>
          </a:p>
        </p:txBody>
      </p:sp>
      <p:sp>
        <p:nvSpPr>
          <p:cNvPr id="3" name="內容版面配置區 2"/>
          <p:cNvSpPr>
            <a:spLocks noGrp="1"/>
          </p:cNvSpPr>
          <p:nvPr>
            <p:ph idx="1"/>
          </p:nvPr>
        </p:nvSpPr>
        <p:spPr/>
        <p:txBody>
          <a:bodyPr/>
          <a:lstStyle/>
          <a:p>
            <a:r>
              <a:rPr lang="en-US" altLang="zh-TW" dirty="0"/>
              <a:t>TSVs are usually bundled together for yield [1]</a:t>
            </a:r>
          </a:p>
          <a:p>
            <a:pPr lvl="1"/>
            <a:r>
              <a:rPr lang="en-US" altLang="zh-TW" dirty="0"/>
              <a:t>Result in serious </a:t>
            </a:r>
            <a:r>
              <a:rPr lang="en-US" altLang="zh-TW" dirty="0">
                <a:solidFill>
                  <a:schemeClr val="accent1"/>
                </a:solidFill>
              </a:rPr>
              <a:t>crosstalk effect </a:t>
            </a:r>
            <a:r>
              <a:rPr lang="en-US" altLang="zh-TW" dirty="0"/>
              <a:t>between TSVs</a:t>
            </a:r>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331" y="2346385"/>
            <a:ext cx="5788072" cy="4378226"/>
          </a:xfrm>
          <a:prstGeom prst="rect">
            <a:avLst/>
          </a:prstGeom>
        </p:spPr>
      </p:pic>
      <p:sp>
        <p:nvSpPr>
          <p:cNvPr id="4" name="文字方塊 3"/>
          <p:cNvSpPr txBox="1"/>
          <p:nvPr/>
        </p:nvSpPr>
        <p:spPr>
          <a:xfrm>
            <a:off x="-25878" y="6362241"/>
            <a:ext cx="9321783" cy="369332"/>
          </a:xfrm>
          <a:prstGeom prst="rect">
            <a:avLst/>
          </a:prstGeom>
          <a:solidFill>
            <a:schemeClr val="bg2">
              <a:alpha val="70000"/>
            </a:schemeClr>
          </a:solidFill>
        </p:spPr>
        <p:txBody>
          <a:bodyPr wrap="none" rtlCol="0">
            <a:spAutoFit/>
          </a:bodyPr>
          <a:lstStyle/>
          <a:p>
            <a:r>
              <a:rPr lang="en-US" altLang="zh-TW" sz="900" dirty="0"/>
              <a:t>A. C. Fischer, N. </a:t>
            </a:r>
            <a:r>
              <a:rPr lang="en-US" altLang="zh-TW" sz="900" dirty="0" err="1"/>
              <a:t>Roxhed</a:t>
            </a:r>
            <a:r>
              <a:rPr lang="en-US" altLang="zh-TW" sz="900" dirty="0"/>
              <a:t>, T. </a:t>
            </a:r>
            <a:r>
              <a:rPr lang="en-US" altLang="zh-TW" sz="900" dirty="0" err="1"/>
              <a:t>Haraldsson</a:t>
            </a:r>
            <a:r>
              <a:rPr lang="en-US" altLang="zh-TW" sz="900" dirty="0"/>
              <a:t>, N. </a:t>
            </a:r>
            <a:r>
              <a:rPr lang="en-US" altLang="zh-TW" sz="900" dirty="0" err="1"/>
              <a:t>Heinig</a:t>
            </a:r>
            <a:r>
              <a:rPr lang="en-US" altLang="zh-TW" sz="900" dirty="0"/>
              <a:t>, G. </a:t>
            </a:r>
            <a:r>
              <a:rPr lang="en-US" altLang="zh-TW" sz="900" dirty="0" err="1"/>
              <a:t>Stemme</a:t>
            </a:r>
            <a:r>
              <a:rPr lang="en-US" altLang="zh-TW" sz="900" dirty="0"/>
              <a:t> and F. </a:t>
            </a:r>
            <a:r>
              <a:rPr lang="en-US" altLang="zh-TW" sz="900" dirty="0" err="1"/>
              <a:t>Niklaus</a:t>
            </a:r>
            <a:r>
              <a:rPr lang="en-US" altLang="zh-TW" sz="900" dirty="0"/>
              <a:t>, "Fabrication of high aspect ratio through silicon </a:t>
            </a:r>
            <a:r>
              <a:rPr lang="en-US" altLang="zh-TW" sz="900" dirty="0" err="1"/>
              <a:t>vias</a:t>
            </a:r>
            <a:r>
              <a:rPr lang="en-US" altLang="zh-TW" sz="900" dirty="0"/>
              <a:t> (TSVs) by magnetic assembly of nickel wires," </a:t>
            </a:r>
            <a:br>
              <a:rPr lang="en-US" altLang="zh-TW" sz="900" dirty="0"/>
            </a:br>
            <a:r>
              <a:rPr lang="en-US" altLang="zh-TW" sz="900" i="1" dirty="0"/>
              <a:t>2011 IEEE 24th International Conference on Micro Electro Mechanical Systems</a:t>
            </a:r>
            <a:r>
              <a:rPr lang="en-US" altLang="zh-TW" sz="900" dirty="0"/>
              <a:t>, Cancun, 2011, pp. 37-40.</a:t>
            </a:r>
            <a:endParaRPr lang="zh-TW" altLang="en-US" sz="900" dirty="0"/>
          </a:p>
        </p:txBody>
      </p:sp>
      <p:sp>
        <p:nvSpPr>
          <p:cNvPr id="6" name="投影片編號版面配置區 5"/>
          <p:cNvSpPr>
            <a:spLocks noGrp="1"/>
          </p:cNvSpPr>
          <p:nvPr>
            <p:ph type="sldNum" sz="quarter" idx="10"/>
          </p:nvPr>
        </p:nvSpPr>
        <p:spPr/>
        <p:txBody>
          <a:bodyPr/>
          <a:lstStyle/>
          <a:p>
            <a:fld id="{98DD11F9-7500-44D7-BD4E-9DA41FE32E0D}" type="slidenum">
              <a:rPr lang="zh-TW" altLang="en-US" smtClean="0"/>
              <a:pPr/>
              <a:t>4</a:t>
            </a:fld>
            <a:r>
              <a:rPr lang="zh-TW" altLang="en-US"/>
              <a:t> </a:t>
            </a:r>
            <a:r>
              <a:rPr lang="en-US" altLang="zh-TW"/>
              <a:t>/ 34</a:t>
            </a:r>
            <a:endParaRPr lang="zh-TW" altLang="en-US" dirty="0"/>
          </a:p>
        </p:txBody>
      </p:sp>
      <p:sp>
        <p:nvSpPr>
          <p:cNvPr id="31" name="文字方塊 30"/>
          <p:cNvSpPr txBox="1"/>
          <p:nvPr/>
        </p:nvSpPr>
        <p:spPr>
          <a:xfrm>
            <a:off x="3095331" y="2902226"/>
            <a:ext cx="633507" cy="369332"/>
          </a:xfrm>
          <a:prstGeom prst="rect">
            <a:avLst/>
          </a:prstGeom>
          <a:noFill/>
        </p:spPr>
        <p:txBody>
          <a:bodyPr wrap="none" rtlCol="0">
            <a:spAutoFit/>
          </a:bodyPr>
          <a:lstStyle/>
          <a:p>
            <a:r>
              <a:rPr lang="en-US" altLang="zh-TW" dirty="0"/>
              <a:t>TSV</a:t>
            </a:r>
            <a:endParaRPr lang="zh-TW" altLang="en-US" dirty="0"/>
          </a:p>
        </p:txBody>
      </p:sp>
      <p:cxnSp>
        <p:nvCxnSpPr>
          <p:cNvPr id="33" name="直線單箭頭接點 32"/>
          <p:cNvCxnSpPr>
            <a:cxnSpLocks/>
            <a:stCxn id="54" idx="7"/>
          </p:cNvCxnSpPr>
          <p:nvPr/>
        </p:nvCxnSpPr>
        <p:spPr bwMode="auto">
          <a:xfrm flipV="1">
            <a:off x="2195704" y="3261030"/>
            <a:ext cx="994757" cy="61110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5" name="直線單箭頭接點 34"/>
          <p:cNvCxnSpPr/>
          <p:nvPr/>
        </p:nvCxnSpPr>
        <p:spPr bwMode="auto">
          <a:xfrm flipH="1" flipV="1">
            <a:off x="3551854" y="3243214"/>
            <a:ext cx="756051" cy="96884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7" name="直線單箭頭接點 36"/>
          <p:cNvCxnSpPr/>
          <p:nvPr/>
        </p:nvCxnSpPr>
        <p:spPr bwMode="auto">
          <a:xfrm flipH="1" flipV="1">
            <a:off x="3737650" y="3086892"/>
            <a:ext cx="1849642" cy="14936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27" name="文字方塊 26">
            <a:extLst>
              <a:ext uri="{FF2B5EF4-FFF2-40B4-BE49-F238E27FC236}">
                <a16:creationId xmlns:a16="http://schemas.microsoft.com/office/drawing/2014/main" id="{9A670A04-4DA9-4238-BA1B-B2B620E88266}"/>
              </a:ext>
            </a:extLst>
          </p:cNvPr>
          <p:cNvSpPr txBox="1"/>
          <p:nvPr/>
        </p:nvSpPr>
        <p:spPr>
          <a:xfrm>
            <a:off x="298491" y="3383114"/>
            <a:ext cx="1236236" cy="369332"/>
          </a:xfrm>
          <a:prstGeom prst="rect">
            <a:avLst/>
          </a:prstGeom>
          <a:solidFill>
            <a:schemeClr val="bg2">
              <a:alpha val="70000"/>
            </a:schemeClr>
          </a:solidFill>
          <a:ln>
            <a:noFill/>
          </a:ln>
        </p:spPr>
        <p:txBody>
          <a:bodyPr wrap="none" rtlCol="0">
            <a:spAutoFit/>
          </a:bodyPr>
          <a:lstStyle/>
          <a:p>
            <a:r>
              <a:rPr lang="en-US" altLang="zh-TW" dirty="0"/>
              <a:t>TSV block</a:t>
            </a:r>
            <a:endParaRPr lang="zh-TW" altLang="en-US" dirty="0"/>
          </a:p>
        </p:txBody>
      </p:sp>
      <p:sp>
        <p:nvSpPr>
          <p:cNvPr id="38" name="矩形 37">
            <a:extLst>
              <a:ext uri="{FF2B5EF4-FFF2-40B4-BE49-F238E27FC236}">
                <a16:creationId xmlns:a16="http://schemas.microsoft.com/office/drawing/2014/main" id="{9AED08B7-8B1F-455D-84CF-C010E0DC3E0A}"/>
              </a:ext>
            </a:extLst>
          </p:cNvPr>
          <p:cNvSpPr/>
          <p:nvPr/>
        </p:nvSpPr>
        <p:spPr bwMode="auto">
          <a:xfrm>
            <a:off x="438694" y="3701950"/>
            <a:ext cx="2120356" cy="2120356"/>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39" name="橢圓 38">
            <a:extLst>
              <a:ext uri="{FF2B5EF4-FFF2-40B4-BE49-F238E27FC236}">
                <a16:creationId xmlns:a16="http://schemas.microsoft.com/office/drawing/2014/main" id="{8D867C17-2234-48C9-B7EB-F166BFAF5A04}"/>
              </a:ext>
            </a:extLst>
          </p:cNvPr>
          <p:cNvSpPr/>
          <p:nvPr/>
        </p:nvSpPr>
        <p:spPr bwMode="auto">
          <a:xfrm>
            <a:off x="1189189" y="445244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0" name="橢圓 39">
            <a:extLst>
              <a:ext uri="{FF2B5EF4-FFF2-40B4-BE49-F238E27FC236}">
                <a16:creationId xmlns:a16="http://schemas.microsoft.com/office/drawing/2014/main" id="{947F273A-7FDB-4266-9A84-A8D4D0541073}"/>
              </a:ext>
            </a:extLst>
          </p:cNvPr>
          <p:cNvSpPr/>
          <p:nvPr/>
        </p:nvSpPr>
        <p:spPr bwMode="auto">
          <a:xfrm>
            <a:off x="1827548" y="445244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1" name="橢圓 40">
            <a:extLst>
              <a:ext uri="{FF2B5EF4-FFF2-40B4-BE49-F238E27FC236}">
                <a16:creationId xmlns:a16="http://schemas.microsoft.com/office/drawing/2014/main" id="{1C430D52-229E-4ED1-A0B8-D926AD0AFE5D}"/>
              </a:ext>
            </a:extLst>
          </p:cNvPr>
          <p:cNvSpPr/>
          <p:nvPr/>
        </p:nvSpPr>
        <p:spPr bwMode="auto">
          <a:xfrm>
            <a:off x="550829" y="4452446"/>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42" name="橢圓 41">
            <a:extLst>
              <a:ext uri="{FF2B5EF4-FFF2-40B4-BE49-F238E27FC236}">
                <a16:creationId xmlns:a16="http://schemas.microsoft.com/office/drawing/2014/main" id="{AA793F1F-652C-4C61-A358-F5E8B61793ED}"/>
              </a:ext>
            </a:extLst>
          </p:cNvPr>
          <p:cNvSpPr/>
          <p:nvPr/>
        </p:nvSpPr>
        <p:spPr bwMode="auto">
          <a:xfrm>
            <a:off x="1189189" y="3814087"/>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43" name="橢圓 42">
            <a:extLst>
              <a:ext uri="{FF2B5EF4-FFF2-40B4-BE49-F238E27FC236}">
                <a16:creationId xmlns:a16="http://schemas.microsoft.com/office/drawing/2014/main" id="{6873B9EA-88D8-4817-A510-16D38BB2B0B7}"/>
              </a:ext>
            </a:extLst>
          </p:cNvPr>
          <p:cNvSpPr/>
          <p:nvPr/>
        </p:nvSpPr>
        <p:spPr bwMode="auto">
          <a:xfrm>
            <a:off x="1189189" y="509080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pic>
        <p:nvPicPr>
          <p:cNvPr id="48" name="圖片 47">
            <a:extLst>
              <a:ext uri="{FF2B5EF4-FFF2-40B4-BE49-F238E27FC236}">
                <a16:creationId xmlns:a16="http://schemas.microsoft.com/office/drawing/2014/main" id="{BB188FDD-873E-4663-BF7B-DF5070D1E8A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5400000">
            <a:off x="817499" y="4398903"/>
            <a:ext cx="522916" cy="540347"/>
          </a:xfrm>
          <a:prstGeom prst="rect">
            <a:avLst/>
          </a:prstGeom>
        </p:spPr>
      </p:pic>
      <p:pic>
        <p:nvPicPr>
          <p:cNvPr id="49" name="圖片 48">
            <a:extLst>
              <a:ext uri="{FF2B5EF4-FFF2-40B4-BE49-F238E27FC236}">
                <a16:creationId xmlns:a16="http://schemas.microsoft.com/office/drawing/2014/main" id="{B596750D-6029-494C-9C8A-AF5C64A2ED8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16200000">
            <a:off x="1468211" y="4398902"/>
            <a:ext cx="522916" cy="540347"/>
          </a:xfrm>
          <a:prstGeom prst="rect">
            <a:avLst/>
          </a:prstGeom>
        </p:spPr>
      </p:pic>
      <p:pic>
        <p:nvPicPr>
          <p:cNvPr id="50" name="圖片 49">
            <a:extLst>
              <a:ext uri="{FF2B5EF4-FFF2-40B4-BE49-F238E27FC236}">
                <a16:creationId xmlns:a16="http://schemas.microsoft.com/office/drawing/2014/main" id="{2CBA152A-A26C-43E6-A3CB-D924D7106DA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7635" y="4724365"/>
            <a:ext cx="522916" cy="540347"/>
          </a:xfrm>
          <a:prstGeom prst="rect">
            <a:avLst/>
          </a:prstGeom>
        </p:spPr>
      </p:pic>
      <p:pic>
        <p:nvPicPr>
          <p:cNvPr id="51" name="圖片 50">
            <a:extLst>
              <a:ext uri="{FF2B5EF4-FFF2-40B4-BE49-F238E27FC236}">
                <a16:creationId xmlns:a16="http://schemas.microsoft.com/office/drawing/2014/main" id="{E5696261-4EE9-4DC7-B7C7-F9F1A3F9D0C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10800000">
            <a:off x="1147635" y="4075337"/>
            <a:ext cx="522916" cy="540347"/>
          </a:xfrm>
          <a:prstGeom prst="rect">
            <a:avLst/>
          </a:prstGeom>
        </p:spPr>
      </p:pic>
      <p:sp>
        <p:nvSpPr>
          <p:cNvPr id="52" name="文字方塊 51">
            <a:extLst>
              <a:ext uri="{FF2B5EF4-FFF2-40B4-BE49-F238E27FC236}">
                <a16:creationId xmlns:a16="http://schemas.microsoft.com/office/drawing/2014/main" id="{90C82913-AD16-497B-A0F3-2E8404E664DE}"/>
              </a:ext>
            </a:extLst>
          </p:cNvPr>
          <p:cNvSpPr txBox="1"/>
          <p:nvPr/>
        </p:nvSpPr>
        <p:spPr>
          <a:xfrm>
            <a:off x="2215261" y="4409230"/>
            <a:ext cx="415498" cy="369332"/>
          </a:xfrm>
          <a:prstGeom prst="rect">
            <a:avLst/>
          </a:prstGeom>
          <a:noFill/>
        </p:spPr>
        <p:txBody>
          <a:bodyPr wrap="none" rtlCol="0">
            <a:spAutoFit/>
          </a:bodyPr>
          <a:lstStyle/>
          <a:p>
            <a:r>
              <a:rPr lang="en-US" altLang="zh-TW" dirty="0"/>
              <a:t>…</a:t>
            </a:r>
            <a:endParaRPr lang="zh-TW" altLang="en-US" dirty="0"/>
          </a:p>
        </p:txBody>
      </p:sp>
      <p:sp>
        <p:nvSpPr>
          <p:cNvPr id="53" name="文字方塊 52">
            <a:extLst>
              <a:ext uri="{FF2B5EF4-FFF2-40B4-BE49-F238E27FC236}">
                <a16:creationId xmlns:a16="http://schemas.microsoft.com/office/drawing/2014/main" id="{49F65D52-1BBD-43C7-B3AC-4007C0B93EDD}"/>
              </a:ext>
            </a:extLst>
          </p:cNvPr>
          <p:cNvSpPr txBox="1"/>
          <p:nvPr/>
        </p:nvSpPr>
        <p:spPr>
          <a:xfrm rot="5400000">
            <a:off x="1266180" y="5481609"/>
            <a:ext cx="415498" cy="369332"/>
          </a:xfrm>
          <a:prstGeom prst="rect">
            <a:avLst/>
          </a:prstGeom>
          <a:noFill/>
        </p:spPr>
        <p:txBody>
          <a:bodyPr wrap="none" rtlCol="0">
            <a:spAutoFit/>
          </a:bodyPr>
          <a:lstStyle/>
          <a:p>
            <a:r>
              <a:rPr lang="en-US" altLang="zh-TW" dirty="0"/>
              <a:t>…</a:t>
            </a:r>
            <a:endParaRPr lang="zh-TW" altLang="en-US" dirty="0"/>
          </a:p>
        </p:txBody>
      </p:sp>
      <p:sp>
        <p:nvSpPr>
          <p:cNvPr id="54" name="橢圓 53">
            <a:extLst>
              <a:ext uri="{FF2B5EF4-FFF2-40B4-BE49-F238E27FC236}">
                <a16:creationId xmlns:a16="http://schemas.microsoft.com/office/drawing/2014/main" id="{79BCF2A8-F449-44C5-9F20-96332245E171}"/>
              </a:ext>
            </a:extLst>
          </p:cNvPr>
          <p:cNvSpPr/>
          <p:nvPr/>
        </p:nvSpPr>
        <p:spPr bwMode="auto">
          <a:xfrm>
            <a:off x="1827548" y="380897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5" name="橢圓 54">
            <a:extLst>
              <a:ext uri="{FF2B5EF4-FFF2-40B4-BE49-F238E27FC236}">
                <a16:creationId xmlns:a16="http://schemas.microsoft.com/office/drawing/2014/main" id="{CA97E91D-BE2A-4C57-8181-0A4F99D5AF52}"/>
              </a:ext>
            </a:extLst>
          </p:cNvPr>
          <p:cNvSpPr/>
          <p:nvPr/>
        </p:nvSpPr>
        <p:spPr bwMode="auto">
          <a:xfrm>
            <a:off x="1827548" y="508756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6" name="橢圓 55">
            <a:extLst>
              <a:ext uri="{FF2B5EF4-FFF2-40B4-BE49-F238E27FC236}">
                <a16:creationId xmlns:a16="http://schemas.microsoft.com/office/drawing/2014/main" id="{FFC0D4F6-B191-4916-871C-81B6064E8F17}"/>
              </a:ext>
            </a:extLst>
          </p:cNvPr>
          <p:cNvSpPr/>
          <p:nvPr/>
        </p:nvSpPr>
        <p:spPr bwMode="auto">
          <a:xfrm>
            <a:off x="550829" y="3808973"/>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7" name="橢圓 56">
            <a:extLst>
              <a:ext uri="{FF2B5EF4-FFF2-40B4-BE49-F238E27FC236}">
                <a16:creationId xmlns:a16="http://schemas.microsoft.com/office/drawing/2014/main" id="{F1F23B3C-4983-4520-8703-7E39D8DBA9A7}"/>
              </a:ext>
            </a:extLst>
          </p:cNvPr>
          <p:cNvSpPr/>
          <p:nvPr/>
        </p:nvSpPr>
        <p:spPr bwMode="auto">
          <a:xfrm>
            <a:off x="550829" y="508756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笑臉 15">
            <a:extLst>
              <a:ext uri="{FF2B5EF4-FFF2-40B4-BE49-F238E27FC236}">
                <a16:creationId xmlns:a16="http://schemas.microsoft.com/office/drawing/2014/main" id="{88D14075-D0B2-4E6B-B639-8F1FE61C12C0}"/>
              </a:ext>
            </a:extLst>
          </p:cNvPr>
          <p:cNvSpPr/>
          <p:nvPr/>
        </p:nvSpPr>
        <p:spPr bwMode="auto">
          <a:xfrm flipH="1">
            <a:off x="1189187" y="4450019"/>
            <a:ext cx="431322" cy="431322"/>
          </a:xfrm>
          <a:prstGeom prst="smileyFace">
            <a:avLst>
              <a:gd name="adj" fmla="val -465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31364977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2"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par>
                                <p:cTn id="11" presetID="22" presetClass="entr" presetSubtype="4"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8"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 name="矩形 6"/>
          <p:cNvSpPr/>
          <p:nvPr/>
        </p:nvSpPr>
        <p:spPr bwMode="auto">
          <a:xfrm>
            <a:off x="514650" y="26510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514650" y="295510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340174"/>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投影片編號版面配置區 4"/>
          <p:cNvSpPr>
            <a:spLocks noGrp="1"/>
          </p:cNvSpPr>
          <p:nvPr>
            <p:ph type="sldNum" sz="quarter" idx="10"/>
          </p:nvPr>
        </p:nvSpPr>
        <p:spPr/>
        <p:txBody>
          <a:bodyPr/>
          <a:lstStyle/>
          <a:p>
            <a:fld id="{98DD11F9-7500-44D7-BD4E-9DA41FE32E0D}" type="slidenum">
              <a:rPr lang="zh-TW" altLang="en-US" smtClean="0"/>
              <a:pPr/>
              <a:t>5</a:t>
            </a:fld>
            <a:r>
              <a:rPr lang="zh-TW" altLang="en-US"/>
              <a:t> </a:t>
            </a:r>
            <a:r>
              <a:rPr lang="en-US" altLang="zh-TW"/>
              <a:t>/ 34</a:t>
            </a:r>
            <a:endParaRPr lang="zh-TW" altLang="en-US" dirty="0"/>
          </a:p>
        </p:txBody>
      </p:sp>
      <p:sp>
        <p:nvSpPr>
          <p:cNvPr id="17" name="矩形 16">
            <a:extLst>
              <a:ext uri="{FF2B5EF4-FFF2-40B4-BE49-F238E27FC236}">
                <a16:creationId xmlns:a16="http://schemas.microsoft.com/office/drawing/2014/main" id="{D064834B-A9CA-4640-9C5A-304C1D861F14}"/>
              </a:ext>
            </a:extLst>
          </p:cNvPr>
          <p:cNvSpPr/>
          <p:nvPr/>
        </p:nvSpPr>
        <p:spPr bwMode="auto">
          <a:xfrm>
            <a:off x="514650" y="632695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303223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Crosstalk Effect</a:t>
            </a:r>
            <a:endParaRPr lang="zh-TW" altLang="en-US" dirty="0"/>
          </a:p>
        </p:txBody>
      </p:sp>
      <p:sp>
        <p:nvSpPr>
          <p:cNvPr id="3" name="內容版面配置區 2"/>
          <p:cNvSpPr>
            <a:spLocks noGrp="1"/>
          </p:cNvSpPr>
          <p:nvPr>
            <p:ph idx="1"/>
          </p:nvPr>
        </p:nvSpPr>
        <p:spPr/>
        <p:txBody>
          <a:bodyPr/>
          <a:lstStyle/>
          <a:p>
            <a:r>
              <a:rPr lang="en-US" altLang="zh-TW" dirty="0"/>
              <a:t>Crosstalk effect of TSV is much larger than wire</a:t>
            </a:r>
          </a:p>
          <a:p>
            <a:pPr lvl="1"/>
            <a:r>
              <a:rPr lang="en-US" altLang="zh-TW" dirty="0"/>
              <a:t>Up to 31.12% timing degradation</a:t>
            </a:r>
            <a:endParaRPr lang="zh-TW" altLang="en-US" dirty="0"/>
          </a:p>
        </p:txBody>
      </p:sp>
      <p:graphicFrame>
        <p:nvGraphicFramePr>
          <p:cNvPr id="5" name="圖表 4"/>
          <p:cNvGraphicFramePr>
            <a:graphicFrameLocks/>
          </p:cNvGraphicFramePr>
          <p:nvPr/>
        </p:nvGraphicFramePr>
        <p:xfrm>
          <a:off x="2866559" y="2566055"/>
          <a:ext cx="6020827" cy="3612496"/>
        </p:xfrm>
        <a:graphic>
          <a:graphicData uri="http://schemas.openxmlformats.org/drawingml/2006/chart">
            <c:chart xmlns:c="http://schemas.openxmlformats.org/drawingml/2006/chart" xmlns:r="http://schemas.openxmlformats.org/officeDocument/2006/relationships" r:id="rId3"/>
          </a:graphicData>
        </a:graphic>
      </p:graphicFrame>
      <p:grpSp>
        <p:nvGrpSpPr>
          <p:cNvPr id="247" name="群組 246"/>
          <p:cNvGrpSpPr/>
          <p:nvPr/>
        </p:nvGrpSpPr>
        <p:grpSpPr>
          <a:xfrm>
            <a:off x="114300" y="2833944"/>
            <a:ext cx="2688759" cy="1320545"/>
            <a:chOff x="830220" y="2568236"/>
            <a:chExt cx="2688759" cy="1320545"/>
          </a:xfrm>
        </p:grpSpPr>
        <p:sp>
          <p:nvSpPr>
            <p:cNvPr id="167" name="Line 39"/>
            <p:cNvSpPr>
              <a:spLocks noChangeShapeType="1"/>
            </p:cNvSpPr>
            <p:nvPr/>
          </p:nvSpPr>
          <p:spPr bwMode="auto">
            <a:xfrm>
              <a:off x="1955524" y="3170652"/>
              <a:ext cx="0" cy="984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8" name="Line 40"/>
            <p:cNvSpPr>
              <a:spLocks noChangeShapeType="1"/>
            </p:cNvSpPr>
            <p:nvPr/>
          </p:nvSpPr>
          <p:spPr bwMode="auto">
            <a:xfrm flipH="1">
              <a:off x="1834874" y="31119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9" name="Line 41"/>
            <p:cNvSpPr>
              <a:spLocks noChangeShapeType="1"/>
            </p:cNvSpPr>
            <p:nvPr/>
          </p:nvSpPr>
          <p:spPr bwMode="auto">
            <a:xfrm flipH="1">
              <a:off x="1834874" y="31706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0" name="Line 42"/>
            <p:cNvSpPr>
              <a:spLocks noChangeShapeType="1"/>
            </p:cNvSpPr>
            <p:nvPr/>
          </p:nvSpPr>
          <p:spPr bwMode="auto">
            <a:xfrm>
              <a:off x="1955524" y="2978565"/>
              <a:ext cx="0" cy="1333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1" name="Line 43"/>
            <p:cNvSpPr>
              <a:spLocks noChangeShapeType="1"/>
            </p:cNvSpPr>
            <p:nvPr/>
          </p:nvSpPr>
          <p:spPr bwMode="auto">
            <a:xfrm flipH="1">
              <a:off x="1839637" y="3269077"/>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2" name="Line 44"/>
            <p:cNvSpPr>
              <a:spLocks noChangeShapeType="1"/>
            </p:cNvSpPr>
            <p:nvPr/>
          </p:nvSpPr>
          <p:spPr bwMode="auto">
            <a:xfrm flipH="1">
              <a:off x="1904724" y="3302415"/>
              <a:ext cx="1016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3" name="Line 45"/>
            <p:cNvSpPr>
              <a:spLocks noChangeShapeType="1"/>
            </p:cNvSpPr>
            <p:nvPr/>
          </p:nvSpPr>
          <p:spPr bwMode="auto">
            <a:xfrm flipH="1">
              <a:off x="1776137" y="2978565"/>
              <a:ext cx="4333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4" name="Line 46"/>
            <p:cNvSpPr>
              <a:spLocks noChangeShapeType="1"/>
            </p:cNvSpPr>
            <p:nvPr/>
          </p:nvSpPr>
          <p:spPr bwMode="auto">
            <a:xfrm>
              <a:off x="2801662" y="3173827"/>
              <a:ext cx="0" cy="952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5" name="Line 47"/>
            <p:cNvSpPr>
              <a:spLocks noChangeShapeType="1"/>
            </p:cNvSpPr>
            <p:nvPr/>
          </p:nvSpPr>
          <p:spPr bwMode="auto">
            <a:xfrm flipH="1">
              <a:off x="2681012" y="3113502"/>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6" name="Line 48"/>
            <p:cNvSpPr>
              <a:spLocks noChangeShapeType="1"/>
            </p:cNvSpPr>
            <p:nvPr/>
          </p:nvSpPr>
          <p:spPr bwMode="auto">
            <a:xfrm flipH="1">
              <a:off x="2681012" y="317382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7" name="Line 49"/>
            <p:cNvSpPr>
              <a:spLocks noChangeShapeType="1"/>
            </p:cNvSpPr>
            <p:nvPr/>
          </p:nvSpPr>
          <p:spPr bwMode="auto">
            <a:xfrm>
              <a:off x="2801662" y="2983327"/>
              <a:ext cx="0" cy="13017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8" name="Line 50"/>
            <p:cNvSpPr>
              <a:spLocks noChangeShapeType="1"/>
            </p:cNvSpPr>
            <p:nvPr/>
          </p:nvSpPr>
          <p:spPr bwMode="auto">
            <a:xfrm flipH="1">
              <a:off x="2685774" y="326907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9" name="Line 51"/>
            <p:cNvSpPr>
              <a:spLocks noChangeShapeType="1"/>
            </p:cNvSpPr>
            <p:nvPr/>
          </p:nvSpPr>
          <p:spPr bwMode="auto">
            <a:xfrm flipH="1">
              <a:off x="2749274" y="3302415"/>
              <a:ext cx="103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0" name="Line 52"/>
            <p:cNvSpPr>
              <a:spLocks noChangeShapeType="1"/>
            </p:cNvSpPr>
            <p:nvPr/>
          </p:nvSpPr>
          <p:spPr bwMode="auto">
            <a:xfrm flipH="1">
              <a:off x="2569885" y="2978565"/>
              <a:ext cx="696913"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1" name="Line 53"/>
            <p:cNvSpPr>
              <a:spLocks noChangeShapeType="1"/>
            </p:cNvSpPr>
            <p:nvPr/>
          </p:nvSpPr>
          <p:spPr bwMode="auto">
            <a:xfrm flipV="1">
              <a:off x="2487337"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2" name="Line 54"/>
            <p:cNvSpPr>
              <a:spLocks noChangeShapeType="1"/>
            </p:cNvSpPr>
            <p:nvPr/>
          </p:nvSpPr>
          <p:spPr bwMode="auto">
            <a:xfrm flipH="1" flipV="1">
              <a:off x="2453999"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3" name="Line 55"/>
            <p:cNvSpPr>
              <a:spLocks noChangeShapeType="1"/>
            </p:cNvSpPr>
            <p:nvPr/>
          </p:nvSpPr>
          <p:spPr bwMode="auto">
            <a:xfrm flipV="1">
              <a:off x="2420662"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4" name="Line 56"/>
            <p:cNvSpPr>
              <a:spLocks noChangeShapeType="1"/>
            </p:cNvSpPr>
            <p:nvPr/>
          </p:nvSpPr>
          <p:spPr bwMode="auto">
            <a:xfrm flipH="1" flipV="1">
              <a:off x="2387324"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5" name="Line 57"/>
            <p:cNvSpPr>
              <a:spLocks noChangeShapeType="1"/>
            </p:cNvSpPr>
            <p:nvPr/>
          </p:nvSpPr>
          <p:spPr bwMode="auto">
            <a:xfrm flipV="1">
              <a:off x="2353987"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6" name="Line 58"/>
            <p:cNvSpPr>
              <a:spLocks noChangeShapeType="1"/>
            </p:cNvSpPr>
            <p:nvPr/>
          </p:nvSpPr>
          <p:spPr bwMode="auto">
            <a:xfrm flipH="1" flipV="1">
              <a:off x="2320649"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7" name="Line 59"/>
            <p:cNvSpPr>
              <a:spLocks noChangeShapeType="1"/>
            </p:cNvSpPr>
            <p:nvPr/>
          </p:nvSpPr>
          <p:spPr bwMode="auto">
            <a:xfrm flipV="1">
              <a:off x="2287312" y="29087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8" name="Line 60"/>
            <p:cNvSpPr>
              <a:spLocks noChangeShapeType="1"/>
            </p:cNvSpPr>
            <p:nvPr/>
          </p:nvSpPr>
          <p:spPr bwMode="auto">
            <a:xfrm flipH="1" flipV="1">
              <a:off x="2252387" y="2908715"/>
              <a:ext cx="34925"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9" name="Line 61"/>
            <p:cNvSpPr>
              <a:spLocks noChangeShapeType="1"/>
            </p:cNvSpPr>
            <p:nvPr/>
          </p:nvSpPr>
          <p:spPr bwMode="auto">
            <a:xfrm flipH="1" flipV="1">
              <a:off x="2520674" y="2908715"/>
              <a:ext cx="49213" cy="698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0" name="Line 62"/>
            <p:cNvSpPr>
              <a:spLocks noChangeShapeType="1"/>
            </p:cNvSpPr>
            <p:nvPr/>
          </p:nvSpPr>
          <p:spPr bwMode="auto">
            <a:xfrm flipV="1">
              <a:off x="2209524" y="2908715"/>
              <a:ext cx="42863" cy="730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1" name="Freeform 63"/>
            <p:cNvSpPr>
              <a:spLocks/>
            </p:cNvSpPr>
            <p:nvPr/>
          </p:nvSpPr>
          <p:spPr bwMode="auto">
            <a:xfrm>
              <a:off x="1566587" y="2903952"/>
              <a:ext cx="130175" cy="149225"/>
            </a:xfrm>
            <a:custGeom>
              <a:avLst/>
              <a:gdLst>
                <a:gd name="T0" fmla="*/ 0 w 164"/>
                <a:gd name="T1" fmla="*/ 0 h 188"/>
                <a:gd name="T2" fmla="*/ 164 w 164"/>
                <a:gd name="T3" fmla="*/ 93 h 188"/>
                <a:gd name="T4" fmla="*/ 0 w 164"/>
                <a:gd name="T5" fmla="*/ 188 h 188"/>
                <a:gd name="T6" fmla="*/ 0 w 164"/>
                <a:gd name="T7" fmla="*/ 0 h 188"/>
              </a:gdLst>
              <a:ahLst/>
              <a:cxnLst>
                <a:cxn ang="0">
                  <a:pos x="T0" y="T1"/>
                </a:cxn>
                <a:cxn ang="0">
                  <a:pos x="T2" y="T3"/>
                </a:cxn>
                <a:cxn ang="0">
                  <a:pos x="T4" y="T5"/>
                </a:cxn>
                <a:cxn ang="0">
                  <a:pos x="T6" y="T7"/>
                </a:cxn>
              </a:cxnLst>
              <a:rect l="0" t="0" r="r" b="b"/>
              <a:pathLst>
                <a:path w="164" h="188">
                  <a:moveTo>
                    <a:pt x="0" y="0"/>
                  </a:moveTo>
                  <a:lnTo>
                    <a:pt x="164"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2" name="Line 64"/>
            <p:cNvSpPr>
              <a:spLocks noChangeShapeType="1"/>
            </p:cNvSpPr>
            <p:nvPr/>
          </p:nvSpPr>
          <p:spPr bwMode="auto">
            <a:xfrm flipV="1">
              <a:off x="1566587" y="29785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3" name="Line 65"/>
            <p:cNvSpPr>
              <a:spLocks noChangeShapeType="1"/>
            </p:cNvSpPr>
            <p:nvPr/>
          </p:nvSpPr>
          <p:spPr bwMode="auto">
            <a:xfrm flipH="1" flipV="1">
              <a:off x="1566587" y="29039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4" name="Line 66"/>
            <p:cNvSpPr>
              <a:spLocks noChangeShapeType="1"/>
            </p:cNvSpPr>
            <p:nvPr/>
          </p:nvSpPr>
          <p:spPr bwMode="auto">
            <a:xfrm>
              <a:off x="1566587" y="29039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5" name="Line 67"/>
            <p:cNvSpPr>
              <a:spLocks noChangeShapeType="1"/>
            </p:cNvSpPr>
            <p:nvPr/>
          </p:nvSpPr>
          <p:spPr bwMode="auto">
            <a:xfrm flipH="1">
              <a:off x="1696762" y="29785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6" name="Freeform 68"/>
            <p:cNvSpPr>
              <a:spLocks/>
            </p:cNvSpPr>
            <p:nvPr/>
          </p:nvSpPr>
          <p:spPr bwMode="auto">
            <a:xfrm>
              <a:off x="3044549" y="2903952"/>
              <a:ext cx="130175" cy="149225"/>
            </a:xfrm>
            <a:custGeom>
              <a:avLst/>
              <a:gdLst>
                <a:gd name="T0" fmla="*/ 0 w 163"/>
                <a:gd name="T1" fmla="*/ 0 h 188"/>
                <a:gd name="T2" fmla="*/ 163 w 163"/>
                <a:gd name="T3" fmla="*/ 93 h 188"/>
                <a:gd name="T4" fmla="*/ 0 w 163"/>
                <a:gd name="T5" fmla="*/ 188 h 188"/>
                <a:gd name="T6" fmla="*/ 0 w 163"/>
                <a:gd name="T7" fmla="*/ 0 h 188"/>
              </a:gdLst>
              <a:ahLst/>
              <a:cxnLst>
                <a:cxn ang="0">
                  <a:pos x="T0" y="T1"/>
                </a:cxn>
                <a:cxn ang="0">
                  <a:pos x="T2" y="T3"/>
                </a:cxn>
                <a:cxn ang="0">
                  <a:pos x="T4" y="T5"/>
                </a:cxn>
                <a:cxn ang="0">
                  <a:pos x="T6" y="T7"/>
                </a:cxn>
              </a:cxnLst>
              <a:rect l="0" t="0" r="r" b="b"/>
              <a:pathLst>
                <a:path w="163" h="188">
                  <a:moveTo>
                    <a:pt x="0" y="0"/>
                  </a:moveTo>
                  <a:lnTo>
                    <a:pt x="163"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7" name="Line 69"/>
            <p:cNvSpPr>
              <a:spLocks noChangeShapeType="1"/>
            </p:cNvSpPr>
            <p:nvPr/>
          </p:nvSpPr>
          <p:spPr bwMode="auto">
            <a:xfrm flipV="1">
              <a:off x="3044549" y="29785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8" name="Line 70"/>
            <p:cNvSpPr>
              <a:spLocks noChangeShapeType="1"/>
            </p:cNvSpPr>
            <p:nvPr/>
          </p:nvSpPr>
          <p:spPr bwMode="auto">
            <a:xfrm flipH="1" flipV="1">
              <a:off x="3044549" y="29039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9" name="Line 71"/>
            <p:cNvSpPr>
              <a:spLocks noChangeShapeType="1"/>
            </p:cNvSpPr>
            <p:nvPr/>
          </p:nvSpPr>
          <p:spPr bwMode="auto">
            <a:xfrm>
              <a:off x="3044549" y="29039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0" name="Line 72"/>
            <p:cNvSpPr>
              <a:spLocks noChangeShapeType="1"/>
            </p:cNvSpPr>
            <p:nvPr/>
          </p:nvSpPr>
          <p:spPr bwMode="auto">
            <a:xfrm flipH="1">
              <a:off x="1231624" y="3550065"/>
              <a:ext cx="4333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1" name="Line 73"/>
            <p:cNvSpPr>
              <a:spLocks noChangeShapeType="1"/>
            </p:cNvSpPr>
            <p:nvPr/>
          </p:nvSpPr>
          <p:spPr bwMode="auto">
            <a:xfrm flipH="1">
              <a:off x="2025373" y="3550065"/>
              <a:ext cx="6985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2" name="Line 74"/>
            <p:cNvSpPr>
              <a:spLocks noChangeShapeType="1"/>
            </p:cNvSpPr>
            <p:nvPr/>
          </p:nvSpPr>
          <p:spPr bwMode="auto">
            <a:xfrm flipV="1">
              <a:off x="194282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3" name="Line 75"/>
            <p:cNvSpPr>
              <a:spLocks noChangeShapeType="1"/>
            </p:cNvSpPr>
            <p:nvPr/>
          </p:nvSpPr>
          <p:spPr bwMode="auto">
            <a:xfrm flipH="1" flipV="1">
              <a:off x="1909487"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4" name="Line 76"/>
            <p:cNvSpPr>
              <a:spLocks noChangeShapeType="1"/>
            </p:cNvSpPr>
            <p:nvPr/>
          </p:nvSpPr>
          <p:spPr bwMode="auto">
            <a:xfrm flipV="1">
              <a:off x="1876149"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5" name="Line 77"/>
            <p:cNvSpPr>
              <a:spLocks noChangeShapeType="1"/>
            </p:cNvSpPr>
            <p:nvPr/>
          </p:nvSpPr>
          <p:spPr bwMode="auto">
            <a:xfrm flipH="1" flipV="1">
              <a:off x="1842812"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6" name="Line 78"/>
            <p:cNvSpPr>
              <a:spLocks noChangeShapeType="1"/>
            </p:cNvSpPr>
            <p:nvPr/>
          </p:nvSpPr>
          <p:spPr bwMode="auto">
            <a:xfrm flipV="1">
              <a:off x="180947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7" name="Line 79"/>
            <p:cNvSpPr>
              <a:spLocks noChangeShapeType="1"/>
            </p:cNvSpPr>
            <p:nvPr/>
          </p:nvSpPr>
          <p:spPr bwMode="auto">
            <a:xfrm flipH="1" flipV="1">
              <a:off x="1774549" y="3480215"/>
              <a:ext cx="34925"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8" name="Line 80"/>
            <p:cNvSpPr>
              <a:spLocks noChangeShapeType="1"/>
            </p:cNvSpPr>
            <p:nvPr/>
          </p:nvSpPr>
          <p:spPr bwMode="auto">
            <a:xfrm flipV="1">
              <a:off x="1741212"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9" name="Line 81"/>
            <p:cNvSpPr>
              <a:spLocks noChangeShapeType="1"/>
            </p:cNvSpPr>
            <p:nvPr/>
          </p:nvSpPr>
          <p:spPr bwMode="auto">
            <a:xfrm flipH="1" flipV="1">
              <a:off x="1707874" y="3480215"/>
              <a:ext cx="33338" cy="1397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0" name="Line 82"/>
            <p:cNvSpPr>
              <a:spLocks noChangeShapeType="1"/>
            </p:cNvSpPr>
            <p:nvPr/>
          </p:nvSpPr>
          <p:spPr bwMode="auto">
            <a:xfrm flipH="1" flipV="1">
              <a:off x="1976162" y="3480215"/>
              <a:ext cx="49213" cy="698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1" name="Line 83"/>
            <p:cNvSpPr>
              <a:spLocks noChangeShapeType="1"/>
            </p:cNvSpPr>
            <p:nvPr/>
          </p:nvSpPr>
          <p:spPr bwMode="auto">
            <a:xfrm flipV="1">
              <a:off x="1665012" y="3480215"/>
              <a:ext cx="42863" cy="730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2" name="Freeform 84"/>
            <p:cNvSpPr>
              <a:spLocks/>
            </p:cNvSpPr>
            <p:nvPr/>
          </p:nvSpPr>
          <p:spPr bwMode="auto">
            <a:xfrm>
              <a:off x="1022074" y="3475452"/>
              <a:ext cx="130175" cy="149225"/>
            </a:xfrm>
            <a:custGeom>
              <a:avLst/>
              <a:gdLst>
                <a:gd name="T0" fmla="*/ 0 w 164"/>
                <a:gd name="T1" fmla="*/ 0 h 188"/>
                <a:gd name="T2" fmla="*/ 164 w 164"/>
                <a:gd name="T3" fmla="*/ 93 h 188"/>
                <a:gd name="T4" fmla="*/ 0 w 164"/>
                <a:gd name="T5" fmla="*/ 188 h 188"/>
                <a:gd name="T6" fmla="*/ 0 w 164"/>
                <a:gd name="T7" fmla="*/ 0 h 188"/>
              </a:gdLst>
              <a:ahLst/>
              <a:cxnLst>
                <a:cxn ang="0">
                  <a:pos x="T0" y="T1"/>
                </a:cxn>
                <a:cxn ang="0">
                  <a:pos x="T2" y="T3"/>
                </a:cxn>
                <a:cxn ang="0">
                  <a:pos x="T4" y="T5"/>
                </a:cxn>
                <a:cxn ang="0">
                  <a:pos x="T6" y="T7"/>
                </a:cxn>
              </a:cxnLst>
              <a:rect l="0" t="0" r="r" b="b"/>
              <a:pathLst>
                <a:path w="164" h="188">
                  <a:moveTo>
                    <a:pt x="0" y="0"/>
                  </a:moveTo>
                  <a:lnTo>
                    <a:pt x="164"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13" name="Line 85"/>
            <p:cNvSpPr>
              <a:spLocks noChangeShapeType="1"/>
            </p:cNvSpPr>
            <p:nvPr/>
          </p:nvSpPr>
          <p:spPr bwMode="auto">
            <a:xfrm flipV="1">
              <a:off x="1022074" y="35500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4" name="Line 86"/>
            <p:cNvSpPr>
              <a:spLocks noChangeShapeType="1"/>
            </p:cNvSpPr>
            <p:nvPr/>
          </p:nvSpPr>
          <p:spPr bwMode="auto">
            <a:xfrm flipH="1" flipV="1">
              <a:off x="1022074" y="34754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5" name="Line 87"/>
            <p:cNvSpPr>
              <a:spLocks noChangeShapeType="1"/>
            </p:cNvSpPr>
            <p:nvPr/>
          </p:nvSpPr>
          <p:spPr bwMode="auto">
            <a:xfrm>
              <a:off x="1022074" y="34754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6" name="Line 88"/>
            <p:cNvSpPr>
              <a:spLocks noChangeShapeType="1"/>
            </p:cNvSpPr>
            <p:nvPr/>
          </p:nvSpPr>
          <p:spPr bwMode="auto">
            <a:xfrm>
              <a:off x="1411012" y="3742152"/>
              <a:ext cx="0" cy="98425"/>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7" name="Line 89"/>
            <p:cNvSpPr>
              <a:spLocks noChangeShapeType="1"/>
            </p:cNvSpPr>
            <p:nvPr/>
          </p:nvSpPr>
          <p:spPr bwMode="auto">
            <a:xfrm flipH="1">
              <a:off x="1290362" y="36834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8" name="Line 90"/>
            <p:cNvSpPr>
              <a:spLocks noChangeShapeType="1"/>
            </p:cNvSpPr>
            <p:nvPr/>
          </p:nvSpPr>
          <p:spPr bwMode="auto">
            <a:xfrm flipH="1">
              <a:off x="1290362" y="37421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9" name="Line 91"/>
            <p:cNvSpPr>
              <a:spLocks noChangeShapeType="1"/>
            </p:cNvSpPr>
            <p:nvPr/>
          </p:nvSpPr>
          <p:spPr bwMode="auto">
            <a:xfrm>
              <a:off x="1411012" y="3550065"/>
              <a:ext cx="0" cy="13335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0" name="Line 92"/>
            <p:cNvSpPr>
              <a:spLocks noChangeShapeType="1"/>
            </p:cNvSpPr>
            <p:nvPr/>
          </p:nvSpPr>
          <p:spPr bwMode="auto">
            <a:xfrm flipH="1">
              <a:off x="1295124" y="3840577"/>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1" name="Line 93"/>
            <p:cNvSpPr>
              <a:spLocks noChangeShapeType="1"/>
            </p:cNvSpPr>
            <p:nvPr/>
          </p:nvSpPr>
          <p:spPr bwMode="auto">
            <a:xfrm flipH="1">
              <a:off x="1360212" y="3873915"/>
              <a:ext cx="101600"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2" name="Line 94"/>
            <p:cNvSpPr>
              <a:spLocks noChangeShapeType="1"/>
            </p:cNvSpPr>
            <p:nvPr/>
          </p:nvSpPr>
          <p:spPr bwMode="auto">
            <a:xfrm flipH="1">
              <a:off x="1152249" y="35500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3" name="Freeform 95"/>
            <p:cNvSpPr>
              <a:spLocks/>
            </p:cNvSpPr>
            <p:nvPr/>
          </p:nvSpPr>
          <p:spPr bwMode="auto">
            <a:xfrm>
              <a:off x="2500037" y="3475452"/>
              <a:ext cx="130175" cy="149225"/>
            </a:xfrm>
            <a:custGeom>
              <a:avLst/>
              <a:gdLst>
                <a:gd name="T0" fmla="*/ 0 w 163"/>
                <a:gd name="T1" fmla="*/ 0 h 188"/>
                <a:gd name="T2" fmla="*/ 163 w 163"/>
                <a:gd name="T3" fmla="*/ 93 h 188"/>
                <a:gd name="T4" fmla="*/ 0 w 163"/>
                <a:gd name="T5" fmla="*/ 188 h 188"/>
                <a:gd name="T6" fmla="*/ 0 w 163"/>
                <a:gd name="T7" fmla="*/ 0 h 188"/>
              </a:gdLst>
              <a:ahLst/>
              <a:cxnLst>
                <a:cxn ang="0">
                  <a:pos x="T0" y="T1"/>
                </a:cxn>
                <a:cxn ang="0">
                  <a:pos x="T2" y="T3"/>
                </a:cxn>
                <a:cxn ang="0">
                  <a:pos x="T4" y="T5"/>
                </a:cxn>
                <a:cxn ang="0">
                  <a:pos x="T6" y="T7"/>
                </a:cxn>
              </a:cxnLst>
              <a:rect l="0" t="0" r="r" b="b"/>
              <a:pathLst>
                <a:path w="163" h="188">
                  <a:moveTo>
                    <a:pt x="0" y="0"/>
                  </a:moveTo>
                  <a:lnTo>
                    <a:pt x="163" y="93"/>
                  </a:lnTo>
                  <a:lnTo>
                    <a:pt x="0" y="188"/>
                  </a:lnTo>
                  <a:lnTo>
                    <a:pt x="0" y="0"/>
                  </a:lnTo>
                  <a:close/>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24" name="Line 96"/>
            <p:cNvSpPr>
              <a:spLocks noChangeShapeType="1"/>
            </p:cNvSpPr>
            <p:nvPr/>
          </p:nvSpPr>
          <p:spPr bwMode="auto">
            <a:xfrm flipV="1">
              <a:off x="2500037" y="3550065"/>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5" name="Line 97"/>
            <p:cNvSpPr>
              <a:spLocks noChangeShapeType="1"/>
            </p:cNvSpPr>
            <p:nvPr/>
          </p:nvSpPr>
          <p:spPr bwMode="auto">
            <a:xfrm flipH="1" flipV="1">
              <a:off x="2500037" y="3475452"/>
              <a:ext cx="130175" cy="74613"/>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6" name="Line 98"/>
            <p:cNvSpPr>
              <a:spLocks noChangeShapeType="1"/>
            </p:cNvSpPr>
            <p:nvPr/>
          </p:nvSpPr>
          <p:spPr bwMode="auto">
            <a:xfrm>
              <a:off x="2500037" y="3475452"/>
              <a:ext cx="0" cy="149225"/>
            </a:xfrm>
            <a:prstGeom prst="line">
              <a:avLst/>
            </a:prstGeom>
            <a:noFill/>
            <a:ln w="476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7" name="Line 99"/>
            <p:cNvSpPr>
              <a:spLocks noChangeShapeType="1"/>
            </p:cNvSpPr>
            <p:nvPr/>
          </p:nvSpPr>
          <p:spPr bwMode="auto">
            <a:xfrm>
              <a:off x="2257149" y="3743740"/>
              <a:ext cx="0" cy="9683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8" name="Line 100"/>
            <p:cNvSpPr>
              <a:spLocks noChangeShapeType="1"/>
            </p:cNvSpPr>
            <p:nvPr/>
          </p:nvSpPr>
          <p:spPr bwMode="auto">
            <a:xfrm flipH="1">
              <a:off x="2136499" y="368500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9" name="Line 101"/>
            <p:cNvSpPr>
              <a:spLocks noChangeShapeType="1"/>
            </p:cNvSpPr>
            <p:nvPr/>
          </p:nvSpPr>
          <p:spPr bwMode="auto">
            <a:xfrm flipH="1">
              <a:off x="2136499" y="3743740"/>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0" name="Line 102"/>
            <p:cNvSpPr>
              <a:spLocks noChangeShapeType="1"/>
            </p:cNvSpPr>
            <p:nvPr/>
          </p:nvSpPr>
          <p:spPr bwMode="auto">
            <a:xfrm>
              <a:off x="2257149" y="3553240"/>
              <a:ext cx="0" cy="131763"/>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1" name="Line 103"/>
            <p:cNvSpPr>
              <a:spLocks noChangeShapeType="1"/>
            </p:cNvSpPr>
            <p:nvPr/>
          </p:nvSpPr>
          <p:spPr bwMode="auto">
            <a:xfrm flipH="1">
              <a:off x="2141262" y="3840577"/>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2" name="Line 104"/>
            <p:cNvSpPr>
              <a:spLocks noChangeShapeType="1"/>
            </p:cNvSpPr>
            <p:nvPr/>
          </p:nvSpPr>
          <p:spPr bwMode="auto">
            <a:xfrm flipH="1">
              <a:off x="2204762" y="3873915"/>
              <a:ext cx="103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3" name="Line 113"/>
            <p:cNvSpPr>
              <a:spLocks noChangeShapeType="1"/>
            </p:cNvSpPr>
            <p:nvPr/>
          </p:nvSpPr>
          <p:spPr bwMode="auto">
            <a:xfrm flipH="1">
              <a:off x="2506387" y="2972215"/>
              <a:ext cx="290513" cy="2921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4" name="Line 114"/>
            <p:cNvSpPr>
              <a:spLocks noChangeShapeType="1"/>
            </p:cNvSpPr>
            <p:nvPr/>
          </p:nvSpPr>
          <p:spPr bwMode="auto">
            <a:xfrm flipH="1">
              <a:off x="2374624" y="3264315"/>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5" name="Line 115"/>
            <p:cNvSpPr>
              <a:spLocks noChangeShapeType="1"/>
            </p:cNvSpPr>
            <p:nvPr/>
          </p:nvSpPr>
          <p:spPr bwMode="auto">
            <a:xfrm flipH="1">
              <a:off x="2374624" y="3323052"/>
              <a:ext cx="230188"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6" name="Line 116"/>
            <p:cNvSpPr>
              <a:spLocks noChangeShapeType="1"/>
            </p:cNvSpPr>
            <p:nvPr/>
          </p:nvSpPr>
          <p:spPr bwMode="auto">
            <a:xfrm flipH="1">
              <a:off x="2261912" y="3323052"/>
              <a:ext cx="207963" cy="23018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7" name="Line 117"/>
            <p:cNvSpPr>
              <a:spLocks noChangeShapeType="1"/>
            </p:cNvSpPr>
            <p:nvPr/>
          </p:nvSpPr>
          <p:spPr bwMode="auto">
            <a:xfrm flipH="1">
              <a:off x="1657074" y="2972215"/>
              <a:ext cx="288925" cy="29210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8" name="Line 118"/>
            <p:cNvSpPr>
              <a:spLocks noChangeShapeType="1"/>
            </p:cNvSpPr>
            <p:nvPr/>
          </p:nvSpPr>
          <p:spPr bwMode="auto">
            <a:xfrm flipH="1">
              <a:off x="1522137" y="3264315"/>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9" name="Line 119"/>
            <p:cNvSpPr>
              <a:spLocks noChangeShapeType="1"/>
            </p:cNvSpPr>
            <p:nvPr/>
          </p:nvSpPr>
          <p:spPr bwMode="auto">
            <a:xfrm flipH="1">
              <a:off x="1522137" y="3323052"/>
              <a:ext cx="2317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0" name="Line 120"/>
            <p:cNvSpPr>
              <a:spLocks noChangeShapeType="1"/>
            </p:cNvSpPr>
            <p:nvPr/>
          </p:nvSpPr>
          <p:spPr bwMode="auto">
            <a:xfrm flipH="1">
              <a:off x="1409424" y="3323052"/>
              <a:ext cx="209550" cy="230188"/>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1" name="Line 67"/>
            <p:cNvSpPr>
              <a:spLocks noChangeShapeType="1"/>
            </p:cNvSpPr>
            <p:nvPr/>
          </p:nvSpPr>
          <p:spPr bwMode="auto">
            <a:xfrm flipH="1">
              <a:off x="1474512" y="29785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42" name="Line 94"/>
            <p:cNvSpPr>
              <a:spLocks noChangeShapeType="1"/>
            </p:cNvSpPr>
            <p:nvPr/>
          </p:nvSpPr>
          <p:spPr bwMode="auto">
            <a:xfrm flipH="1">
              <a:off x="929999" y="3550065"/>
              <a:ext cx="92075" cy="0"/>
            </a:xfrm>
            <a:prstGeom prst="line">
              <a:avLst/>
            </a:prstGeom>
            <a:noFill/>
            <a:ln w="1428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mc:AlternateContent xmlns:mc="http://schemas.openxmlformats.org/markup-compatibility/2006" xmlns:a14="http://schemas.microsoft.com/office/drawing/2010/main">
          <mc:Choice Requires="a14">
            <p:sp>
              <p:nvSpPr>
                <p:cNvPr id="243" name="文字方塊 242"/>
                <p:cNvSpPr txBox="1"/>
                <p:nvPr/>
              </p:nvSpPr>
              <p:spPr>
                <a:xfrm>
                  <a:off x="1450873" y="3519449"/>
                  <a:ext cx="773994"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𝑤𝑖𝑟𝑒</m:t>
                            </m:r>
                          </m:sub>
                        </m:sSub>
                      </m:oMath>
                    </m:oMathPara>
                  </a14:m>
                  <a:endParaRPr lang="zh-TW" altLang="en-US" dirty="0"/>
                </a:p>
              </p:txBody>
            </p:sp>
          </mc:Choice>
          <mc:Fallback xmlns="">
            <p:sp>
              <p:nvSpPr>
                <p:cNvPr id="243" name="文字方塊 242"/>
                <p:cNvSpPr txBox="1">
                  <a:spLocks noRot="1" noChangeAspect="1" noMove="1" noResize="1" noEditPoints="1" noAdjustHandles="1" noChangeArrowheads="1" noChangeShapeType="1" noTextEdit="1"/>
                </p:cNvSpPr>
                <p:nvPr/>
              </p:nvSpPr>
              <p:spPr>
                <a:xfrm>
                  <a:off x="1450873" y="3519449"/>
                  <a:ext cx="773994" cy="369332"/>
                </a:xfrm>
                <a:prstGeom prst="rect">
                  <a:avLst/>
                </a:prstGeom>
                <a:blipFill>
                  <a:blip r:embed="rId4"/>
                  <a:stretch>
                    <a:fillRect b="-1639"/>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4" name="文字方塊 243"/>
                <p:cNvSpPr txBox="1"/>
                <p:nvPr/>
              </p:nvSpPr>
              <p:spPr>
                <a:xfrm>
                  <a:off x="830220" y="2896527"/>
                  <a:ext cx="772647" cy="61799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𝑐𝑜𝑢𝑝</m:t>
                                </m:r>
                              </m:sub>
                            </m:sSub>
                          </m:num>
                          <m:den>
                            <m:r>
                              <a:rPr lang="en-US" altLang="zh-TW" b="0" i="1" smtClean="0">
                                <a:latin typeface="Cambria Math" panose="02040503050406030204" pitchFamily="18" charset="0"/>
                              </a:rPr>
                              <m:t>2</m:t>
                            </m:r>
                          </m:den>
                        </m:f>
                      </m:oMath>
                    </m:oMathPara>
                  </a14:m>
                  <a:endParaRPr lang="zh-TW" altLang="en-US" dirty="0"/>
                </a:p>
              </p:txBody>
            </p:sp>
          </mc:Choice>
          <mc:Fallback xmlns="">
            <p:sp>
              <p:nvSpPr>
                <p:cNvPr id="244" name="文字方塊 243"/>
                <p:cNvSpPr txBox="1">
                  <a:spLocks noRot="1" noChangeAspect="1" noMove="1" noResize="1" noEditPoints="1" noAdjustHandles="1" noChangeArrowheads="1" noChangeShapeType="1" noTextEdit="1"/>
                </p:cNvSpPr>
                <p:nvPr/>
              </p:nvSpPr>
              <p:spPr>
                <a:xfrm>
                  <a:off x="830220" y="2896527"/>
                  <a:ext cx="772647" cy="617990"/>
                </a:xfrm>
                <a:prstGeom prst="rect">
                  <a:avLst/>
                </a:prstGeom>
                <a:blipFill>
                  <a:blip r:embed="rId5"/>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5" name="文字方塊 244"/>
                <p:cNvSpPr txBox="1"/>
                <p:nvPr/>
              </p:nvSpPr>
              <p:spPr>
                <a:xfrm>
                  <a:off x="2825071" y="3042109"/>
                  <a:ext cx="693908" cy="61914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𝑔𝑛𝑑</m:t>
                                </m:r>
                              </m:sub>
                            </m:sSub>
                          </m:num>
                          <m:den>
                            <m:r>
                              <a:rPr lang="en-US" altLang="zh-TW" b="0" i="1" smtClean="0">
                                <a:latin typeface="Cambria Math" panose="02040503050406030204" pitchFamily="18" charset="0"/>
                              </a:rPr>
                              <m:t>2</m:t>
                            </m:r>
                          </m:den>
                        </m:f>
                      </m:oMath>
                    </m:oMathPara>
                  </a14:m>
                  <a:endParaRPr lang="zh-TW" altLang="en-US" dirty="0"/>
                </a:p>
              </p:txBody>
            </p:sp>
          </mc:Choice>
          <mc:Fallback xmlns="">
            <p:sp>
              <p:nvSpPr>
                <p:cNvPr id="245" name="文字方塊 244"/>
                <p:cNvSpPr txBox="1">
                  <a:spLocks noRot="1" noChangeAspect="1" noMove="1" noResize="1" noEditPoints="1" noAdjustHandles="1" noChangeArrowheads="1" noChangeShapeType="1" noTextEdit="1"/>
                </p:cNvSpPr>
                <p:nvPr/>
              </p:nvSpPr>
              <p:spPr>
                <a:xfrm>
                  <a:off x="2825071" y="3042109"/>
                  <a:ext cx="693908" cy="619144"/>
                </a:xfrm>
                <a:prstGeom prst="rect">
                  <a:avLst/>
                </a:prstGeom>
                <a:blipFill>
                  <a:blip r:embed="rId6"/>
                  <a:stretch>
                    <a:fillRect/>
                  </a:stretch>
                </a:blipFill>
                <a:ln>
                  <a:noFill/>
                </a:ln>
              </p:spPr>
              <p:txBody>
                <a:bodyPr/>
                <a:lstStyle/>
                <a:p>
                  <a:r>
                    <a:rPr lang="zh-TW" altLang="en-US">
                      <a:noFill/>
                    </a:rPr>
                    <a:t> </a:t>
                  </a:r>
                </a:p>
              </p:txBody>
            </p:sp>
          </mc:Fallback>
        </mc:AlternateContent>
        <p:sp>
          <p:nvSpPr>
            <p:cNvPr id="246" name="文字方塊 245"/>
            <p:cNvSpPr txBox="1"/>
            <p:nvPr/>
          </p:nvSpPr>
          <p:spPr>
            <a:xfrm>
              <a:off x="2013552" y="2568236"/>
              <a:ext cx="645369" cy="369332"/>
            </a:xfrm>
            <a:prstGeom prst="rect">
              <a:avLst/>
            </a:prstGeom>
            <a:noFill/>
            <a:ln>
              <a:noFill/>
            </a:ln>
          </p:spPr>
          <p:txBody>
            <a:bodyPr wrap="none" rtlCol="0">
              <a:spAutoFit/>
            </a:bodyPr>
            <a:lstStyle/>
            <a:p>
              <a:r>
                <a:rPr lang="en-US" altLang="zh-TW" b="1" dirty="0"/>
                <a:t>Wire</a:t>
              </a:r>
              <a:endParaRPr lang="zh-TW" altLang="en-US" b="1" dirty="0"/>
            </a:p>
          </p:txBody>
        </p:sp>
      </p:grpSp>
      <p:grpSp>
        <p:nvGrpSpPr>
          <p:cNvPr id="525" name="群組 524"/>
          <p:cNvGrpSpPr/>
          <p:nvPr/>
        </p:nvGrpSpPr>
        <p:grpSpPr>
          <a:xfrm>
            <a:off x="203761" y="5027691"/>
            <a:ext cx="2573338" cy="1504873"/>
            <a:chOff x="5766400" y="1931364"/>
            <a:chExt cx="2573338" cy="1504873"/>
          </a:xfrm>
        </p:grpSpPr>
        <p:sp>
          <p:nvSpPr>
            <p:cNvPr id="248" name="圓柱 247"/>
            <p:cNvSpPr/>
            <p:nvPr/>
          </p:nvSpPr>
          <p:spPr>
            <a:xfrm>
              <a:off x="6345879" y="2307523"/>
              <a:ext cx="290430" cy="1112840"/>
            </a:xfrm>
            <a:prstGeom prst="can">
              <a:avLst/>
            </a:prstGeom>
            <a:solidFill>
              <a:schemeClr val="accent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圓柱 248"/>
            <p:cNvSpPr/>
            <p:nvPr/>
          </p:nvSpPr>
          <p:spPr>
            <a:xfrm>
              <a:off x="7420657" y="2307523"/>
              <a:ext cx="290430" cy="1112840"/>
            </a:xfrm>
            <a:prstGeom prst="can">
              <a:avLst/>
            </a:prstGeom>
            <a:solidFill>
              <a:schemeClr val="accent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Line 705"/>
            <p:cNvSpPr>
              <a:spLocks noChangeShapeType="1"/>
            </p:cNvSpPr>
            <p:nvPr/>
          </p:nvSpPr>
          <p:spPr bwMode="auto">
            <a:xfrm flipH="1" flipV="1">
              <a:off x="6456962" y="2720274"/>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1" name="Line 706"/>
            <p:cNvSpPr>
              <a:spLocks noChangeShapeType="1"/>
            </p:cNvSpPr>
            <p:nvPr/>
          </p:nvSpPr>
          <p:spPr bwMode="auto">
            <a:xfrm flipH="1">
              <a:off x="6456962" y="2734562"/>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2" name="Line 707"/>
            <p:cNvSpPr>
              <a:spLocks noChangeShapeType="1"/>
            </p:cNvSpPr>
            <p:nvPr/>
          </p:nvSpPr>
          <p:spPr bwMode="auto">
            <a:xfrm flipH="1" flipV="1">
              <a:off x="6456962" y="2750437"/>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3" name="Line 708"/>
            <p:cNvSpPr>
              <a:spLocks noChangeShapeType="1"/>
            </p:cNvSpPr>
            <p:nvPr/>
          </p:nvSpPr>
          <p:spPr bwMode="auto">
            <a:xfrm flipH="1">
              <a:off x="6456962" y="2766312"/>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4" name="Line 709"/>
            <p:cNvSpPr>
              <a:spLocks noChangeShapeType="1"/>
            </p:cNvSpPr>
            <p:nvPr/>
          </p:nvSpPr>
          <p:spPr bwMode="auto">
            <a:xfrm flipH="1" flipV="1">
              <a:off x="6456962" y="2780599"/>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5" name="Line 710"/>
            <p:cNvSpPr>
              <a:spLocks noChangeShapeType="1"/>
            </p:cNvSpPr>
            <p:nvPr/>
          </p:nvSpPr>
          <p:spPr bwMode="auto">
            <a:xfrm flipH="1">
              <a:off x="6456962" y="2796474"/>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6" name="Line 711"/>
            <p:cNvSpPr>
              <a:spLocks noChangeShapeType="1"/>
            </p:cNvSpPr>
            <p:nvPr/>
          </p:nvSpPr>
          <p:spPr bwMode="auto">
            <a:xfrm flipH="1" flipV="1">
              <a:off x="6456962" y="2810762"/>
              <a:ext cx="80963"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7" name="Line 712"/>
            <p:cNvSpPr>
              <a:spLocks noChangeShapeType="1"/>
            </p:cNvSpPr>
            <p:nvPr/>
          </p:nvSpPr>
          <p:spPr bwMode="auto">
            <a:xfrm flipH="1">
              <a:off x="6456962" y="2826637"/>
              <a:ext cx="80963"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8" name="Line 713"/>
            <p:cNvSpPr>
              <a:spLocks noChangeShapeType="1"/>
            </p:cNvSpPr>
            <p:nvPr/>
          </p:nvSpPr>
          <p:spPr bwMode="auto">
            <a:xfrm flipH="1">
              <a:off x="6456962" y="2698049"/>
              <a:ext cx="41275" cy="222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9" name="Line 714"/>
            <p:cNvSpPr>
              <a:spLocks noChangeShapeType="1"/>
            </p:cNvSpPr>
            <p:nvPr/>
          </p:nvSpPr>
          <p:spPr bwMode="auto">
            <a:xfrm flipH="1" flipV="1">
              <a:off x="6456962" y="2840924"/>
              <a:ext cx="42863" cy="190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0" name="Line 715"/>
            <p:cNvSpPr>
              <a:spLocks noChangeShapeType="1"/>
            </p:cNvSpPr>
            <p:nvPr/>
          </p:nvSpPr>
          <p:spPr bwMode="auto">
            <a:xfrm flipH="1" flipV="1">
              <a:off x="6491887" y="3106037"/>
              <a:ext cx="222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1" name="Line 716"/>
            <p:cNvSpPr>
              <a:spLocks noChangeShapeType="1"/>
            </p:cNvSpPr>
            <p:nvPr/>
          </p:nvSpPr>
          <p:spPr bwMode="auto">
            <a:xfrm flipH="1" flipV="1">
              <a:off x="6472837" y="3101274"/>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2" name="Line 718"/>
            <p:cNvSpPr>
              <a:spLocks noChangeShapeType="1"/>
            </p:cNvSpPr>
            <p:nvPr/>
          </p:nvSpPr>
          <p:spPr bwMode="auto">
            <a:xfrm flipH="1" flipV="1">
              <a:off x="6458550" y="30965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3" name="Line 719"/>
            <p:cNvSpPr>
              <a:spLocks noChangeShapeType="1"/>
            </p:cNvSpPr>
            <p:nvPr/>
          </p:nvSpPr>
          <p:spPr bwMode="auto">
            <a:xfrm flipH="1" flipV="1">
              <a:off x="6449025" y="30885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4" name="Line 720"/>
            <p:cNvSpPr>
              <a:spLocks noChangeShapeType="1"/>
            </p:cNvSpPr>
            <p:nvPr/>
          </p:nvSpPr>
          <p:spPr bwMode="auto">
            <a:xfrm flipH="1" flipV="1">
              <a:off x="6444262" y="30806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5" name="Line 721"/>
            <p:cNvSpPr>
              <a:spLocks noChangeShapeType="1"/>
            </p:cNvSpPr>
            <p:nvPr/>
          </p:nvSpPr>
          <p:spPr bwMode="auto">
            <a:xfrm flipV="1">
              <a:off x="6444262" y="3069525"/>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6" name="Line 722"/>
            <p:cNvSpPr>
              <a:spLocks noChangeShapeType="1"/>
            </p:cNvSpPr>
            <p:nvPr/>
          </p:nvSpPr>
          <p:spPr bwMode="auto">
            <a:xfrm flipV="1">
              <a:off x="6449025" y="30615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7" name="Line 723"/>
            <p:cNvSpPr>
              <a:spLocks noChangeShapeType="1"/>
            </p:cNvSpPr>
            <p:nvPr/>
          </p:nvSpPr>
          <p:spPr bwMode="auto">
            <a:xfrm flipV="1">
              <a:off x="6460137" y="3056825"/>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8" name="Line 724"/>
            <p:cNvSpPr>
              <a:spLocks noChangeShapeType="1"/>
            </p:cNvSpPr>
            <p:nvPr/>
          </p:nvSpPr>
          <p:spPr bwMode="auto">
            <a:xfrm flipV="1">
              <a:off x="6477600" y="3053650"/>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69" name="Line 725"/>
            <p:cNvSpPr>
              <a:spLocks noChangeShapeType="1"/>
            </p:cNvSpPr>
            <p:nvPr/>
          </p:nvSpPr>
          <p:spPr bwMode="auto">
            <a:xfrm flipV="1">
              <a:off x="6512525" y="3106037"/>
              <a:ext cx="1270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0" name="Line 726"/>
            <p:cNvSpPr>
              <a:spLocks noChangeShapeType="1"/>
            </p:cNvSpPr>
            <p:nvPr/>
          </p:nvSpPr>
          <p:spPr bwMode="auto">
            <a:xfrm flipV="1">
              <a:off x="6525225" y="31012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1" name="Line 727"/>
            <p:cNvSpPr>
              <a:spLocks noChangeShapeType="1"/>
            </p:cNvSpPr>
            <p:nvPr/>
          </p:nvSpPr>
          <p:spPr bwMode="auto">
            <a:xfrm flipV="1">
              <a:off x="6536337" y="3096512"/>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2" name="Line 728"/>
            <p:cNvSpPr>
              <a:spLocks noChangeShapeType="1"/>
            </p:cNvSpPr>
            <p:nvPr/>
          </p:nvSpPr>
          <p:spPr bwMode="auto">
            <a:xfrm flipV="1">
              <a:off x="6544275" y="3090162"/>
              <a:ext cx="158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3" name="Line 729"/>
            <p:cNvSpPr>
              <a:spLocks noChangeShapeType="1"/>
            </p:cNvSpPr>
            <p:nvPr/>
          </p:nvSpPr>
          <p:spPr bwMode="auto">
            <a:xfrm flipH="1" flipV="1">
              <a:off x="6542687" y="308381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4" name="Line 730"/>
            <p:cNvSpPr>
              <a:spLocks noChangeShapeType="1"/>
            </p:cNvSpPr>
            <p:nvPr/>
          </p:nvSpPr>
          <p:spPr bwMode="auto">
            <a:xfrm flipH="1" flipV="1">
              <a:off x="6531575" y="3077462"/>
              <a:ext cx="1111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5" name="Line 731"/>
            <p:cNvSpPr>
              <a:spLocks noChangeShapeType="1"/>
            </p:cNvSpPr>
            <p:nvPr/>
          </p:nvSpPr>
          <p:spPr bwMode="auto">
            <a:xfrm flipH="1" flipV="1">
              <a:off x="6517287" y="30758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6" name="Line 732"/>
            <p:cNvSpPr>
              <a:spLocks noChangeShapeType="1"/>
            </p:cNvSpPr>
            <p:nvPr/>
          </p:nvSpPr>
          <p:spPr bwMode="auto">
            <a:xfrm flipH="1">
              <a:off x="6503000" y="30758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7" name="Line 733"/>
            <p:cNvSpPr>
              <a:spLocks noChangeShapeType="1"/>
            </p:cNvSpPr>
            <p:nvPr/>
          </p:nvSpPr>
          <p:spPr bwMode="auto">
            <a:xfrm flipH="1">
              <a:off x="6491887" y="30758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8" name="Line 734"/>
            <p:cNvSpPr>
              <a:spLocks noChangeShapeType="1"/>
            </p:cNvSpPr>
            <p:nvPr/>
          </p:nvSpPr>
          <p:spPr bwMode="auto">
            <a:xfrm flipH="1">
              <a:off x="6488712" y="3077462"/>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9" name="Line 735"/>
            <p:cNvSpPr>
              <a:spLocks noChangeShapeType="1"/>
            </p:cNvSpPr>
            <p:nvPr/>
          </p:nvSpPr>
          <p:spPr bwMode="auto">
            <a:xfrm flipH="1" flipV="1">
              <a:off x="6491887" y="3128262"/>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0" name="Line 736"/>
            <p:cNvSpPr>
              <a:spLocks noChangeShapeType="1"/>
            </p:cNvSpPr>
            <p:nvPr/>
          </p:nvSpPr>
          <p:spPr bwMode="auto">
            <a:xfrm flipH="1" flipV="1">
              <a:off x="6472837" y="3125087"/>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1" name="Line 737"/>
            <p:cNvSpPr>
              <a:spLocks noChangeShapeType="1"/>
            </p:cNvSpPr>
            <p:nvPr/>
          </p:nvSpPr>
          <p:spPr bwMode="auto">
            <a:xfrm flipH="1" flipV="1">
              <a:off x="6458550" y="3120325"/>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2" name="Line 738"/>
            <p:cNvSpPr>
              <a:spLocks noChangeShapeType="1"/>
            </p:cNvSpPr>
            <p:nvPr/>
          </p:nvSpPr>
          <p:spPr bwMode="auto">
            <a:xfrm flipH="1" flipV="1">
              <a:off x="6449025" y="3112387"/>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3" name="Line 739"/>
            <p:cNvSpPr>
              <a:spLocks noChangeShapeType="1"/>
            </p:cNvSpPr>
            <p:nvPr/>
          </p:nvSpPr>
          <p:spPr bwMode="auto">
            <a:xfrm flipH="1" flipV="1">
              <a:off x="6444262" y="3104450"/>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4" name="Line 740"/>
            <p:cNvSpPr>
              <a:spLocks noChangeShapeType="1"/>
            </p:cNvSpPr>
            <p:nvPr/>
          </p:nvSpPr>
          <p:spPr bwMode="auto">
            <a:xfrm flipV="1">
              <a:off x="6444262" y="3093337"/>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5" name="Line 741"/>
            <p:cNvSpPr>
              <a:spLocks noChangeShapeType="1"/>
            </p:cNvSpPr>
            <p:nvPr/>
          </p:nvSpPr>
          <p:spPr bwMode="auto">
            <a:xfrm flipV="1">
              <a:off x="6449025" y="3085400"/>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6" name="Line 742"/>
            <p:cNvSpPr>
              <a:spLocks noChangeShapeType="1"/>
            </p:cNvSpPr>
            <p:nvPr/>
          </p:nvSpPr>
          <p:spPr bwMode="auto">
            <a:xfrm flipV="1">
              <a:off x="6460137" y="3080637"/>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7" name="Line 743"/>
            <p:cNvSpPr>
              <a:spLocks noChangeShapeType="1"/>
            </p:cNvSpPr>
            <p:nvPr/>
          </p:nvSpPr>
          <p:spPr bwMode="auto">
            <a:xfrm flipV="1">
              <a:off x="6477600" y="3077462"/>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8" name="Line 744"/>
            <p:cNvSpPr>
              <a:spLocks noChangeShapeType="1"/>
            </p:cNvSpPr>
            <p:nvPr/>
          </p:nvSpPr>
          <p:spPr bwMode="auto">
            <a:xfrm flipV="1">
              <a:off x="6512525" y="3128262"/>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9" name="Line 745"/>
            <p:cNvSpPr>
              <a:spLocks noChangeShapeType="1"/>
            </p:cNvSpPr>
            <p:nvPr/>
          </p:nvSpPr>
          <p:spPr bwMode="auto">
            <a:xfrm flipV="1">
              <a:off x="6525225" y="3125087"/>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0" name="Line 746"/>
            <p:cNvSpPr>
              <a:spLocks noChangeShapeType="1"/>
            </p:cNvSpPr>
            <p:nvPr/>
          </p:nvSpPr>
          <p:spPr bwMode="auto">
            <a:xfrm flipV="1">
              <a:off x="6536337" y="3120325"/>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1" name="Line 747"/>
            <p:cNvSpPr>
              <a:spLocks noChangeShapeType="1"/>
            </p:cNvSpPr>
            <p:nvPr/>
          </p:nvSpPr>
          <p:spPr bwMode="auto">
            <a:xfrm flipV="1">
              <a:off x="6544275" y="3112387"/>
              <a:ext cx="1588"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2" name="Line 748"/>
            <p:cNvSpPr>
              <a:spLocks noChangeShapeType="1"/>
            </p:cNvSpPr>
            <p:nvPr/>
          </p:nvSpPr>
          <p:spPr bwMode="auto">
            <a:xfrm flipH="1" flipV="1">
              <a:off x="6542687" y="3106037"/>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3" name="Line 749"/>
            <p:cNvSpPr>
              <a:spLocks noChangeShapeType="1"/>
            </p:cNvSpPr>
            <p:nvPr/>
          </p:nvSpPr>
          <p:spPr bwMode="auto">
            <a:xfrm flipH="1" flipV="1">
              <a:off x="6531575" y="31012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4" name="Line 750"/>
            <p:cNvSpPr>
              <a:spLocks noChangeShapeType="1"/>
            </p:cNvSpPr>
            <p:nvPr/>
          </p:nvSpPr>
          <p:spPr bwMode="auto">
            <a:xfrm flipH="1" flipV="1">
              <a:off x="6517287" y="309968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5" name="Line 751"/>
            <p:cNvSpPr>
              <a:spLocks noChangeShapeType="1"/>
            </p:cNvSpPr>
            <p:nvPr/>
          </p:nvSpPr>
          <p:spPr bwMode="auto">
            <a:xfrm flipH="1">
              <a:off x="6503000" y="3099687"/>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6" name="Line 752"/>
            <p:cNvSpPr>
              <a:spLocks noChangeShapeType="1"/>
            </p:cNvSpPr>
            <p:nvPr/>
          </p:nvSpPr>
          <p:spPr bwMode="auto">
            <a:xfrm flipH="1">
              <a:off x="6491887" y="3099687"/>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7" name="Line 753"/>
            <p:cNvSpPr>
              <a:spLocks noChangeShapeType="1"/>
            </p:cNvSpPr>
            <p:nvPr/>
          </p:nvSpPr>
          <p:spPr bwMode="auto">
            <a:xfrm flipH="1">
              <a:off x="6488712" y="3101275"/>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8" name="Line 754"/>
            <p:cNvSpPr>
              <a:spLocks noChangeShapeType="1"/>
            </p:cNvSpPr>
            <p:nvPr/>
          </p:nvSpPr>
          <p:spPr bwMode="auto">
            <a:xfrm flipH="1" flipV="1">
              <a:off x="6491887" y="3207637"/>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99" name="Line 755"/>
            <p:cNvSpPr>
              <a:spLocks noChangeShapeType="1"/>
            </p:cNvSpPr>
            <p:nvPr/>
          </p:nvSpPr>
          <p:spPr bwMode="auto">
            <a:xfrm flipH="1" flipV="1">
              <a:off x="6472837" y="3202875"/>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0" name="Line 756"/>
            <p:cNvSpPr>
              <a:spLocks noChangeShapeType="1"/>
            </p:cNvSpPr>
            <p:nvPr/>
          </p:nvSpPr>
          <p:spPr bwMode="auto">
            <a:xfrm flipH="1" flipV="1">
              <a:off x="6458550" y="31981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1" name="Line 757"/>
            <p:cNvSpPr>
              <a:spLocks noChangeShapeType="1"/>
            </p:cNvSpPr>
            <p:nvPr/>
          </p:nvSpPr>
          <p:spPr bwMode="auto">
            <a:xfrm flipH="1" flipV="1">
              <a:off x="6449025" y="31901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2" name="Line 758"/>
            <p:cNvSpPr>
              <a:spLocks noChangeShapeType="1"/>
            </p:cNvSpPr>
            <p:nvPr/>
          </p:nvSpPr>
          <p:spPr bwMode="auto">
            <a:xfrm flipH="1" flipV="1">
              <a:off x="6444262" y="31822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3" name="Line 759"/>
            <p:cNvSpPr>
              <a:spLocks noChangeShapeType="1"/>
            </p:cNvSpPr>
            <p:nvPr/>
          </p:nvSpPr>
          <p:spPr bwMode="auto">
            <a:xfrm flipV="1">
              <a:off x="6444262" y="3172712"/>
              <a:ext cx="4763"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4" name="Line 760"/>
            <p:cNvSpPr>
              <a:spLocks noChangeShapeType="1"/>
            </p:cNvSpPr>
            <p:nvPr/>
          </p:nvSpPr>
          <p:spPr bwMode="auto">
            <a:xfrm flipV="1">
              <a:off x="6449025" y="3164775"/>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5" name="Line 761"/>
            <p:cNvSpPr>
              <a:spLocks noChangeShapeType="1"/>
            </p:cNvSpPr>
            <p:nvPr/>
          </p:nvSpPr>
          <p:spPr bwMode="auto">
            <a:xfrm flipV="1">
              <a:off x="6460137" y="3158425"/>
              <a:ext cx="174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6" name="Line 762"/>
            <p:cNvSpPr>
              <a:spLocks noChangeShapeType="1"/>
            </p:cNvSpPr>
            <p:nvPr/>
          </p:nvSpPr>
          <p:spPr bwMode="auto">
            <a:xfrm flipV="1">
              <a:off x="6477600" y="31568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7" name="Line 763"/>
            <p:cNvSpPr>
              <a:spLocks noChangeShapeType="1"/>
            </p:cNvSpPr>
            <p:nvPr/>
          </p:nvSpPr>
          <p:spPr bwMode="auto">
            <a:xfrm flipH="1" flipV="1">
              <a:off x="6491887" y="3155250"/>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8" name="Line 764"/>
            <p:cNvSpPr>
              <a:spLocks noChangeShapeType="1"/>
            </p:cNvSpPr>
            <p:nvPr/>
          </p:nvSpPr>
          <p:spPr bwMode="auto">
            <a:xfrm flipH="1" flipV="1">
              <a:off x="6472837" y="3150487"/>
              <a:ext cx="19050"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09" name="Line 765"/>
            <p:cNvSpPr>
              <a:spLocks noChangeShapeType="1"/>
            </p:cNvSpPr>
            <p:nvPr/>
          </p:nvSpPr>
          <p:spPr bwMode="auto">
            <a:xfrm flipH="1" flipV="1">
              <a:off x="6458550" y="3145725"/>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0" name="Line 766"/>
            <p:cNvSpPr>
              <a:spLocks noChangeShapeType="1"/>
            </p:cNvSpPr>
            <p:nvPr/>
          </p:nvSpPr>
          <p:spPr bwMode="auto">
            <a:xfrm flipH="1" flipV="1">
              <a:off x="6449025" y="3137787"/>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1" name="Line 767"/>
            <p:cNvSpPr>
              <a:spLocks noChangeShapeType="1"/>
            </p:cNvSpPr>
            <p:nvPr/>
          </p:nvSpPr>
          <p:spPr bwMode="auto">
            <a:xfrm flipH="1" flipV="1">
              <a:off x="6444262" y="3129850"/>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2" name="Line 768"/>
            <p:cNvSpPr>
              <a:spLocks noChangeShapeType="1"/>
            </p:cNvSpPr>
            <p:nvPr/>
          </p:nvSpPr>
          <p:spPr bwMode="auto">
            <a:xfrm flipV="1">
              <a:off x="6444262" y="3120325"/>
              <a:ext cx="4763"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3" name="Line 769"/>
            <p:cNvSpPr>
              <a:spLocks noChangeShapeType="1"/>
            </p:cNvSpPr>
            <p:nvPr/>
          </p:nvSpPr>
          <p:spPr bwMode="auto">
            <a:xfrm flipV="1">
              <a:off x="6449025" y="31123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4" name="Line 770"/>
            <p:cNvSpPr>
              <a:spLocks noChangeShapeType="1"/>
            </p:cNvSpPr>
            <p:nvPr/>
          </p:nvSpPr>
          <p:spPr bwMode="auto">
            <a:xfrm flipV="1">
              <a:off x="6460137" y="3106037"/>
              <a:ext cx="174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5" name="Line 771"/>
            <p:cNvSpPr>
              <a:spLocks noChangeShapeType="1"/>
            </p:cNvSpPr>
            <p:nvPr/>
          </p:nvSpPr>
          <p:spPr bwMode="auto">
            <a:xfrm flipV="1">
              <a:off x="6477600" y="3104450"/>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6" name="Line 772"/>
            <p:cNvSpPr>
              <a:spLocks noChangeShapeType="1"/>
            </p:cNvSpPr>
            <p:nvPr/>
          </p:nvSpPr>
          <p:spPr bwMode="auto">
            <a:xfrm flipV="1">
              <a:off x="6512525" y="3155250"/>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7" name="Line 773"/>
            <p:cNvSpPr>
              <a:spLocks noChangeShapeType="1"/>
            </p:cNvSpPr>
            <p:nvPr/>
          </p:nvSpPr>
          <p:spPr bwMode="auto">
            <a:xfrm flipV="1">
              <a:off x="6525225" y="3150487"/>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8" name="Line 774"/>
            <p:cNvSpPr>
              <a:spLocks noChangeShapeType="1"/>
            </p:cNvSpPr>
            <p:nvPr/>
          </p:nvSpPr>
          <p:spPr bwMode="auto">
            <a:xfrm flipV="1">
              <a:off x="6536337" y="3145725"/>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9" name="Line 775"/>
            <p:cNvSpPr>
              <a:spLocks noChangeShapeType="1"/>
            </p:cNvSpPr>
            <p:nvPr/>
          </p:nvSpPr>
          <p:spPr bwMode="auto">
            <a:xfrm flipV="1">
              <a:off x="6544275" y="3139375"/>
              <a:ext cx="158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0" name="Line 776"/>
            <p:cNvSpPr>
              <a:spLocks noChangeShapeType="1"/>
            </p:cNvSpPr>
            <p:nvPr/>
          </p:nvSpPr>
          <p:spPr bwMode="auto">
            <a:xfrm flipH="1" flipV="1">
              <a:off x="6542687" y="3133025"/>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1" name="Line 777"/>
            <p:cNvSpPr>
              <a:spLocks noChangeShapeType="1"/>
            </p:cNvSpPr>
            <p:nvPr/>
          </p:nvSpPr>
          <p:spPr bwMode="auto">
            <a:xfrm flipH="1" flipV="1">
              <a:off x="6531575" y="3128262"/>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2" name="Line 778"/>
            <p:cNvSpPr>
              <a:spLocks noChangeShapeType="1"/>
            </p:cNvSpPr>
            <p:nvPr/>
          </p:nvSpPr>
          <p:spPr bwMode="auto">
            <a:xfrm flipH="1" flipV="1">
              <a:off x="6517287" y="31266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3" name="Line 779"/>
            <p:cNvSpPr>
              <a:spLocks noChangeShapeType="1"/>
            </p:cNvSpPr>
            <p:nvPr/>
          </p:nvSpPr>
          <p:spPr bwMode="auto">
            <a:xfrm flipH="1">
              <a:off x="6503000" y="31266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4" name="Line 780"/>
            <p:cNvSpPr>
              <a:spLocks noChangeShapeType="1"/>
            </p:cNvSpPr>
            <p:nvPr/>
          </p:nvSpPr>
          <p:spPr bwMode="auto">
            <a:xfrm flipH="1">
              <a:off x="6491887" y="31266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5" name="Line 781"/>
            <p:cNvSpPr>
              <a:spLocks noChangeShapeType="1"/>
            </p:cNvSpPr>
            <p:nvPr/>
          </p:nvSpPr>
          <p:spPr bwMode="auto">
            <a:xfrm flipH="1">
              <a:off x="6488712" y="3128262"/>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6" name="Line 782"/>
            <p:cNvSpPr>
              <a:spLocks noChangeShapeType="1"/>
            </p:cNvSpPr>
            <p:nvPr/>
          </p:nvSpPr>
          <p:spPr bwMode="auto">
            <a:xfrm>
              <a:off x="6498237" y="3045712"/>
              <a:ext cx="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7" name="Line 783"/>
            <p:cNvSpPr>
              <a:spLocks noChangeShapeType="1"/>
            </p:cNvSpPr>
            <p:nvPr/>
          </p:nvSpPr>
          <p:spPr bwMode="auto">
            <a:xfrm>
              <a:off x="6503000" y="3193350"/>
              <a:ext cx="0" cy="238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8" name="Line 784"/>
            <p:cNvSpPr>
              <a:spLocks noChangeShapeType="1"/>
            </p:cNvSpPr>
            <p:nvPr/>
          </p:nvSpPr>
          <p:spPr bwMode="auto">
            <a:xfrm flipH="1" flipV="1">
              <a:off x="6491887" y="3180650"/>
              <a:ext cx="222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29" name="Line 785"/>
            <p:cNvSpPr>
              <a:spLocks noChangeShapeType="1"/>
            </p:cNvSpPr>
            <p:nvPr/>
          </p:nvSpPr>
          <p:spPr bwMode="auto">
            <a:xfrm flipH="1" flipV="1">
              <a:off x="6472837" y="3177475"/>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0" name="Line 786"/>
            <p:cNvSpPr>
              <a:spLocks noChangeShapeType="1"/>
            </p:cNvSpPr>
            <p:nvPr/>
          </p:nvSpPr>
          <p:spPr bwMode="auto">
            <a:xfrm flipH="1" flipV="1">
              <a:off x="6458550" y="317271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1" name="Line 787"/>
            <p:cNvSpPr>
              <a:spLocks noChangeShapeType="1"/>
            </p:cNvSpPr>
            <p:nvPr/>
          </p:nvSpPr>
          <p:spPr bwMode="auto">
            <a:xfrm flipH="1" flipV="1">
              <a:off x="6449025" y="3164775"/>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2" name="Line 788"/>
            <p:cNvSpPr>
              <a:spLocks noChangeShapeType="1"/>
            </p:cNvSpPr>
            <p:nvPr/>
          </p:nvSpPr>
          <p:spPr bwMode="auto">
            <a:xfrm flipH="1" flipV="1">
              <a:off x="6444262" y="31568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3" name="Line 789"/>
            <p:cNvSpPr>
              <a:spLocks noChangeShapeType="1"/>
            </p:cNvSpPr>
            <p:nvPr/>
          </p:nvSpPr>
          <p:spPr bwMode="auto">
            <a:xfrm flipV="1">
              <a:off x="6444262" y="3145725"/>
              <a:ext cx="4763"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4" name="Line 790"/>
            <p:cNvSpPr>
              <a:spLocks noChangeShapeType="1"/>
            </p:cNvSpPr>
            <p:nvPr/>
          </p:nvSpPr>
          <p:spPr bwMode="auto">
            <a:xfrm flipV="1">
              <a:off x="6449025" y="3137787"/>
              <a:ext cx="1111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5" name="Line 791"/>
            <p:cNvSpPr>
              <a:spLocks noChangeShapeType="1"/>
            </p:cNvSpPr>
            <p:nvPr/>
          </p:nvSpPr>
          <p:spPr bwMode="auto">
            <a:xfrm flipV="1">
              <a:off x="6460137" y="3133025"/>
              <a:ext cx="1746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6" name="Line 792"/>
            <p:cNvSpPr>
              <a:spLocks noChangeShapeType="1"/>
            </p:cNvSpPr>
            <p:nvPr/>
          </p:nvSpPr>
          <p:spPr bwMode="auto">
            <a:xfrm flipV="1">
              <a:off x="6477600" y="3129850"/>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7" name="Line 793"/>
            <p:cNvSpPr>
              <a:spLocks noChangeShapeType="1"/>
            </p:cNvSpPr>
            <p:nvPr/>
          </p:nvSpPr>
          <p:spPr bwMode="auto">
            <a:xfrm flipV="1">
              <a:off x="6512525" y="3180650"/>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8" name="Line 794"/>
            <p:cNvSpPr>
              <a:spLocks noChangeShapeType="1"/>
            </p:cNvSpPr>
            <p:nvPr/>
          </p:nvSpPr>
          <p:spPr bwMode="auto">
            <a:xfrm flipV="1">
              <a:off x="6525225" y="3177475"/>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9" name="Line 795"/>
            <p:cNvSpPr>
              <a:spLocks noChangeShapeType="1"/>
            </p:cNvSpPr>
            <p:nvPr/>
          </p:nvSpPr>
          <p:spPr bwMode="auto">
            <a:xfrm flipV="1">
              <a:off x="6536337" y="3172712"/>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0" name="Line 796"/>
            <p:cNvSpPr>
              <a:spLocks noChangeShapeType="1"/>
            </p:cNvSpPr>
            <p:nvPr/>
          </p:nvSpPr>
          <p:spPr bwMode="auto">
            <a:xfrm flipV="1">
              <a:off x="6544275" y="3164775"/>
              <a:ext cx="1588"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1" name="Line 797"/>
            <p:cNvSpPr>
              <a:spLocks noChangeShapeType="1"/>
            </p:cNvSpPr>
            <p:nvPr/>
          </p:nvSpPr>
          <p:spPr bwMode="auto">
            <a:xfrm flipH="1" flipV="1">
              <a:off x="6542687" y="3158425"/>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2" name="Line 798"/>
            <p:cNvSpPr>
              <a:spLocks noChangeShapeType="1"/>
            </p:cNvSpPr>
            <p:nvPr/>
          </p:nvSpPr>
          <p:spPr bwMode="auto">
            <a:xfrm flipH="1" flipV="1">
              <a:off x="6531575" y="3153662"/>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3" name="Line 799"/>
            <p:cNvSpPr>
              <a:spLocks noChangeShapeType="1"/>
            </p:cNvSpPr>
            <p:nvPr/>
          </p:nvSpPr>
          <p:spPr bwMode="auto">
            <a:xfrm flipH="1" flipV="1">
              <a:off x="6517287" y="315207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4" name="Line 800"/>
            <p:cNvSpPr>
              <a:spLocks noChangeShapeType="1"/>
            </p:cNvSpPr>
            <p:nvPr/>
          </p:nvSpPr>
          <p:spPr bwMode="auto">
            <a:xfrm flipH="1">
              <a:off x="6503000" y="3152075"/>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5" name="Line 801"/>
            <p:cNvSpPr>
              <a:spLocks noChangeShapeType="1"/>
            </p:cNvSpPr>
            <p:nvPr/>
          </p:nvSpPr>
          <p:spPr bwMode="auto">
            <a:xfrm flipH="1">
              <a:off x="6491887" y="3152075"/>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6" name="Line 802"/>
            <p:cNvSpPr>
              <a:spLocks noChangeShapeType="1"/>
            </p:cNvSpPr>
            <p:nvPr/>
          </p:nvSpPr>
          <p:spPr bwMode="auto">
            <a:xfrm flipH="1">
              <a:off x="6488712" y="3153662"/>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7" name="Line 803"/>
            <p:cNvSpPr>
              <a:spLocks noChangeShapeType="1"/>
            </p:cNvSpPr>
            <p:nvPr/>
          </p:nvSpPr>
          <p:spPr bwMode="auto">
            <a:xfrm flipH="1" flipV="1">
              <a:off x="6539512" y="3190175"/>
              <a:ext cx="476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8" name="Line 804"/>
            <p:cNvSpPr>
              <a:spLocks noChangeShapeType="1"/>
            </p:cNvSpPr>
            <p:nvPr/>
          </p:nvSpPr>
          <p:spPr bwMode="auto">
            <a:xfrm flipH="1" flipV="1">
              <a:off x="6531575" y="3188587"/>
              <a:ext cx="79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9" name="Line 805"/>
            <p:cNvSpPr>
              <a:spLocks noChangeShapeType="1"/>
            </p:cNvSpPr>
            <p:nvPr/>
          </p:nvSpPr>
          <p:spPr bwMode="auto">
            <a:xfrm flipH="1">
              <a:off x="6518875" y="3188587"/>
              <a:ext cx="12700"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0" name="Line 806"/>
            <p:cNvSpPr>
              <a:spLocks noChangeShapeType="1"/>
            </p:cNvSpPr>
            <p:nvPr/>
          </p:nvSpPr>
          <p:spPr bwMode="auto">
            <a:xfrm flipH="1">
              <a:off x="6503000" y="3190175"/>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1" name="Line 807"/>
            <p:cNvSpPr>
              <a:spLocks noChangeShapeType="1"/>
            </p:cNvSpPr>
            <p:nvPr/>
          </p:nvSpPr>
          <p:spPr bwMode="auto">
            <a:xfrm flipV="1">
              <a:off x="6514112" y="3204462"/>
              <a:ext cx="1428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2" name="Line 808"/>
            <p:cNvSpPr>
              <a:spLocks noChangeShapeType="1"/>
            </p:cNvSpPr>
            <p:nvPr/>
          </p:nvSpPr>
          <p:spPr bwMode="auto">
            <a:xfrm flipV="1">
              <a:off x="6528400" y="3199700"/>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3" name="Line 809"/>
            <p:cNvSpPr>
              <a:spLocks noChangeShapeType="1"/>
            </p:cNvSpPr>
            <p:nvPr/>
          </p:nvSpPr>
          <p:spPr bwMode="auto">
            <a:xfrm flipV="1">
              <a:off x="6539512" y="3191762"/>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4" name="Line 810"/>
            <p:cNvSpPr>
              <a:spLocks noChangeShapeType="1"/>
            </p:cNvSpPr>
            <p:nvPr/>
          </p:nvSpPr>
          <p:spPr bwMode="auto">
            <a:xfrm>
              <a:off x="6499825" y="2344037"/>
              <a:ext cx="1588" cy="3524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5" name="Line 811"/>
            <p:cNvSpPr>
              <a:spLocks noChangeShapeType="1"/>
            </p:cNvSpPr>
            <p:nvPr/>
          </p:nvSpPr>
          <p:spPr bwMode="auto">
            <a:xfrm>
              <a:off x="6498237" y="2859975"/>
              <a:ext cx="0" cy="1793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6" name="Line 812"/>
            <p:cNvSpPr>
              <a:spLocks noChangeShapeType="1"/>
            </p:cNvSpPr>
            <p:nvPr/>
          </p:nvSpPr>
          <p:spPr bwMode="auto">
            <a:xfrm>
              <a:off x="6503000" y="3207637"/>
              <a:ext cx="1588" cy="1666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7" name="Line 813"/>
            <p:cNvSpPr>
              <a:spLocks noChangeShapeType="1"/>
            </p:cNvSpPr>
            <p:nvPr/>
          </p:nvSpPr>
          <p:spPr bwMode="auto">
            <a:xfrm flipH="1" flipV="1">
              <a:off x="7520587" y="2723450"/>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8" name="Line 814"/>
            <p:cNvSpPr>
              <a:spLocks noChangeShapeType="1"/>
            </p:cNvSpPr>
            <p:nvPr/>
          </p:nvSpPr>
          <p:spPr bwMode="auto">
            <a:xfrm flipH="1">
              <a:off x="7520587" y="2739325"/>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9" name="Line 815"/>
            <p:cNvSpPr>
              <a:spLocks noChangeShapeType="1"/>
            </p:cNvSpPr>
            <p:nvPr/>
          </p:nvSpPr>
          <p:spPr bwMode="auto">
            <a:xfrm flipH="1" flipV="1">
              <a:off x="7520587" y="2753612"/>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0" name="Line 816"/>
            <p:cNvSpPr>
              <a:spLocks noChangeShapeType="1"/>
            </p:cNvSpPr>
            <p:nvPr/>
          </p:nvSpPr>
          <p:spPr bwMode="auto">
            <a:xfrm flipH="1">
              <a:off x="7520587" y="2769487"/>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1" name="Line 817"/>
            <p:cNvSpPr>
              <a:spLocks noChangeShapeType="1"/>
            </p:cNvSpPr>
            <p:nvPr/>
          </p:nvSpPr>
          <p:spPr bwMode="auto">
            <a:xfrm flipH="1" flipV="1">
              <a:off x="7520587" y="2783775"/>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2" name="Line 818"/>
            <p:cNvSpPr>
              <a:spLocks noChangeShapeType="1"/>
            </p:cNvSpPr>
            <p:nvPr/>
          </p:nvSpPr>
          <p:spPr bwMode="auto">
            <a:xfrm flipH="1">
              <a:off x="7520587" y="2799650"/>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3" name="Line 819"/>
            <p:cNvSpPr>
              <a:spLocks noChangeShapeType="1"/>
            </p:cNvSpPr>
            <p:nvPr/>
          </p:nvSpPr>
          <p:spPr bwMode="auto">
            <a:xfrm flipH="1" flipV="1">
              <a:off x="7520587" y="2813937"/>
              <a:ext cx="82550" cy="158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4" name="Line 820"/>
            <p:cNvSpPr>
              <a:spLocks noChangeShapeType="1"/>
            </p:cNvSpPr>
            <p:nvPr/>
          </p:nvSpPr>
          <p:spPr bwMode="auto">
            <a:xfrm flipH="1">
              <a:off x="7520587" y="2829812"/>
              <a:ext cx="82550" cy="142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5" name="Line 821"/>
            <p:cNvSpPr>
              <a:spLocks noChangeShapeType="1"/>
            </p:cNvSpPr>
            <p:nvPr/>
          </p:nvSpPr>
          <p:spPr bwMode="auto">
            <a:xfrm flipH="1">
              <a:off x="7520587" y="2701225"/>
              <a:ext cx="41275" cy="222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6" name="Line 822"/>
            <p:cNvSpPr>
              <a:spLocks noChangeShapeType="1"/>
            </p:cNvSpPr>
            <p:nvPr/>
          </p:nvSpPr>
          <p:spPr bwMode="auto">
            <a:xfrm flipH="1" flipV="1">
              <a:off x="7520587" y="2844100"/>
              <a:ext cx="42863" cy="190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7" name="Line 823"/>
            <p:cNvSpPr>
              <a:spLocks noChangeShapeType="1"/>
            </p:cNvSpPr>
            <p:nvPr/>
          </p:nvSpPr>
          <p:spPr bwMode="auto">
            <a:xfrm flipH="1" flipV="1">
              <a:off x="7557100" y="31076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8" name="Line 824"/>
            <p:cNvSpPr>
              <a:spLocks noChangeShapeType="1"/>
            </p:cNvSpPr>
            <p:nvPr/>
          </p:nvSpPr>
          <p:spPr bwMode="auto">
            <a:xfrm flipH="1" flipV="1">
              <a:off x="7538050" y="31044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9" name="Line 825"/>
            <p:cNvSpPr>
              <a:spLocks noChangeShapeType="1"/>
            </p:cNvSpPr>
            <p:nvPr/>
          </p:nvSpPr>
          <p:spPr bwMode="auto">
            <a:xfrm flipH="1" flipV="1">
              <a:off x="7522175" y="30981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0" name="Line 826"/>
            <p:cNvSpPr>
              <a:spLocks noChangeShapeType="1"/>
            </p:cNvSpPr>
            <p:nvPr/>
          </p:nvSpPr>
          <p:spPr bwMode="auto">
            <a:xfrm flipH="1" flipV="1">
              <a:off x="7512650" y="3090162"/>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1" name="Line 827"/>
            <p:cNvSpPr>
              <a:spLocks noChangeShapeType="1"/>
            </p:cNvSpPr>
            <p:nvPr/>
          </p:nvSpPr>
          <p:spPr bwMode="auto">
            <a:xfrm flipH="1" flipV="1">
              <a:off x="7509475" y="308381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2" name="Line 828"/>
            <p:cNvSpPr>
              <a:spLocks noChangeShapeType="1"/>
            </p:cNvSpPr>
            <p:nvPr/>
          </p:nvSpPr>
          <p:spPr bwMode="auto">
            <a:xfrm flipV="1">
              <a:off x="7509475" y="3072700"/>
              <a:ext cx="3175"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3" name="Line 829"/>
            <p:cNvSpPr>
              <a:spLocks noChangeShapeType="1"/>
            </p:cNvSpPr>
            <p:nvPr/>
          </p:nvSpPr>
          <p:spPr bwMode="auto">
            <a:xfrm flipV="1">
              <a:off x="7512650" y="3064762"/>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4" name="Line 830"/>
            <p:cNvSpPr>
              <a:spLocks noChangeShapeType="1"/>
            </p:cNvSpPr>
            <p:nvPr/>
          </p:nvSpPr>
          <p:spPr bwMode="auto">
            <a:xfrm flipV="1">
              <a:off x="7525350" y="3060000"/>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5" name="Line 831"/>
            <p:cNvSpPr>
              <a:spLocks noChangeShapeType="1"/>
            </p:cNvSpPr>
            <p:nvPr/>
          </p:nvSpPr>
          <p:spPr bwMode="auto">
            <a:xfrm flipV="1">
              <a:off x="7541225" y="3056825"/>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6" name="Line 832"/>
            <p:cNvSpPr>
              <a:spLocks noChangeShapeType="1"/>
            </p:cNvSpPr>
            <p:nvPr/>
          </p:nvSpPr>
          <p:spPr bwMode="auto">
            <a:xfrm flipV="1">
              <a:off x="7576150" y="310762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7" name="Line 833"/>
            <p:cNvSpPr>
              <a:spLocks noChangeShapeType="1"/>
            </p:cNvSpPr>
            <p:nvPr/>
          </p:nvSpPr>
          <p:spPr bwMode="auto">
            <a:xfrm flipV="1">
              <a:off x="7590437" y="3104450"/>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8" name="Line 834"/>
            <p:cNvSpPr>
              <a:spLocks noChangeShapeType="1"/>
            </p:cNvSpPr>
            <p:nvPr/>
          </p:nvSpPr>
          <p:spPr bwMode="auto">
            <a:xfrm flipV="1">
              <a:off x="7599962" y="3098100"/>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9" name="Line 835"/>
            <p:cNvSpPr>
              <a:spLocks noChangeShapeType="1"/>
            </p:cNvSpPr>
            <p:nvPr/>
          </p:nvSpPr>
          <p:spPr bwMode="auto">
            <a:xfrm flipV="1">
              <a:off x="7607900" y="30917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0" name="Line 836"/>
            <p:cNvSpPr>
              <a:spLocks noChangeShapeType="1"/>
            </p:cNvSpPr>
            <p:nvPr/>
          </p:nvSpPr>
          <p:spPr bwMode="auto">
            <a:xfrm flipH="1" flipV="1">
              <a:off x="7606312" y="3085400"/>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1" name="Line 837"/>
            <p:cNvSpPr>
              <a:spLocks noChangeShapeType="1"/>
            </p:cNvSpPr>
            <p:nvPr/>
          </p:nvSpPr>
          <p:spPr bwMode="auto">
            <a:xfrm flipH="1" flipV="1">
              <a:off x="7596787" y="3080637"/>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2" name="Line 838"/>
            <p:cNvSpPr>
              <a:spLocks noChangeShapeType="1"/>
            </p:cNvSpPr>
            <p:nvPr/>
          </p:nvSpPr>
          <p:spPr bwMode="auto">
            <a:xfrm flipH="1" flipV="1">
              <a:off x="7582500" y="3079050"/>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3" name="Line 839"/>
            <p:cNvSpPr>
              <a:spLocks noChangeShapeType="1"/>
            </p:cNvSpPr>
            <p:nvPr/>
          </p:nvSpPr>
          <p:spPr bwMode="auto">
            <a:xfrm flipH="1">
              <a:off x="7568212" y="3079050"/>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4" name="Line 840"/>
            <p:cNvSpPr>
              <a:spLocks noChangeShapeType="1"/>
            </p:cNvSpPr>
            <p:nvPr/>
          </p:nvSpPr>
          <p:spPr bwMode="auto">
            <a:xfrm flipH="1">
              <a:off x="7557100" y="3079050"/>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5" name="Line 841"/>
            <p:cNvSpPr>
              <a:spLocks noChangeShapeType="1"/>
            </p:cNvSpPr>
            <p:nvPr/>
          </p:nvSpPr>
          <p:spPr bwMode="auto">
            <a:xfrm flipH="1">
              <a:off x="7553925" y="3080637"/>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6" name="Line 842"/>
            <p:cNvSpPr>
              <a:spLocks noChangeShapeType="1"/>
            </p:cNvSpPr>
            <p:nvPr/>
          </p:nvSpPr>
          <p:spPr bwMode="auto">
            <a:xfrm flipH="1" flipV="1">
              <a:off x="7557100" y="31314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7" name="Line 843"/>
            <p:cNvSpPr>
              <a:spLocks noChangeShapeType="1"/>
            </p:cNvSpPr>
            <p:nvPr/>
          </p:nvSpPr>
          <p:spPr bwMode="auto">
            <a:xfrm flipH="1" flipV="1">
              <a:off x="7538050" y="3128262"/>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8" name="Line 844"/>
            <p:cNvSpPr>
              <a:spLocks noChangeShapeType="1"/>
            </p:cNvSpPr>
            <p:nvPr/>
          </p:nvSpPr>
          <p:spPr bwMode="auto">
            <a:xfrm flipH="1" flipV="1">
              <a:off x="7522175" y="3121912"/>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89" name="Line 845"/>
            <p:cNvSpPr>
              <a:spLocks noChangeShapeType="1"/>
            </p:cNvSpPr>
            <p:nvPr/>
          </p:nvSpPr>
          <p:spPr bwMode="auto">
            <a:xfrm flipH="1" flipV="1">
              <a:off x="7512650" y="3115562"/>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0" name="Line 846"/>
            <p:cNvSpPr>
              <a:spLocks noChangeShapeType="1"/>
            </p:cNvSpPr>
            <p:nvPr/>
          </p:nvSpPr>
          <p:spPr bwMode="auto">
            <a:xfrm flipH="1" flipV="1">
              <a:off x="7509475" y="3106037"/>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1" name="Line 847"/>
            <p:cNvSpPr>
              <a:spLocks noChangeShapeType="1"/>
            </p:cNvSpPr>
            <p:nvPr/>
          </p:nvSpPr>
          <p:spPr bwMode="auto">
            <a:xfrm flipV="1">
              <a:off x="7509475" y="3098100"/>
              <a:ext cx="317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2" name="Line 848"/>
            <p:cNvSpPr>
              <a:spLocks noChangeShapeType="1"/>
            </p:cNvSpPr>
            <p:nvPr/>
          </p:nvSpPr>
          <p:spPr bwMode="auto">
            <a:xfrm flipV="1">
              <a:off x="7512650" y="3088575"/>
              <a:ext cx="12700"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3" name="Line 849"/>
            <p:cNvSpPr>
              <a:spLocks noChangeShapeType="1"/>
            </p:cNvSpPr>
            <p:nvPr/>
          </p:nvSpPr>
          <p:spPr bwMode="auto">
            <a:xfrm flipV="1">
              <a:off x="7525350" y="3083812"/>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4" name="Line 850"/>
            <p:cNvSpPr>
              <a:spLocks noChangeShapeType="1"/>
            </p:cNvSpPr>
            <p:nvPr/>
          </p:nvSpPr>
          <p:spPr bwMode="auto">
            <a:xfrm flipV="1">
              <a:off x="7541225" y="3080637"/>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5" name="Line 851"/>
            <p:cNvSpPr>
              <a:spLocks noChangeShapeType="1"/>
            </p:cNvSpPr>
            <p:nvPr/>
          </p:nvSpPr>
          <p:spPr bwMode="auto">
            <a:xfrm flipV="1">
              <a:off x="7576150" y="313143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6" name="Line 852"/>
            <p:cNvSpPr>
              <a:spLocks noChangeShapeType="1"/>
            </p:cNvSpPr>
            <p:nvPr/>
          </p:nvSpPr>
          <p:spPr bwMode="auto">
            <a:xfrm flipV="1">
              <a:off x="7590437" y="3128262"/>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7" name="Line 853"/>
            <p:cNvSpPr>
              <a:spLocks noChangeShapeType="1"/>
            </p:cNvSpPr>
            <p:nvPr/>
          </p:nvSpPr>
          <p:spPr bwMode="auto">
            <a:xfrm flipV="1">
              <a:off x="7599962" y="3121912"/>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8" name="Line 854"/>
            <p:cNvSpPr>
              <a:spLocks noChangeShapeType="1"/>
            </p:cNvSpPr>
            <p:nvPr/>
          </p:nvSpPr>
          <p:spPr bwMode="auto">
            <a:xfrm flipV="1">
              <a:off x="7607900" y="3115562"/>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99" name="Line 855"/>
            <p:cNvSpPr>
              <a:spLocks noChangeShapeType="1"/>
            </p:cNvSpPr>
            <p:nvPr/>
          </p:nvSpPr>
          <p:spPr bwMode="auto">
            <a:xfrm flipH="1" flipV="1">
              <a:off x="7606312" y="3109212"/>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0" name="Line 856"/>
            <p:cNvSpPr>
              <a:spLocks noChangeShapeType="1"/>
            </p:cNvSpPr>
            <p:nvPr/>
          </p:nvSpPr>
          <p:spPr bwMode="auto">
            <a:xfrm flipH="1" flipV="1">
              <a:off x="7596787" y="3104450"/>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1" name="Line 857"/>
            <p:cNvSpPr>
              <a:spLocks noChangeShapeType="1"/>
            </p:cNvSpPr>
            <p:nvPr/>
          </p:nvSpPr>
          <p:spPr bwMode="auto">
            <a:xfrm flipH="1" flipV="1">
              <a:off x="7582500" y="3102862"/>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2" name="Line 858"/>
            <p:cNvSpPr>
              <a:spLocks noChangeShapeType="1"/>
            </p:cNvSpPr>
            <p:nvPr/>
          </p:nvSpPr>
          <p:spPr bwMode="auto">
            <a:xfrm flipH="1">
              <a:off x="7568212" y="3102862"/>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3" name="Line 859"/>
            <p:cNvSpPr>
              <a:spLocks noChangeShapeType="1"/>
            </p:cNvSpPr>
            <p:nvPr/>
          </p:nvSpPr>
          <p:spPr bwMode="auto">
            <a:xfrm flipH="1">
              <a:off x="7557100" y="3102862"/>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4" name="Line 860"/>
            <p:cNvSpPr>
              <a:spLocks noChangeShapeType="1"/>
            </p:cNvSpPr>
            <p:nvPr/>
          </p:nvSpPr>
          <p:spPr bwMode="auto">
            <a:xfrm flipH="1">
              <a:off x="7553925" y="3106037"/>
              <a:ext cx="31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5" name="Line 861"/>
            <p:cNvSpPr>
              <a:spLocks noChangeShapeType="1"/>
            </p:cNvSpPr>
            <p:nvPr/>
          </p:nvSpPr>
          <p:spPr bwMode="auto">
            <a:xfrm flipH="1" flipV="1">
              <a:off x="7557100" y="32092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6" name="Line 862"/>
            <p:cNvSpPr>
              <a:spLocks noChangeShapeType="1"/>
            </p:cNvSpPr>
            <p:nvPr/>
          </p:nvSpPr>
          <p:spPr bwMode="auto">
            <a:xfrm flipH="1" flipV="1">
              <a:off x="7538050" y="32060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7" name="Line 863"/>
            <p:cNvSpPr>
              <a:spLocks noChangeShapeType="1"/>
            </p:cNvSpPr>
            <p:nvPr/>
          </p:nvSpPr>
          <p:spPr bwMode="auto">
            <a:xfrm flipH="1" flipV="1">
              <a:off x="7522175" y="3201287"/>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8" name="Line 864"/>
            <p:cNvSpPr>
              <a:spLocks noChangeShapeType="1"/>
            </p:cNvSpPr>
            <p:nvPr/>
          </p:nvSpPr>
          <p:spPr bwMode="auto">
            <a:xfrm flipH="1" flipV="1">
              <a:off x="7512650" y="3194937"/>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 name="Line 865"/>
            <p:cNvSpPr>
              <a:spLocks noChangeShapeType="1"/>
            </p:cNvSpPr>
            <p:nvPr/>
          </p:nvSpPr>
          <p:spPr bwMode="auto">
            <a:xfrm flipH="1" flipV="1">
              <a:off x="7509475" y="3185412"/>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0" name="Line 866"/>
            <p:cNvSpPr>
              <a:spLocks noChangeShapeType="1"/>
            </p:cNvSpPr>
            <p:nvPr/>
          </p:nvSpPr>
          <p:spPr bwMode="auto">
            <a:xfrm flipV="1">
              <a:off x="7509475" y="3175887"/>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1" name="Line 867"/>
            <p:cNvSpPr>
              <a:spLocks noChangeShapeType="1"/>
            </p:cNvSpPr>
            <p:nvPr/>
          </p:nvSpPr>
          <p:spPr bwMode="auto">
            <a:xfrm flipV="1">
              <a:off x="7512650" y="3167950"/>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2" name="Line 868"/>
            <p:cNvSpPr>
              <a:spLocks noChangeShapeType="1"/>
            </p:cNvSpPr>
            <p:nvPr/>
          </p:nvSpPr>
          <p:spPr bwMode="auto">
            <a:xfrm flipV="1">
              <a:off x="7525350" y="31616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3" name="Line 869"/>
            <p:cNvSpPr>
              <a:spLocks noChangeShapeType="1"/>
            </p:cNvSpPr>
            <p:nvPr/>
          </p:nvSpPr>
          <p:spPr bwMode="auto">
            <a:xfrm flipV="1">
              <a:off x="7541225" y="3160012"/>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4" name="Line 870"/>
            <p:cNvSpPr>
              <a:spLocks noChangeShapeType="1"/>
            </p:cNvSpPr>
            <p:nvPr/>
          </p:nvSpPr>
          <p:spPr bwMode="auto">
            <a:xfrm flipH="1" flipV="1">
              <a:off x="7557100" y="3156837"/>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5" name="Line 871"/>
            <p:cNvSpPr>
              <a:spLocks noChangeShapeType="1"/>
            </p:cNvSpPr>
            <p:nvPr/>
          </p:nvSpPr>
          <p:spPr bwMode="auto">
            <a:xfrm flipH="1" flipV="1">
              <a:off x="7538050" y="3153662"/>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6" name="Line 872"/>
            <p:cNvSpPr>
              <a:spLocks noChangeShapeType="1"/>
            </p:cNvSpPr>
            <p:nvPr/>
          </p:nvSpPr>
          <p:spPr bwMode="auto">
            <a:xfrm flipH="1" flipV="1">
              <a:off x="7522175" y="3148900"/>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7" name="Line 873"/>
            <p:cNvSpPr>
              <a:spLocks noChangeShapeType="1"/>
            </p:cNvSpPr>
            <p:nvPr/>
          </p:nvSpPr>
          <p:spPr bwMode="auto">
            <a:xfrm flipH="1" flipV="1">
              <a:off x="7512650" y="3142550"/>
              <a:ext cx="952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8" name="Line 874"/>
            <p:cNvSpPr>
              <a:spLocks noChangeShapeType="1"/>
            </p:cNvSpPr>
            <p:nvPr/>
          </p:nvSpPr>
          <p:spPr bwMode="auto">
            <a:xfrm flipH="1" flipV="1">
              <a:off x="7509475" y="3133025"/>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9" name="Line 875"/>
            <p:cNvSpPr>
              <a:spLocks noChangeShapeType="1"/>
            </p:cNvSpPr>
            <p:nvPr/>
          </p:nvSpPr>
          <p:spPr bwMode="auto">
            <a:xfrm flipV="1">
              <a:off x="7509475" y="3121912"/>
              <a:ext cx="3175" cy="111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0" name="Line 876"/>
            <p:cNvSpPr>
              <a:spLocks noChangeShapeType="1"/>
            </p:cNvSpPr>
            <p:nvPr/>
          </p:nvSpPr>
          <p:spPr bwMode="auto">
            <a:xfrm flipV="1">
              <a:off x="7512650" y="3113975"/>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1" name="Line 877"/>
            <p:cNvSpPr>
              <a:spLocks noChangeShapeType="1"/>
            </p:cNvSpPr>
            <p:nvPr/>
          </p:nvSpPr>
          <p:spPr bwMode="auto">
            <a:xfrm flipV="1">
              <a:off x="7525350" y="3109212"/>
              <a:ext cx="1587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2" name="Line 878"/>
            <p:cNvSpPr>
              <a:spLocks noChangeShapeType="1"/>
            </p:cNvSpPr>
            <p:nvPr/>
          </p:nvSpPr>
          <p:spPr bwMode="auto">
            <a:xfrm flipV="1">
              <a:off x="7541225" y="3106037"/>
              <a:ext cx="20638"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3" name="Line 879"/>
            <p:cNvSpPr>
              <a:spLocks noChangeShapeType="1"/>
            </p:cNvSpPr>
            <p:nvPr/>
          </p:nvSpPr>
          <p:spPr bwMode="auto">
            <a:xfrm flipV="1">
              <a:off x="7576150" y="3156837"/>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4" name="Line 880"/>
            <p:cNvSpPr>
              <a:spLocks noChangeShapeType="1"/>
            </p:cNvSpPr>
            <p:nvPr/>
          </p:nvSpPr>
          <p:spPr bwMode="auto">
            <a:xfrm flipV="1">
              <a:off x="7590437" y="3153662"/>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5" name="Line 881"/>
            <p:cNvSpPr>
              <a:spLocks noChangeShapeType="1"/>
            </p:cNvSpPr>
            <p:nvPr/>
          </p:nvSpPr>
          <p:spPr bwMode="auto">
            <a:xfrm flipV="1">
              <a:off x="7599962" y="3148900"/>
              <a:ext cx="7938"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6" name="Line 882"/>
            <p:cNvSpPr>
              <a:spLocks noChangeShapeType="1"/>
            </p:cNvSpPr>
            <p:nvPr/>
          </p:nvSpPr>
          <p:spPr bwMode="auto">
            <a:xfrm flipV="1">
              <a:off x="7607900" y="31425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7" name="Line 883"/>
            <p:cNvSpPr>
              <a:spLocks noChangeShapeType="1"/>
            </p:cNvSpPr>
            <p:nvPr/>
          </p:nvSpPr>
          <p:spPr bwMode="auto">
            <a:xfrm flipH="1" flipV="1">
              <a:off x="7606312" y="3134612"/>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8" name="Line 884"/>
            <p:cNvSpPr>
              <a:spLocks noChangeShapeType="1"/>
            </p:cNvSpPr>
            <p:nvPr/>
          </p:nvSpPr>
          <p:spPr bwMode="auto">
            <a:xfrm flipH="1" flipV="1">
              <a:off x="7596787" y="3129850"/>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29" name="Line 885"/>
            <p:cNvSpPr>
              <a:spLocks noChangeShapeType="1"/>
            </p:cNvSpPr>
            <p:nvPr/>
          </p:nvSpPr>
          <p:spPr bwMode="auto">
            <a:xfrm flipH="1" flipV="1">
              <a:off x="7582500" y="3128262"/>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0" name="Line 886"/>
            <p:cNvSpPr>
              <a:spLocks noChangeShapeType="1"/>
            </p:cNvSpPr>
            <p:nvPr/>
          </p:nvSpPr>
          <p:spPr bwMode="auto">
            <a:xfrm flipH="1">
              <a:off x="7568212" y="3128262"/>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1" name="Line 887"/>
            <p:cNvSpPr>
              <a:spLocks noChangeShapeType="1"/>
            </p:cNvSpPr>
            <p:nvPr/>
          </p:nvSpPr>
          <p:spPr bwMode="auto">
            <a:xfrm flipH="1">
              <a:off x="7557100" y="3128262"/>
              <a:ext cx="11113"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2" name="Line 888"/>
            <p:cNvSpPr>
              <a:spLocks noChangeShapeType="1"/>
            </p:cNvSpPr>
            <p:nvPr/>
          </p:nvSpPr>
          <p:spPr bwMode="auto">
            <a:xfrm flipH="1">
              <a:off x="7553925" y="3131437"/>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3" name="Line 889"/>
            <p:cNvSpPr>
              <a:spLocks noChangeShapeType="1"/>
            </p:cNvSpPr>
            <p:nvPr/>
          </p:nvSpPr>
          <p:spPr bwMode="auto">
            <a:xfrm>
              <a:off x="7561862" y="3047300"/>
              <a:ext cx="0"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4" name="Line 890"/>
            <p:cNvSpPr>
              <a:spLocks noChangeShapeType="1"/>
            </p:cNvSpPr>
            <p:nvPr/>
          </p:nvSpPr>
          <p:spPr bwMode="auto">
            <a:xfrm>
              <a:off x="7568212" y="3196525"/>
              <a:ext cx="0" cy="238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5" name="Line 891"/>
            <p:cNvSpPr>
              <a:spLocks noChangeShapeType="1"/>
            </p:cNvSpPr>
            <p:nvPr/>
          </p:nvSpPr>
          <p:spPr bwMode="auto">
            <a:xfrm flipH="1" flipV="1">
              <a:off x="7557100" y="31838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6" name="Line 892"/>
            <p:cNvSpPr>
              <a:spLocks noChangeShapeType="1"/>
            </p:cNvSpPr>
            <p:nvPr/>
          </p:nvSpPr>
          <p:spPr bwMode="auto">
            <a:xfrm flipH="1" flipV="1">
              <a:off x="7538050" y="3180650"/>
              <a:ext cx="19050"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7" name="Line 893"/>
            <p:cNvSpPr>
              <a:spLocks noChangeShapeType="1"/>
            </p:cNvSpPr>
            <p:nvPr/>
          </p:nvSpPr>
          <p:spPr bwMode="auto">
            <a:xfrm flipH="1" flipV="1">
              <a:off x="7522175" y="3174300"/>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8" name="Line 894"/>
            <p:cNvSpPr>
              <a:spLocks noChangeShapeType="1"/>
            </p:cNvSpPr>
            <p:nvPr/>
          </p:nvSpPr>
          <p:spPr bwMode="auto">
            <a:xfrm flipH="1" flipV="1">
              <a:off x="7512650" y="3166362"/>
              <a:ext cx="952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39" name="Line 895"/>
            <p:cNvSpPr>
              <a:spLocks noChangeShapeType="1"/>
            </p:cNvSpPr>
            <p:nvPr/>
          </p:nvSpPr>
          <p:spPr bwMode="auto">
            <a:xfrm flipH="1" flipV="1">
              <a:off x="7509475" y="3158425"/>
              <a:ext cx="3175"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0" name="Line 896"/>
            <p:cNvSpPr>
              <a:spLocks noChangeShapeType="1"/>
            </p:cNvSpPr>
            <p:nvPr/>
          </p:nvSpPr>
          <p:spPr bwMode="auto">
            <a:xfrm flipV="1">
              <a:off x="7509475" y="3148900"/>
              <a:ext cx="3175" cy="95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1" name="Line 897"/>
            <p:cNvSpPr>
              <a:spLocks noChangeShapeType="1"/>
            </p:cNvSpPr>
            <p:nvPr/>
          </p:nvSpPr>
          <p:spPr bwMode="auto">
            <a:xfrm flipV="1">
              <a:off x="7512650" y="3140962"/>
              <a:ext cx="12700"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2" name="Line 898"/>
            <p:cNvSpPr>
              <a:spLocks noChangeShapeType="1"/>
            </p:cNvSpPr>
            <p:nvPr/>
          </p:nvSpPr>
          <p:spPr bwMode="auto">
            <a:xfrm flipV="1">
              <a:off x="7525350" y="3134612"/>
              <a:ext cx="158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3" name="Line 899"/>
            <p:cNvSpPr>
              <a:spLocks noChangeShapeType="1"/>
            </p:cNvSpPr>
            <p:nvPr/>
          </p:nvSpPr>
          <p:spPr bwMode="auto">
            <a:xfrm flipV="1">
              <a:off x="7541225" y="3133025"/>
              <a:ext cx="2063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4" name="Line 900"/>
            <p:cNvSpPr>
              <a:spLocks noChangeShapeType="1"/>
            </p:cNvSpPr>
            <p:nvPr/>
          </p:nvSpPr>
          <p:spPr bwMode="auto">
            <a:xfrm flipV="1">
              <a:off x="7576150" y="3183825"/>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5" name="Line 901"/>
            <p:cNvSpPr>
              <a:spLocks noChangeShapeType="1"/>
            </p:cNvSpPr>
            <p:nvPr/>
          </p:nvSpPr>
          <p:spPr bwMode="auto">
            <a:xfrm flipV="1">
              <a:off x="7590437" y="3180650"/>
              <a:ext cx="952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6" name="Line 902"/>
            <p:cNvSpPr>
              <a:spLocks noChangeShapeType="1"/>
            </p:cNvSpPr>
            <p:nvPr/>
          </p:nvSpPr>
          <p:spPr bwMode="auto">
            <a:xfrm flipV="1">
              <a:off x="7599962" y="3174300"/>
              <a:ext cx="7938"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7" name="Line 903"/>
            <p:cNvSpPr>
              <a:spLocks noChangeShapeType="1"/>
            </p:cNvSpPr>
            <p:nvPr/>
          </p:nvSpPr>
          <p:spPr bwMode="auto">
            <a:xfrm flipV="1">
              <a:off x="7607900" y="3167950"/>
              <a:ext cx="3175"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8" name="Line 904"/>
            <p:cNvSpPr>
              <a:spLocks noChangeShapeType="1"/>
            </p:cNvSpPr>
            <p:nvPr/>
          </p:nvSpPr>
          <p:spPr bwMode="auto">
            <a:xfrm flipH="1" flipV="1">
              <a:off x="7606312" y="3161600"/>
              <a:ext cx="4763" cy="635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9" name="Line 905"/>
            <p:cNvSpPr>
              <a:spLocks noChangeShapeType="1"/>
            </p:cNvSpPr>
            <p:nvPr/>
          </p:nvSpPr>
          <p:spPr bwMode="auto">
            <a:xfrm flipH="1" flipV="1">
              <a:off x="7596787" y="3156837"/>
              <a:ext cx="9525"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0" name="Line 906"/>
            <p:cNvSpPr>
              <a:spLocks noChangeShapeType="1"/>
            </p:cNvSpPr>
            <p:nvPr/>
          </p:nvSpPr>
          <p:spPr bwMode="auto">
            <a:xfrm flipH="1" flipV="1">
              <a:off x="7582500" y="3155250"/>
              <a:ext cx="14288"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1" name="Line 907"/>
            <p:cNvSpPr>
              <a:spLocks noChangeShapeType="1"/>
            </p:cNvSpPr>
            <p:nvPr/>
          </p:nvSpPr>
          <p:spPr bwMode="auto">
            <a:xfrm flipH="1">
              <a:off x="7568212" y="3155250"/>
              <a:ext cx="142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2" name="Line 908"/>
            <p:cNvSpPr>
              <a:spLocks noChangeShapeType="1"/>
            </p:cNvSpPr>
            <p:nvPr/>
          </p:nvSpPr>
          <p:spPr bwMode="auto">
            <a:xfrm flipH="1">
              <a:off x="7557100" y="3155250"/>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3" name="Line 909"/>
            <p:cNvSpPr>
              <a:spLocks noChangeShapeType="1"/>
            </p:cNvSpPr>
            <p:nvPr/>
          </p:nvSpPr>
          <p:spPr bwMode="auto">
            <a:xfrm flipH="1">
              <a:off x="7553925" y="3156837"/>
              <a:ext cx="317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4" name="Line 910"/>
            <p:cNvSpPr>
              <a:spLocks noChangeShapeType="1"/>
            </p:cNvSpPr>
            <p:nvPr/>
          </p:nvSpPr>
          <p:spPr bwMode="auto">
            <a:xfrm flipH="1" flipV="1">
              <a:off x="7604725" y="3193350"/>
              <a:ext cx="31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5" name="Line 911"/>
            <p:cNvSpPr>
              <a:spLocks noChangeShapeType="1"/>
            </p:cNvSpPr>
            <p:nvPr/>
          </p:nvSpPr>
          <p:spPr bwMode="auto">
            <a:xfrm flipH="1" flipV="1">
              <a:off x="7595200" y="3191762"/>
              <a:ext cx="9525"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6" name="Line 912"/>
            <p:cNvSpPr>
              <a:spLocks noChangeShapeType="1"/>
            </p:cNvSpPr>
            <p:nvPr/>
          </p:nvSpPr>
          <p:spPr bwMode="auto">
            <a:xfrm flipH="1">
              <a:off x="7584087" y="3191762"/>
              <a:ext cx="11113" cy="158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7" name="Line 913"/>
            <p:cNvSpPr>
              <a:spLocks noChangeShapeType="1"/>
            </p:cNvSpPr>
            <p:nvPr/>
          </p:nvSpPr>
          <p:spPr bwMode="auto">
            <a:xfrm flipH="1">
              <a:off x="7568212" y="3193350"/>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8" name="Line 914"/>
            <p:cNvSpPr>
              <a:spLocks noChangeShapeType="1"/>
            </p:cNvSpPr>
            <p:nvPr/>
          </p:nvSpPr>
          <p:spPr bwMode="auto">
            <a:xfrm flipV="1">
              <a:off x="7577737" y="3207637"/>
              <a:ext cx="15875" cy="3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9" name="Line 915"/>
            <p:cNvSpPr>
              <a:spLocks noChangeShapeType="1"/>
            </p:cNvSpPr>
            <p:nvPr/>
          </p:nvSpPr>
          <p:spPr bwMode="auto">
            <a:xfrm flipV="1">
              <a:off x="7593612" y="3202875"/>
              <a:ext cx="11113" cy="47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0" name="Line 916"/>
            <p:cNvSpPr>
              <a:spLocks noChangeShapeType="1"/>
            </p:cNvSpPr>
            <p:nvPr/>
          </p:nvSpPr>
          <p:spPr bwMode="auto">
            <a:xfrm flipV="1">
              <a:off x="7604725" y="3194937"/>
              <a:ext cx="4763" cy="79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1" name="Line 917"/>
            <p:cNvSpPr>
              <a:spLocks noChangeShapeType="1"/>
            </p:cNvSpPr>
            <p:nvPr/>
          </p:nvSpPr>
          <p:spPr bwMode="auto">
            <a:xfrm>
              <a:off x="7565037" y="2347212"/>
              <a:ext cx="1588" cy="3508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2" name="Line 919"/>
            <p:cNvSpPr>
              <a:spLocks noChangeShapeType="1"/>
            </p:cNvSpPr>
            <p:nvPr/>
          </p:nvSpPr>
          <p:spPr bwMode="auto">
            <a:xfrm>
              <a:off x="7561862" y="2863149"/>
              <a:ext cx="0" cy="1809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3" name="Line 920"/>
            <p:cNvSpPr>
              <a:spLocks noChangeShapeType="1"/>
            </p:cNvSpPr>
            <p:nvPr/>
          </p:nvSpPr>
          <p:spPr bwMode="auto">
            <a:xfrm>
              <a:off x="7568212" y="3209224"/>
              <a:ext cx="0" cy="1698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4" name="Line 921"/>
            <p:cNvSpPr>
              <a:spLocks noChangeShapeType="1"/>
            </p:cNvSpPr>
            <p:nvPr/>
          </p:nvSpPr>
          <p:spPr bwMode="auto">
            <a:xfrm>
              <a:off x="6499825" y="2526599"/>
              <a:ext cx="2746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5" name="Line 922"/>
            <p:cNvSpPr>
              <a:spLocks noChangeShapeType="1"/>
            </p:cNvSpPr>
            <p:nvPr/>
          </p:nvSpPr>
          <p:spPr bwMode="auto">
            <a:xfrm>
              <a:off x="7314212" y="2521837"/>
              <a:ext cx="2508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6" name="Line 923"/>
            <p:cNvSpPr>
              <a:spLocks noChangeShapeType="1"/>
            </p:cNvSpPr>
            <p:nvPr/>
          </p:nvSpPr>
          <p:spPr bwMode="auto">
            <a:xfrm>
              <a:off x="6774462"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7" name="Line 924"/>
            <p:cNvSpPr>
              <a:spLocks noChangeShapeType="1"/>
            </p:cNvSpPr>
            <p:nvPr/>
          </p:nvSpPr>
          <p:spPr bwMode="auto">
            <a:xfrm>
              <a:off x="6814150"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8" name="Line 925"/>
            <p:cNvSpPr>
              <a:spLocks noChangeShapeType="1"/>
            </p:cNvSpPr>
            <p:nvPr/>
          </p:nvSpPr>
          <p:spPr bwMode="auto">
            <a:xfrm>
              <a:off x="7274525"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9" name="Line 926"/>
            <p:cNvSpPr>
              <a:spLocks noChangeShapeType="1"/>
            </p:cNvSpPr>
            <p:nvPr/>
          </p:nvSpPr>
          <p:spPr bwMode="auto">
            <a:xfrm>
              <a:off x="7314212" y="2469449"/>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0" name="Line 927"/>
            <p:cNvSpPr>
              <a:spLocks noChangeShapeType="1"/>
            </p:cNvSpPr>
            <p:nvPr/>
          </p:nvSpPr>
          <p:spPr bwMode="auto">
            <a:xfrm>
              <a:off x="6504587" y="3290187"/>
              <a:ext cx="2698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1" name="Line 928"/>
            <p:cNvSpPr>
              <a:spLocks noChangeShapeType="1"/>
            </p:cNvSpPr>
            <p:nvPr/>
          </p:nvSpPr>
          <p:spPr bwMode="auto">
            <a:xfrm>
              <a:off x="6774462"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2" name="Line 929"/>
            <p:cNvSpPr>
              <a:spLocks noChangeShapeType="1"/>
            </p:cNvSpPr>
            <p:nvPr/>
          </p:nvSpPr>
          <p:spPr bwMode="auto">
            <a:xfrm>
              <a:off x="6814150"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3" name="Line 930"/>
            <p:cNvSpPr>
              <a:spLocks noChangeShapeType="1"/>
            </p:cNvSpPr>
            <p:nvPr/>
          </p:nvSpPr>
          <p:spPr bwMode="auto">
            <a:xfrm>
              <a:off x="7314212" y="3283837"/>
              <a:ext cx="2508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4" name="Line 931"/>
            <p:cNvSpPr>
              <a:spLocks noChangeShapeType="1"/>
            </p:cNvSpPr>
            <p:nvPr/>
          </p:nvSpPr>
          <p:spPr bwMode="auto">
            <a:xfrm>
              <a:off x="7274525"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5" name="Line 932"/>
            <p:cNvSpPr>
              <a:spLocks noChangeShapeType="1"/>
            </p:cNvSpPr>
            <p:nvPr/>
          </p:nvSpPr>
          <p:spPr bwMode="auto">
            <a:xfrm>
              <a:off x="7314212" y="3234624"/>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6" name="Line 933"/>
            <p:cNvSpPr>
              <a:spLocks noChangeShapeType="1"/>
            </p:cNvSpPr>
            <p:nvPr/>
          </p:nvSpPr>
          <p:spPr bwMode="auto">
            <a:xfrm>
              <a:off x="6814150" y="2525012"/>
              <a:ext cx="666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7" name="Line 934"/>
            <p:cNvSpPr>
              <a:spLocks noChangeShapeType="1"/>
            </p:cNvSpPr>
            <p:nvPr/>
          </p:nvSpPr>
          <p:spPr bwMode="auto">
            <a:xfrm>
              <a:off x="6814150" y="3290187"/>
              <a:ext cx="6667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8" name="Line 935"/>
            <p:cNvSpPr>
              <a:spLocks noChangeShapeType="1"/>
            </p:cNvSpPr>
            <p:nvPr/>
          </p:nvSpPr>
          <p:spPr bwMode="auto">
            <a:xfrm>
              <a:off x="6880825" y="2525012"/>
              <a:ext cx="0" cy="765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79" name="Line 936"/>
            <p:cNvSpPr>
              <a:spLocks noChangeShapeType="1"/>
            </p:cNvSpPr>
            <p:nvPr/>
          </p:nvSpPr>
          <p:spPr bwMode="auto">
            <a:xfrm>
              <a:off x="7209437" y="2521837"/>
              <a:ext cx="650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0" name="Line 937"/>
            <p:cNvSpPr>
              <a:spLocks noChangeShapeType="1"/>
            </p:cNvSpPr>
            <p:nvPr/>
          </p:nvSpPr>
          <p:spPr bwMode="auto">
            <a:xfrm>
              <a:off x="7209437" y="3283837"/>
              <a:ext cx="650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1" name="Line 938"/>
            <p:cNvSpPr>
              <a:spLocks noChangeShapeType="1"/>
            </p:cNvSpPr>
            <p:nvPr/>
          </p:nvSpPr>
          <p:spPr bwMode="auto">
            <a:xfrm>
              <a:off x="7209437" y="2521837"/>
              <a:ext cx="0" cy="7651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2" name="Line 939"/>
            <p:cNvSpPr>
              <a:spLocks noChangeShapeType="1"/>
            </p:cNvSpPr>
            <p:nvPr/>
          </p:nvSpPr>
          <p:spPr bwMode="auto">
            <a:xfrm>
              <a:off x="7018937" y="2747262"/>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3" name="Line 940"/>
            <p:cNvSpPr>
              <a:spLocks noChangeShapeType="1"/>
            </p:cNvSpPr>
            <p:nvPr/>
          </p:nvSpPr>
          <p:spPr bwMode="auto">
            <a:xfrm>
              <a:off x="7058625" y="2747262"/>
              <a:ext cx="0" cy="1016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4" name="Line 941"/>
            <p:cNvSpPr>
              <a:spLocks noChangeShapeType="1"/>
            </p:cNvSpPr>
            <p:nvPr/>
          </p:nvSpPr>
          <p:spPr bwMode="auto">
            <a:xfrm flipV="1">
              <a:off x="7082437"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5" name="Line 942"/>
            <p:cNvSpPr>
              <a:spLocks noChangeShapeType="1"/>
            </p:cNvSpPr>
            <p:nvPr/>
          </p:nvSpPr>
          <p:spPr bwMode="auto">
            <a:xfrm flipH="1" flipV="1">
              <a:off x="7069737"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6" name="Line 943"/>
            <p:cNvSpPr>
              <a:spLocks noChangeShapeType="1"/>
            </p:cNvSpPr>
            <p:nvPr/>
          </p:nvSpPr>
          <p:spPr bwMode="auto">
            <a:xfrm flipV="1">
              <a:off x="7055450"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7" name="Line 944"/>
            <p:cNvSpPr>
              <a:spLocks noChangeShapeType="1"/>
            </p:cNvSpPr>
            <p:nvPr/>
          </p:nvSpPr>
          <p:spPr bwMode="auto">
            <a:xfrm flipH="1" flipV="1">
              <a:off x="7041162"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8" name="Line 945"/>
            <p:cNvSpPr>
              <a:spLocks noChangeShapeType="1"/>
            </p:cNvSpPr>
            <p:nvPr/>
          </p:nvSpPr>
          <p:spPr bwMode="auto">
            <a:xfrm flipV="1">
              <a:off x="7028462"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9" name="Line 946"/>
            <p:cNvSpPr>
              <a:spLocks noChangeShapeType="1"/>
            </p:cNvSpPr>
            <p:nvPr/>
          </p:nvSpPr>
          <p:spPr bwMode="auto">
            <a:xfrm flipH="1" flipV="1">
              <a:off x="7014175"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0" name="Line 947"/>
            <p:cNvSpPr>
              <a:spLocks noChangeShapeType="1"/>
            </p:cNvSpPr>
            <p:nvPr/>
          </p:nvSpPr>
          <p:spPr bwMode="auto">
            <a:xfrm flipV="1">
              <a:off x="7001475" y="2913949"/>
              <a:ext cx="12700"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1" name="Line 948"/>
            <p:cNvSpPr>
              <a:spLocks noChangeShapeType="1"/>
            </p:cNvSpPr>
            <p:nvPr/>
          </p:nvSpPr>
          <p:spPr bwMode="auto">
            <a:xfrm flipH="1" flipV="1">
              <a:off x="6987187" y="2913949"/>
              <a:ext cx="14288" cy="809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2" name="Line 949"/>
            <p:cNvSpPr>
              <a:spLocks noChangeShapeType="1"/>
            </p:cNvSpPr>
            <p:nvPr/>
          </p:nvSpPr>
          <p:spPr bwMode="auto">
            <a:xfrm flipH="1" flipV="1">
              <a:off x="7096725" y="2913949"/>
              <a:ext cx="19050" cy="4127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3" name="Line 950"/>
            <p:cNvSpPr>
              <a:spLocks noChangeShapeType="1"/>
            </p:cNvSpPr>
            <p:nvPr/>
          </p:nvSpPr>
          <p:spPr bwMode="auto">
            <a:xfrm flipV="1">
              <a:off x="6969725" y="2913949"/>
              <a:ext cx="17463" cy="4286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4" name="Line 951"/>
            <p:cNvSpPr>
              <a:spLocks noChangeShapeType="1"/>
            </p:cNvSpPr>
            <p:nvPr/>
          </p:nvSpPr>
          <p:spPr bwMode="auto">
            <a:xfrm>
              <a:off x="6884000" y="2804412"/>
              <a:ext cx="1349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5" name="Line 952"/>
            <p:cNvSpPr>
              <a:spLocks noChangeShapeType="1"/>
            </p:cNvSpPr>
            <p:nvPr/>
          </p:nvSpPr>
          <p:spPr bwMode="auto">
            <a:xfrm>
              <a:off x="7058625" y="2805999"/>
              <a:ext cx="1460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6" name="Line 953"/>
            <p:cNvSpPr>
              <a:spLocks noChangeShapeType="1"/>
            </p:cNvSpPr>
            <p:nvPr/>
          </p:nvSpPr>
          <p:spPr bwMode="auto">
            <a:xfrm>
              <a:off x="6880825" y="2958399"/>
              <a:ext cx="857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7" name="Line 954"/>
            <p:cNvSpPr>
              <a:spLocks noChangeShapeType="1"/>
            </p:cNvSpPr>
            <p:nvPr/>
          </p:nvSpPr>
          <p:spPr bwMode="auto">
            <a:xfrm>
              <a:off x="7115775" y="2955224"/>
              <a:ext cx="9048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8" name="Line 957"/>
            <p:cNvSpPr>
              <a:spLocks noChangeShapeType="1"/>
            </p:cNvSpPr>
            <p:nvPr/>
          </p:nvSpPr>
          <p:spPr bwMode="auto">
            <a:xfrm flipH="1" flipV="1">
              <a:off x="7888887" y="2347212"/>
              <a:ext cx="120650" cy="746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9" name="Line 958"/>
            <p:cNvSpPr>
              <a:spLocks noChangeShapeType="1"/>
            </p:cNvSpPr>
            <p:nvPr/>
          </p:nvSpPr>
          <p:spPr bwMode="auto">
            <a:xfrm flipV="1">
              <a:off x="7888887" y="2297999"/>
              <a:ext cx="266700" cy="49213"/>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0" name="Line 959"/>
            <p:cNvSpPr>
              <a:spLocks noChangeShapeType="1"/>
            </p:cNvSpPr>
            <p:nvPr/>
          </p:nvSpPr>
          <p:spPr bwMode="auto">
            <a:xfrm flipH="1">
              <a:off x="8009537" y="2297999"/>
              <a:ext cx="146050" cy="1238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1" name="Line 960"/>
            <p:cNvSpPr>
              <a:spLocks noChangeShapeType="1"/>
            </p:cNvSpPr>
            <p:nvPr/>
          </p:nvSpPr>
          <p:spPr bwMode="auto">
            <a:xfrm>
              <a:off x="7565037" y="2347212"/>
              <a:ext cx="3238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2" name="Line 961"/>
            <p:cNvSpPr>
              <a:spLocks noChangeShapeType="1"/>
            </p:cNvSpPr>
            <p:nvPr/>
          </p:nvSpPr>
          <p:spPr bwMode="auto">
            <a:xfrm>
              <a:off x="8100025" y="2347212"/>
              <a:ext cx="2397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3" name="Line 964"/>
            <p:cNvSpPr>
              <a:spLocks noChangeShapeType="1"/>
            </p:cNvSpPr>
            <p:nvPr/>
          </p:nvSpPr>
          <p:spPr bwMode="auto">
            <a:xfrm>
              <a:off x="6118825" y="2274187"/>
              <a:ext cx="122238" cy="714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4" name="Line 965"/>
            <p:cNvSpPr>
              <a:spLocks noChangeShapeType="1"/>
            </p:cNvSpPr>
            <p:nvPr/>
          </p:nvSpPr>
          <p:spPr bwMode="auto">
            <a:xfrm flipH="1">
              <a:off x="5972775" y="2345624"/>
              <a:ext cx="268288"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5" name="Line 966"/>
            <p:cNvSpPr>
              <a:spLocks noChangeShapeType="1"/>
            </p:cNvSpPr>
            <p:nvPr/>
          </p:nvSpPr>
          <p:spPr bwMode="auto">
            <a:xfrm flipV="1">
              <a:off x="5972775" y="2274187"/>
              <a:ext cx="146050" cy="1222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6" name="Line 968"/>
            <p:cNvSpPr>
              <a:spLocks noChangeShapeType="1"/>
            </p:cNvSpPr>
            <p:nvPr/>
          </p:nvSpPr>
          <p:spPr bwMode="auto">
            <a:xfrm flipH="1">
              <a:off x="5798150" y="2342449"/>
              <a:ext cx="2397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7" name="Line 973"/>
            <p:cNvSpPr>
              <a:spLocks noChangeShapeType="1"/>
            </p:cNvSpPr>
            <p:nvPr/>
          </p:nvSpPr>
          <p:spPr bwMode="auto">
            <a:xfrm>
              <a:off x="7990487" y="3313999"/>
              <a:ext cx="122238" cy="714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8" name="Line 974"/>
            <p:cNvSpPr>
              <a:spLocks noChangeShapeType="1"/>
            </p:cNvSpPr>
            <p:nvPr/>
          </p:nvSpPr>
          <p:spPr bwMode="auto">
            <a:xfrm flipH="1">
              <a:off x="7844437" y="3385437"/>
              <a:ext cx="268288"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9" name="Line 975"/>
            <p:cNvSpPr>
              <a:spLocks noChangeShapeType="1"/>
            </p:cNvSpPr>
            <p:nvPr/>
          </p:nvSpPr>
          <p:spPr bwMode="auto">
            <a:xfrm flipV="1">
              <a:off x="7844437" y="3313999"/>
              <a:ext cx="146050" cy="122238"/>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0" name="Line 976"/>
            <p:cNvSpPr>
              <a:spLocks noChangeShapeType="1"/>
            </p:cNvSpPr>
            <p:nvPr/>
          </p:nvSpPr>
          <p:spPr bwMode="auto">
            <a:xfrm flipH="1">
              <a:off x="7571387" y="3379087"/>
              <a:ext cx="336550"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1" name="Line 977"/>
            <p:cNvSpPr>
              <a:spLocks noChangeShapeType="1"/>
            </p:cNvSpPr>
            <p:nvPr/>
          </p:nvSpPr>
          <p:spPr bwMode="auto">
            <a:xfrm flipH="1">
              <a:off x="8112725" y="3388612"/>
              <a:ext cx="109538"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2" name="Line 982"/>
            <p:cNvSpPr>
              <a:spLocks noChangeShapeType="1"/>
            </p:cNvSpPr>
            <p:nvPr/>
          </p:nvSpPr>
          <p:spPr bwMode="auto">
            <a:xfrm flipH="1" flipV="1">
              <a:off x="5915625" y="3360037"/>
              <a:ext cx="122238" cy="730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3" name="Line 983"/>
            <p:cNvSpPr>
              <a:spLocks noChangeShapeType="1"/>
            </p:cNvSpPr>
            <p:nvPr/>
          </p:nvSpPr>
          <p:spPr bwMode="auto">
            <a:xfrm flipV="1">
              <a:off x="5915625" y="3309237"/>
              <a:ext cx="269875" cy="5080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4" name="Line 984"/>
            <p:cNvSpPr>
              <a:spLocks noChangeShapeType="1"/>
            </p:cNvSpPr>
            <p:nvPr/>
          </p:nvSpPr>
          <p:spPr bwMode="auto">
            <a:xfrm flipH="1">
              <a:off x="6037862" y="3309237"/>
              <a:ext cx="147638" cy="123825"/>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5" name="Line 985"/>
            <p:cNvSpPr>
              <a:spLocks noChangeShapeType="1"/>
            </p:cNvSpPr>
            <p:nvPr/>
          </p:nvSpPr>
          <p:spPr bwMode="auto">
            <a:xfrm>
              <a:off x="6110887" y="3374324"/>
              <a:ext cx="392113"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6" name="Line 986"/>
            <p:cNvSpPr>
              <a:spLocks noChangeShapeType="1"/>
            </p:cNvSpPr>
            <p:nvPr/>
          </p:nvSpPr>
          <p:spPr bwMode="auto">
            <a:xfrm>
              <a:off x="5766400" y="3358449"/>
              <a:ext cx="149225"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7" name="Line 960"/>
            <p:cNvSpPr>
              <a:spLocks noChangeShapeType="1"/>
            </p:cNvSpPr>
            <p:nvPr/>
          </p:nvSpPr>
          <p:spPr bwMode="auto">
            <a:xfrm>
              <a:off x="6233125" y="2347212"/>
              <a:ext cx="270669" cy="0"/>
            </a:xfrm>
            <a:prstGeom prst="line">
              <a:avLst/>
            </a:prstGeom>
            <a:noFill/>
            <a:ln w="14351">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mc:AlternateContent xmlns:mc="http://schemas.openxmlformats.org/markup-compatibility/2006" xmlns:a14="http://schemas.microsoft.com/office/drawing/2010/main">
          <mc:Choice Requires="a14">
            <p:sp>
              <p:nvSpPr>
                <p:cNvPr id="518" name="文字方塊 517"/>
                <p:cNvSpPr txBox="1"/>
                <p:nvPr/>
              </p:nvSpPr>
              <p:spPr>
                <a:xfrm>
                  <a:off x="6549080" y="2135599"/>
                  <a:ext cx="62581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18" name="文字方塊 517"/>
                <p:cNvSpPr txBox="1">
                  <a:spLocks noRot="1" noChangeAspect="1" noMove="1" noResize="1" noEditPoints="1" noAdjustHandles="1" noChangeArrowheads="1" noChangeShapeType="1" noTextEdit="1"/>
                </p:cNvSpPr>
                <p:nvPr/>
              </p:nvSpPr>
              <p:spPr>
                <a:xfrm>
                  <a:off x="6549080" y="2135599"/>
                  <a:ext cx="625812" cy="369332"/>
                </a:xfrm>
                <a:prstGeom prst="rect">
                  <a:avLst/>
                </a:prstGeom>
                <a:blipFill>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9" name="文字方塊 518"/>
                <p:cNvSpPr txBox="1"/>
                <p:nvPr/>
              </p:nvSpPr>
              <p:spPr>
                <a:xfrm>
                  <a:off x="6803452" y="2425832"/>
                  <a:ext cx="51828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𝑠𝑖</m:t>
                            </m:r>
                          </m:sub>
                        </m:sSub>
                      </m:oMath>
                    </m:oMathPara>
                  </a14:m>
                  <a:endParaRPr lang="zh-TW" altLang="en-US" dirty="0"/>
                </a:p>
              </p:txBody>
            </p:sp>
          </mc:Choice>
          <mc:Fallback xmlns="">
            <p:sp>
              <p:nvSpPr>
                <p:cNvPr id="519" name="文字方塊 518"/>
                <p:cNvSpPr txBox="1">
                  <a:spLocks noRot="1" noChangeAspect="1" noMove="1" noResize="1" noEditPoints="1" noAdjustHandles="1" noChangeArrowheads="1" noChangeShapeType="1" noTextEdit="1"/>
                </p:cNvSpPr>
                <p:nvPr/>
              </p:nvSpPr>
              <p:spPr>
                <a:xfrm>
                  <a:off x="6803452" y="2425832"/>
                  <a:ext cx="518283" cy="369332"/>
                </a:xfrm>
                <a:prstGeom prst="rect">
                  <a:avLst/>
                </a:prstGeom>
                <a:blipFill>
                  <a:blip r:embed="rId8"/>
                  <a:stretch>
                    <a:fillRect b="-3333"/>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0" name="文字方塊 519"/>
                <p:cNvSpPr txBox="1"/>
                <p:nvPr/>
              </p:nvSpPr>
              <p:spPr>
                <a:xfrm>
                  <a:off x="5807255" y="2563666"/>
                  <a:ext cx="64498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20" name="文字方塊 519"/>
                <p:cNvSpPr txBox="1">
                  <a:spLocks noRot="1" noChangeAspect="1" noMove="1" noResize="1" noEditPoints="1" noAdjustHandles="1" noChangeArrowheads="1" noChangeShapeType="1" noTextEdit="1"/>
                </p:cNvSpPr>
                <p:nvPr/>
              </p:nvSpPr>
              <p:spPr>
                <a:xfrm>
                  <a:off x="5807255" y="2563666"/>
                  <a:ext cx="644985" cy="369332"/>
                </a:xfrm>
                <a:prstGeom prst="rect">
                  <a:avLst/>
                </a:prstGeom>
                <a:blipFill>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1" name="文字方塊 520"/>
                <p:cNvSpPr txBox="1"/>
                <p:nvPr/>
              </p:nvSpPr>
              <p:spPr>
                <a:xfrm>
                  <a:off x="5816781" y="2917123"/>
                  <a:ext cx="64498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𝑡𝑠𝑣</m:t>
                            </m:r>
                          </m:sub>
                        </m:sSub>
                      </m:oMath>
                    </m:oMathPara>
                  </a14:m>
                  <a:endParaRPr lang="zh-TW" altLang="en-US" dirty="0"/>
                </a:p>
              </p:txBody>
            </p:sp>
          </mc:Choice>
          <mc:Fallback xmlns="">
            <p:sp>
              <p:nvSpPr>
                <p:cNvPr id="521" name="文字方塊 520"/>
                <p:cNvSpPr txBox="1">
                  <a:spLocks noRot="1" noChangeAspect="1" noMove="1" noResize="1" noEditPoints="1" noAdjustHandles="1" noChangeArrowheads="1" noChangeShapeType="1" noTextEdit="1"/>
                </p:cNvSpPr>
                <p:nvPr/>
              </p:nvSpPr>
              <p:spPr>
                <a:xfrm>
                  <a:off x="5816781" y="2917123"/>
                  <a:ext cx="644985" cy="369332"/>
                </a:xfrm>
                <a:prstGeom prst="rect">
                  <a:avLst/>
                </a:prstGeom>
                <a:blipFill>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2" name="文字方塊 521"/>
                <p:cNvSpPr txBox="1"/>
                <p:nvPr/>
              </p:nvSpPr>
              <p:spPr>
                <a:xfrm>
                  <a:off x="6784402" y="2935379"/>
                  <a:ext cx="537455"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𝑠𝑖</m:t>
                            </m:r>
                          </m:sub>
                        </m:sSub>
                      </m:oMath>
                    </m:oMathPara>
                  </a14:m>
                  <a:endParaRPr lang="zh-TW" altLang="en-US" dirty="0"/>
                </a:p>
              </p:txBody>
            </p:sp>
          </mc:Choice>
          <mc:Fallback xmlns="">
            <p:sp>
              <p:nvSpPr>
                <p:cNvPr id="522" name="文字方塊 521"/>
                <p:cNvSpPr txBox="1">
                  <a:spLocks noRot="1" noChangeAspect="1" noMove="1" noResize="1" noEditPoints="1" noAdjustHandles="1" noChangeArrowheads="1" noChangeShapeType="1" noTextEdit="1"/>
                </p:cNvSpPr>
                <p:nvPr/>
              </p:nvSpPr>
              <p:spPr>
                <a:xfrm>
                  <a:off x="6784402" y="2935379"/>
                  <a:ext cx="537455" cy="369332"/>
                </a:xfrm>
                <a:prstGeom prst="rect">
                  <a:avLst/>
                </a:prstGeom>
                <a:blipFill>
                  <a:blip r:embed="rId11"/>
                  <a:stretch>
                    <a:fillRect b="-1639"/>
                  </a:stretch>
                </a:blipFill>
                <a:ln>
                  <a:noFill/>
                </a:ln>
              </p:spPr>
              <p:txBody>
                <a:bodyPr/>
                <a:lstStyle/>
                <a:p>
                  <a:r>
                    <a:rPr lang="zh-TW" altLang="en-US">
                      <a:noFill/>
                    </a:rPr>
                    <a:t> </a:t>
                  </a:r>
                </a:p>
              </p:txBody>
            </p:sp>
          </mc:Fallback>
        </mc:AlternateContent>
        <p:sp>
          <p:nvSpPr>
            <p:cNvPr id="523" name="文字方塊 522"/>
            <p:cNvSpPr txBox="1"/>
            <p:nvPr/>
          </p:nvSpPr>
          <p:spPr>
            <a:xfrm>
              <a:off x="6223073" y="1931364"/>
              <a:ext cx="540212" cy="369332"/>
            </a:xfrm>
            <a:prstGeom prst="rect">
              <a:avLst/>
            </a:prstGeom>
            <a:noFill/>
            <a:ln>
              <a:noFill/>
            </a:ln>
          </p:spPr>
          <p:txBody>
            <a:bodyPr wrap="none" rtlCol="0">
              <a:spAutoFit/>
            </a:bodyPr>
            <a:lstStyle/>
            <a:p>
              <a:r>
                <a:rPr lang="en-US" altLang="zh-TW" b="1" dirty="0"/>
                <a:t>TSV</a:t>
              </a:r>
              <a:endParaRPr lang="zh-TW" altLang="en-US" b="1" dirty="0"/>
            </a:p>
          </p:txBody>
        </p:sp>
        <p:sp>
          <p:nvSpPr>
            <p:cNvPr id="524" name="文字方塊 523"/>
            <p:cNvSpPr txBox="1"/>
            <p:nvPr/>
          </p:nvSpPr>
          <p:spPr>
            <a:xfrm>
              <a:off x="7288243" y="1931364"/>
              <a:ext cx="540212" cy="369332"/>
            </a:xfrm>
            <a:prstGeom prst="rect">
              <a:avLst/>
            </a:prstGeom>
            <a:noFill/>
            <a:ln>
              <a:noFill/>
            </a:ln>
          </p:spPr>
          <p:txBody>
            <a:bodyPr wrap="none" rtlCol="0">
              <a:spAutoFit/>
            </a:bodyPr>
            <a:lstStyle/>
            <a:p>
              <a:r>
                <a:rPr lang="en-US" altLang="zh-TW" b="1" dirty="0"/>
                <a:t>TSV</a:t>
              </a:r>
              <a:endParaRPr lang="zh-TW" altLang="en-US" b="1" dirty="0"/>
            </a:p>
          </p:txBody>
        </p:sp>
      </p:grpSp>
      <p:sp>
        <p:nvSpPr>
          <p:cNvPr id="526" name="文字方塊 525"/>
          <p:cNvSpPr txBox="1"/>
          <p:nvPr/>
        </p:nvSpPr>
        <p:spPr>
          <a:xfrm>
            <a:off x="334045" y="2593087"/>
            <a:ext cx="2146742" cy="369332"/>
          </a:xfrm>
          <a:prstGeom prst="rect">
            <a:avLst/>
          </a:prstGeom>
          <a:noFill/>
        </p:spPr>
        <p:txBody>
          <a:bodyPr wrap="none" rtlCol="0">
            <a:spAutoFit/>
          </a:bodyPr>
          <a:lstStyle/>
          <a:p>
            <a:r>
              <a:rPr lang="en-US" altLang="zh-TW" dirty="0">
                <a:solidFill>
                  <a:schemeClr val="accent1"/>
                </a:solidFill>
              </a:rPr>
              <a:t>2D crosstalk model</a:t>
            </a:r>
            <a:endParaRPr lang="zh-TW" altLang="en-US" dirty="0">
              <a:solidFill>
                <a:schemeClr val="accent1"/>
              </a:solidFill>
            </a:endParaRPr>
          </a:p>
        </p:txBody>
      </p:sp>
      <p:sp>
        <p:nvSpPr>
          <p:cNvPr id="527" name="文字方塊 526"/>
          <p:cNvSpPr txBox="1"/>
          <p:nvPr/>
        </p:nvSpPr>
        <p:spPr>
          <a:xfrm>
            <a:off x="334045" y="4755108"/>
            <a:ext cx="2146742" cy="369332"/>
          </a:xfrm>
          <a:prstGeom prst="rect">
            <a:avLst/>
          </a:prstGeom>
          <a:noFill/>
        </p:spPr>
        <p:txBody>
          <a:bodyPr wrap="none" rtlCol="0">
            <a:spAutoFit/>
          </a:bodyPr>
          <a:lstStyle/>
          <a:p>
            <a:r>
              <a:rPr lang="en-US" altLang="zh-TW" dirty="0">
                <a:solidFill>
                  <a:schemeClr val="accent1"/>
                </a:solidFill>
              </a:rPr>
              <a:t>3D crosstalk model</a:t>
            </a:r>
            <a:endParaRPr lang="zh-TW" altLang="en-US" dirty="0">
              <a:solidFill>
                <a:schemeClr val="accent1"/>
              </a:solidFill>
            </a:endParaRPr>
          </a:p>
        </p:txBody>
      </p:sp>
      <p:sp>
        <p:nvSpPr>
          <p:cNvPr id="4" name="八角星形 3"/>
          <p:cNvSpPr/>
          <p:nvPr/>
        </p:nvSpPr>
        <p:spPr bwMode="auto">
          <a:xfrm>
            <a:off x="7181287" y="3289857"/>
            <a:ext cx="1538850" cy="914400"/>
          </a:xfrm>
          <a:prstGeom prst="star8">
            <a:avLst>
              <a:gd name="adj" fmla="val 30208"/>
            </a:avLst>
          </a:prstGeom>
          <a:noFill/>
          <a:ln w="38100"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投影片編號版面配置區 5"/>
          <p:cNvSpPr>
            <a:spLocks noGrp="1"/>
          </p:cNvSpPr>
          <p:nvPr>
            <p:ph type="sldNum" sz="quarter" idx="10"/>
          </p:nvPr>
        </p:nvSpPr>
        <p:spPr/>
        <p:txBody>
          <a:bodyPr/>
          <a:lstStyle/>
          <a:p>
            <a:fld id="{98DD11F9-7500-44D7-BD4E-9DA41FE32E0D}" type="slidenum">
              <a:rPr lang="zh-TW" altLang="en-US" smtClean="0"/>
              <a:pPr/>
              <a:t>6</a:t>
            </a:fld>
            <a:r>
              <a:rPr lang="zh-TW" altLang="en-US"/>
              <a:t> </a:t>
            </a:r>
            <a:r>
              <a:rPr lang="en-US" altLang="zh-TW"/>
              <a:t>/ 34</a:t>
            </a:r>
            <a:endParaRPr lang="zh-TW" altLang="en-US" dirty="0"/>
          </a:p>
        </p:txBody>
      </p:sp>
    </p:spTree>
    <p:extLst>
      <p:ext uri="{BB962C8B-B14F-4D97-AF65-F5344CB8AC3E}">
        <p14:creationId xmlns:p14="http://schemas.microsoft.com/office/powerpoint/2010/main" val="1726198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Down-sizing TSV-buffer</a:t>
            </a:r>
            <a:endParaRPr lang="zh-TW" altLang="en-US" dirty="0"/>
          </a:p>
        </p:txBody>
      </p:sp>
      <p:sp>
        <p:nvSpPr>
          <p:cNvPr id="3" name="內容版面配置區 2"/>
          <p:cNvSpPr>
            <a:spLocks noGrp="1"/>
          </p:cNvSpPr>
          <p:nvPr>
            <p:ph idx="1"/>
          </p:nvPr>
        </p:nvSpPr>
        <p:spPr/>
        <p:txBody>
          <a:bodyPr/>
          <a:lstStyle/>
          <a:p>
            <a:r>
              <a:rPr lang="en-US" altLang="zh-TW" dirty="0"/>
              <a:t>2D IC’s crosstalk effect can be solved easily</a:t>
            </a:r>
          </a:p>
          <a:p>
            <a:pPr lvl="1"/>
            <a:r>
              <a:rPr lang="en-US" altLang="zh-TW"/>
              <a:t>Up-sizing </a:t>
            </a:r>
            <a:r>
              <a:rPr lang="en-US" altLang="zh-TW" dirty="0"/>
              <a:t>buffer </a:t>
            </a:r>
            <a:r>
              <a:rPr lang="en-US" altLang="zh-TW"/>
              <a:t>of wire </a:t>
            </a:r>
            <a:r>
              <a:rPr lang="en-US" altLang="zh-TW" dirty="0"/>
              <a:t>to resolve timing violation</a:t>
            </a:r>
          </a:p>
          <a:p>
            <a:r>
              <a:rPr lang="en-US" altLang="zh-TW" dirty="0"/>
              <a:t>TSVs in TSV block affect each other significantly</a:t>
            </a:r>
          </a:p>
          <a:p>
            <a:pPr lvl="1"/>
            <a:r>
              <a:rPr lang="en-US" altLang="zh-TW" dirty="0"/>
              <a:t>Sized-buffer may become a serious aggressor</a:t>
            </a:r>
          </a:p>
          <a:p>
            <a:pPr lvl="1"/>
            <a:r>
              <a:rPr lang="en-US" altLang="zh-TW" dirty="0"/>
              <a:t>Down-size may be the right path to solve timing</a:t>
            </a:r>
          </a:p>
          <a:p>
            <a:endParaRPr lang="en-US" altLang="zh-TW" dirty="0"/>
          </a:p>
        </p:txBody>
      </p:sp>
      <p:sp>
        <p:nvSpPr>
          <p:cNvPr id="52" name="橢圓 51"/>
          <p:cNvSpPr/>
          <p:nvPr/>
        </p:nvSpPr>
        <p:spPr bwMode="auto">
          <a:xfrm>
            <a:off x="2836822" y="5083408"/>
            <a:ext cx="431321" cy="431321"/>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3" name="橢圓 52"/>
          <p:cNvSpPr/>
          <p:nvPr/>
        </p:nvSpPr>
        <p:spPr bwMode="auto">
          <a:xfrm>
            <a:off x="3332306" y="5083408"/>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4" name="橢圓 53"/>
          <p:cNvSpPr/>
          <p:nvPr/>
        </p:nvSpPr>
        <p:spPr bwMode="auto">
          <a:xfrm>
            <a:off x="2341337" y="508340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5" name="橢圓 54"/>
          <p:cNvSpPr/>
          <p:nvPr/>
        </p:nvSpPr>
        <p:spPr bwMode="auto">
          <a:xfrm>
            <a:off x="2836822" y="458792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ln>
                <a:noFill/>
              </a:ln>
              <a:solidFill>
                <a:schemeClr val="folHlink"/>
              </a:solidFill>
              <a:effectLst/>
              <a:latin typeface="Arial" charset="0"/>
              <a:ea typeface="新細明體" pitchFamily="18" charset="-120"/>
            </a:endParaRPr>
          </a:p>
        </p:txBody>
      </p:sp>
      <p:sp>
        <p:nvSpPr>
          <p:cNvPr id="56" name="橢圓 55"/>
          <p:cNvSpPr/>
          <p:nvPr/>
        </p:nvSpPr>
        <p:spPr bwMode="auto">
          <a:xfrm>
            <a:off x="2836822" y="557889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7" name="矩形 56"/>
          <p:cNvSpPr/>
          <p:nvPr/>
        </p:nvSpPr>
        <p:spPr bwMode="auto">
          <a:xfrm>
            <a:off x="5135749" y="3697713"/>
            <a:ext cx="1588822" cy="158882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8" name="橢圓 57"/>
          <p:cNvSpPr/>
          <p:nvPr/>
        </p:nvSpPr>
        <p:spPr bwMode="auto">
          <a:xfrm>
            <a:off x="5710184" y="4272148"/>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9" name="橢圓 58"/>
          <p:cNvSpPr/>
          <p:nvPr/>
        </p:nvSpPr>
        <p:spPr bwMode="auto">
          <a:xfrm>
            <a:off x="6205668" y="4272148"/>
            <a:ext cx="431321" cy="431321"/>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0" name="橢圓 59"/>
          <p:cNvSpPr/>
          <p:nvPr/>
        </p:nvSpPr>
        <p:spPr bwMode="auto">
          <a:xfrm>
            <a:off x="5214699" y="427214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1" name="橢圓 60"/>
          <p:cNvSpPr/>
          <p:nvPr/>
        </p:nvSpPr>
        <p:spPr bwMode="auto">
          <a:xfrm>
            <a:off x="5710184" y="3776664"/>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2" name="橢圓 61"/>
          <p:cNvSpPr/>
          <p:nvPr/>
        </p:nvSpPr>
        <p:spPr bwMode="auto">
          <a:xfrm>
            <a:off x="5710184" y="476763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3" name="矩形 62"/>
          <p:cNvSpPr/>
          <p:nvPr/>
        </p:nvSpPr>
        <p:spPr bwMode="auto">
          <a:xfrm>
            <a:off x="5135748" y="5364069"/>
            <a:ext cx="1588824" cy="158882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4" name="橢圓 63"/>
          <p:cNvSpPr/>
          <p:nvPr/>
        </p:nvSpPr>
        <p:spPr bwMode="auto">
          <a:xfrm>
            <a:off x="5710184" y="5938505"/>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5" name="橢圓 64"/>
          <p:cNvSpPr/>
          <p:nvPr/>
        </p:nvSpPr>
        <p:spPr bwMode="auto">
          <a:xfrm>
            <a:off x="6205668" y="5938505"/>
            <a:ext cx="431321" cy="431321"/>
          </a:xfrm>
          <a:prstGeom prst="ellipse">
            <a:avLst/>
          </a:prstGeom>
          <a:solidFill>
            <a:srgbClr val="FF0000">
              <a:alpha val="5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6" name="橢圓 65"/>
          <p:cNvSpPr/>
          <p:nvPr/>
        </p:nvSpPr>
        <p:spPr bwMode="auto">
          <a:xfrm>
            <a:off x="5214699" y="5938505"/>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7" name="橢圓 66"/>
          <p:cNvSpPr/>
          <p:nvPr/>
        </p:nvSpPr>
        <p:spPr bwMode="auto">
          <a:xfrm>
            <a:off x="5710184" y="5443021"/>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8" name="橢圓 67"/>
          <p:cNvSpPr/>
          <p:nvPr/>
        </p:nvSpPr>
        <p:spPr bwMode="auto">
          <a:xfrm>
            <a:off x="5710184" y="6433988"/>
            <a:ext cx="431321" cy="43132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9" name="向右箭號 68"/>
          <p:cNvSpPr/>
          <p:nvPr/>
        </p:nvSpPr>
        <p:spPr bwMode="auto">
          <a:xfrm rot="-2700000">
            <a:off x="4001952" y="4385408"/>
            <a:ext cx="978408" cy="48463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0" name="向右箭號 69"/>
          <p:cNvSpPr/>
          <p:nvPr/>
        </p:nvSpPr>
        <p:spPr bwMode="auto">
          <a:xfrm rot="2700000">
            <a:off x="4003941" y="5696189"/>
            <a:ext cx="978408" cy="48463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71" name="文字方塊 70"/>
          <p:cNvSpPr txBox="1"/>
          <p:nvPr/>
        </p:nvSpPr>
        <p:spPr>
          <a:xfrm>
            <a:off x="2839821" y="4618918"/>
            <a:ext cx="428322" cy="369332"/>
          </a:xfrm>
          <a:prstGeom prst="rect">
            <a:avLst/>
          </a:prstGeom>
          <a:noFill/>
        </p:spPr>
        <p:txBody>
          <a:bodyPr wrap="none" rtlCol="0">
            <a:spAutoFit/>
          </a:bodyPr>
          <a:lstStyle/>
          <a:p>
            <a:r>
              <a:rPr lang="en-US" altLang="zh-TW" dirty="0"/>
              <a:t>4x</a:t>
            </a:r>
            <a:endParaRPr lang="zh-TW" altLang="en-US" dirty="0"/>
          </a:p>
        </p:txBody>
      </p:sp>
      <p:sp>
        <p:nvSpPr>
          <p:cNvPr id="72" name="文字方塊 71"/>
          <p:cNvSpPr txBox="1"/>
          <p:nvPr/>
        </p:nvSpPr>
        <p:spPr>
          <a:xfrm>
            <a:off x="2839821" y="5609885"/>
            <a:ext cx="428322" cy="369332"/>
          </a:xfrm>
          <a:prstGeom prst="rect">
            <a:avLst/>
          </a:prstGeom>
          <a:noFill/>
        </p:spPr>
        <p:txBody>
          <a:bodyPr wrap="none" rtlCol="0">
            <a:spAutoFit/>
          </a:bodyPr>
          <a:lstStyle/>
          <a:p>
            <a:r>
              <a:rPr lang="en-US" altLang="zh-TW" dirty="0"/>
              <a:t>4x</a:t>
            </a:r>
            <a:endParaRPr lang="zh-TW" altLang="en-US" dirty="0"/>
          </a:p>
        </p:txBody>
      </p:sp>
      <p:sp>
        <p:nvSpPr>
          <p:cNvPr id="73" name="文字方塊 72"/>
          <p:cNvSpPr txBox="1"/>
          <p:nvPr/>
        </p:nvSpPr>
        <p:spPr>
          <a:xfrm>
            <a:off x="2344336" y="5115827"/>
            <a:ext cx="428322" cy="369332"/>
          </a:xfrm>
          <a:prstGeom prst="rect">
            <a:avLst/>
          </a:prstGeom>
          <a:noFill/>
        </p:spPr>
        <p:txBody>
          <a:bodyPr wrap="none" rtlCol="0">
            <a:spAutoFit/>
          </a:bodyPr>
          <a:lstStyle/>
          <a:p>
            <a:r>
              <a:rPr lang="en-US" altLang="zh-TW" dirty="0"/>
              <a:t>4x</a:t>
            </a:r>
            <a:endParaRPr lang="zh-TW" altLang="en-US" dirty="0"/>
          </a:p>
        </p:txBody>
      </p:sp>
      <p:sp>
        <p:nvSpPr>
          <p:cNvPr id="74" name="文字方塊 73"/>
          <p:cNvSpPr txBox="1"/>
          <p:nvPr/>
        </p:nvSpPr>
        <p:spPr>
          <a:xfrm>
            <a:off x="2839821" y="5115827"/>
            <a:ext cx="428322" cy="369332"/>
          </a:xfrm>
          <a:prstGeom prst="rect">
            <a:avLst/>
          </a:prstGeom>
          <a:noFill/>
        </p:spPr>
        <p:txBody>
          <a:bodyPr wrap="none" rtlCol="0">
            <a:spAutoFit/>
          </a:bodyPr>
          <a:lstStyle/>
          <a:p>
            <a:r>
              <a:rPr lang="en-US" altLang="zh-TW" dirty="0"/>
              <a:t>4x</a:t>
            </a:r>
            <a:endParaRPr lang="zh-TW" altLang="en-US" dirty="0"/>
          </a:p>
        </p:txBody>
      </p:sp>
      <p:sp>
        <p:nvSpPr>
          <p:cNvPr id="75" name="文字方塊 74"/>
          <p:cNvSpPr txBox="1"/>
          <p:nvPr/>
        </p:nvSpPr>
        <p:spPr>
          <a:xfrm>
            <a:off x="3332306" y="5115827"/>
            <a:ext cx="428322" cy="369332"/>
          </a:xfrm>
          <a:prstGeom prst="rect">
            <a:avLst/>
          </a:prstGeom>
          <a:noFill/>
        </p:spPr>
        <p:txBody>
          <a:bodyPr wrap="none" rtlCol="0">
            <a:spAutoFit/>
          </a:bodyPr>
          <a:lstStyle/>
          <a:p>
            <a:r>
              <a:rPr lang="en-US" altLang="zh-TW" dirty="0"/>
              <a:t>8x</a:t>
            </a:r>
            <a:endParaRPr lang="zh-TW" altLang="en-US" dirty="0"/>
          </a:p>
        </p:txBody>
      </p:sp>
      <p:sp>
        <p:nvSpPr>
          <p:cNvPr id="76" name="文字方塊 75"/>
          <p:cNvSpPr txBox="1"/>
          <p:nvPr/>
        </p:nvSpPr>
        <p:spPr>
          <a:xfrm>
            <a:off x="5716182" y="3804956"/>
            <a:ext cx="428322" cy="369332"/>
          </a:xfrm>
          <a:prstGeom prst="rect">
            <a:avLst/>
          </a:prstGeom>
          <a:noFill/>
        </p:spPr>
        <p:txBody>
          <a:bodyPr wrap="none" rtlCol="0">
            <a:spAutoFit/>
          </a:bodyPr>
          <a:lstStyle/>
          <a:p>
            <a:r>
              <a:rPr lang="en-US" altLang="zh-TW" dirty="0"/>
              <a:t>4x</a:t>
            </a:r>
            <a:endParaRPr lang="zh-TW" altLang="en-US" dirty="0"/>
          </a:p>
        </p:txBody>
      </p:sp>
      <p:sp>
        <p:nvSpPr>
          <p:cNvPr id="77" name="文字方塊 76"/>
          <p:cNvSpPr txBox="1"/>
          <p:nvPr/>
        </p:nvSpPr>
        <p:spPr>
          <a:xfrm>
            <a:off x="5716182" y="4795923"/>
            <a:ext cx="428322" cy="369332"/>
          </a:xfrm>
          <a:prstGeom prst="rect">
            <a:avLst/>
          </a:prstGeom>
          <a:noFill/>
        </p:spPr>
        <p:txBody>
          <a:bodyPr wrap="none" rtlCol="0">
            <a:spAutoFit/>
          </a:bodyPr>
          <a:lstStyle/>
          <a:p>
            <a:r>
              <a:rPr lang="en-US" altLang="zh-TW" dirty="0"/>
              <a:t>4x</a:t>
            </a:r>
            <a:endParaRPr lang="zh-TW" altLang="en-US" dirty="0"/>
          </a:p>
        </p:txBody>
      </p:sp>
      <p:sp>
        <p:nvSpPr>
          <p:cNvPr id="78" name="文字方塊 77"/>
          <p:cNvSpPr txBox="1"/>
          <p:nvPr/>
        </p:nvSpPr>
        <p:spPr>
          <a:xfrm>
            <a:off x="5220697" y="4301865"/>
            <a:ext cx="428322" cy="369332"/>
          </a:xfrm>
          <a:prstGeom prst="rect">
            <a:avLst/>
          </a:prstGeom>
          <a:noFill/>
        </p:spPr>
        <p:txBody>
          <a:bodyPr wrap="none" rtlCol="0">
            <a:spAutoFit/>
          </a:bodyPr>
          <a:lstStyle/>
          <a:p>
            <a:r>
              <a:rPr lang="en-US" altLang="zh-TW" dirty="0"/>
              <a:t>4x</a:t>
            </a:r>
            <a:endParaRPr lang="zh-TW" altLang="en-US" dirty="0"/>
          </a:p>
        </p:txBody>
      </p:sp>
      <p:sp>
        <p:nvSpPr>
          <p:cNvPr id="79" name="文字方塊 78"/>
          <p:cNvSpPr txBox="1"/>
          <p:nvPr/>
        </p:nvSpPr>
        <p:spPr>
          <a:xfrm>
            <a:off x="5707185" y="4301865"/>
            <a:ext cx="428322" cy="369332"/>
          </a:xfrm>
          <a:prstGeom prst="rect">
            <a:avLst/>
          </a:prstGeom>
          <a:noFill/>
        </p:spPr>
        <p:txBody>
          <a:bodyPr wrap="none" rtlCol="0">
            <a:spAutoFit/>
          </a:bodyPr>
          <a:lstStyle/>
          <a:p>
            <a:r>
              <a:rPr lang="en-US" altLang="zh-TW" dirty="0"/>
              <a:t>8x</a:t>
            </a:r>
            <a:endParaRPr lang="zh-TW" altLang="en-US" dirty="0"/>
          </a:p>
        </p:txBody>
      </p:sp>
      <p:sp>
        <p:nvSpPr>
          <p:cNvPr id="80" name="文字方塊 79"/>
          <p:cNvSpPr txBox="1"/>
          <p:nvPr/>
        </p:nvSpPr>
        <p:spPr>
          <a:xfrm>
            <a:off x="6208667" y="4301865"/>
            <a:ext cx="428322" cy="369332"/>
          </a:xfrm>
          <a:prstGeom prst="rect">
            <a:avLst/>
          </a:prstGeom>
          <a:noFill/>
        </p:spPr>
        <p:txBody>
          <a:bodyPr wrap="none" rtlCol="0">
            <a:spAutoFit/>
          </a:bodyPr>
          <a:lstStyle/>
          <a:p>
            <a:r>
              <a:rPr lang="en-US" altLang="zh-TW" dirty="0"/>
              <a:t>8x</a:t>
            </a:r>
            <a:endParaRPr lang="zh-TW" altLang="en-US" dirty="0"/>
          </a:p>
        </p:txBody>
      </p:sp>
      <p:sp>
        <p:nvSpPr>
          <p:cNvPr id="81" name="文字方塊 80"/>
          <p:cNvSpPr txBox="1"/>
          <p:nvPr/>
        </p:nvSpPr>
        <p:spPr>
          <a:xfrm>
            <a:off x="5707185" y="5482647"/>
            <a:ext cx="428322" cy="369332"/>
          </a:xfrm>
          <a:prstGeom prst="rect">
            <a:avLst/>
          </a:prstGeom>
          <a:noFill/>
        </p:spPr>
        <p:txBody>
          <a:bodyPr wrap="none" rtlCol="0">
            <a:spAutoFit/>
          </a:bodyPr>
          <a:lstStyle/>
          <a:p>
            <a:r>
              <a:rPr lang="en-US" altLang="zh-TW" dirty="0"/>
              <a:t>2x</a:t>
            </a:r>
            <a:endParaRPr lang="zh-TW" altLang="en-US" dirty="0"/>
          </a:p>
        </p:txBody>
      </p:sp>
      <p:sp>
        <p:nvSpPr>
          <p:cNvPr id="82" name="文字方塊 81"/>
          <p:cNvSpPr txBox="1"/>
          <p:nvPr/>
        </p:nvSpPr>
        <p:spPr>
          <a:xfrm>
            <a:off x="5716182" y="6475040"/>
            <a:ext cx="428322" cy="369332"/>
          </a:xfrm>
          <a:prstGeom prst="rect">
            <a:avLst/>
          </a:prstGeom>
          <a:noFill/>
        </p:spPr>
        <p:txBody>
          <a:bodyPr wrap="none" rtlCol="0">
            <a:spAutoFit/>
          </a:bodyPr>
          <a:lstStyle/>
          <a:p>
            <a:r>
              <a:rPr lang="en-US" altLang="zh-TW" dirty="0"/>
              <a:t>2x</a:t>
            </a:r>
            <a:endParaRPr lang="zh-TW" altLang="en-US" dirty="0"/>
          </a:p>
        </p:txBody>
      </p:sp>
      <p:sp>
        <p:nvSpPr>
          <p:cNvPr id="83" name="文字方塊 82"/>
          <p:cNvSpPr txBox="1"/>
          <p:nvPr/>
        </p:nvSpPr>
        <p:spPr>
          <a:xfrm>
            <a:off x="5215075" y="5979556"/>
            <a:ext cx="428322" cy="369332"/>
          </a:xfrm>
          <a:prstGeom prst="rect">
            <a:avLst/>
          </a:prstGeom>
          <a:noFill/>
        </p:spPr>
        <p:txBody>
          <a:bodyPr wrap="none" rtlCol="0">
            <a:spAutoFit/>
          </a:bodyPr>
          <a:lstStyle/>
          <a:p>
            <a:r>
              <a:rPr lang="en-US" altLang="zh-TW" dirty="0"/>
              <a:t>2x</a:t>
            </a:r>
            <a:endParaRPr lang="zh-TW" altLang="en-US" dirty="0"/>
          </a:p>
        </p:txBody>
      </p:sp>
      <p:sp>
        <p:nvSpPr>
          <p:cNvPr id="84" name="文字方塊 83"/>
          <p:cNvSpPr txBox="1"/>
          <p:nvPr/>
        </p:nvSpPr>
        <p:spPr>
          <a:xfrm>
            <a:off x="5716182" y="5979556"/>
            <a:ext cx="428322" cy="369332"/>
          </a:xfrm>
          <a:prstGeom prst="rect">
            <a:avLst/>
          </a:prstGeom>
          <a:noFill/>
        </p:spPr>
        <p:txBody>
          <a:bodyPr wrap="none" rtlCol="0">
            <a:spAutoFit/>
          </a:bodyPr>
          <a:lstStyle/>
          <a:p>
            <a:r>
              <a:rPr lang="en-US" altLang="zh-TW" dirty="0"/>
              <a:t>4x</a:t>
            </a:r>
            <a:endParaRPr lang="zh-TW" altLang="en-US" dirty="0"/>
          </a:p>
        </p:txBody>
      </p:sp>
      <p:sp>
        <p:nvSpPr>
          <p:cNvPr id="85" name="文字方塊 84"/>
          <p:cNvSpPr txBox="1"/>
          <p:nvPr/>
        </p:nvSpPr>
        <p:spPr>
          <a:xfrm>
            <a:off x="6208667" y="5979556"/>
            <a:ext cx="428322" cy="369332"/>
          </a:xfrm>
          <a:prstGeom prst="rect">
            <a:avLst/>
          </a:prstGeom>
          <a:noFill/>
        </p:spPr>
        <p:txBody>
          <a:bodyPr wrap="none" rtlCol="0">
            <a:spAutoFit/>
          </a:bodyPr>
          <a:lstStyle/>
          <a:p>
            <a:r>
              <a:rPr lang="en-US" altLang="zh-TW" dirty="0"/>
              <a:t>8x</a:t>
            </a:r>
            <a:endParaRPr lang="zh-TW" altLang="en-US" dirty="0"/>
          </a:p>
        </p:txBody>
      </p:sp>
      <p:sp>
        <p:nvSpPr>
          <p:cNvPr id="86" name="文字方塊 85"/>
          <p:cNvSpPr txBox="1"/>
          <p:nvPr/>
        </p:nvSpPr>
        <p:spPr>
          <a:xfrm>
            <a:off x="6724571" y="4299851"/>
            <a:ext cx="2274982" cy="369332"/>
          </a:xfrm>
          <a:prstGeom prst="rect">
            <a:avLst/>
          </a:prstGeom>
          <a:noFill/>
        </p:spPr>
        <p:txBody>
          <a:bodyPr wrap="none" rtlCol="0">
            <a:spAutoFit/>
          </a:bodyPr>
          <a:lstStyle/>
          <a:p>
            <a:r>
              <a:rPr lang="en-US" altLang="zh-TW" dirty="0"/>
              <a:t>Still timing violation!!</a:t>
            </a:r>
            <a:endParaRPr lang="zh-TW" altLang="en-US" dirty="0"/>
          </a:p>
        </p:txBody>
      </p:sp>
      <p:sp>
        <p:nvSpPr>
          <p:cNvPr id="87" name="文字方塊 86"/>
          <p:cNvSpPr txBox="1"/>
          <p:nvPr/>
        </p:nvSpPr>
        <p:spPr>
          <a:xfrm>
            <a:off x="3975882" y="3938953"/>
            <a:ext cx="1146468" cy="369332"/>
          </a:xfrm>
          <a:prstGeom prst="rect">
            <a:avLst/>
          </a:prstGeom>
          <a:noFill/>
        </p:spPr>
        <p:txBody>
          <a:bodyPr wrap="none" rtlCol="0">
            <a:spAutoFit/>
          </a:bodyPr>
          <a:lstStyle/>
          <a:p>
            <a:r>
              <a:rPr lang="en-US" altLang="zh-TW" dirty="0"/>
              <a:t>Up-sizing</a:t>
            </a:r>
            <a:endParaRPr lang="zh-TW" altLang="en-US" dirty="0"/>
          </a:p>
        </p:txBody>
      </p:sp>
      <p:sp>
        <p:nvSpPr>
          <p:cNvPr id="88" name="文字方塊 87"/>
          <p:cNvSpPr txBox="1"/>
          <p:nvPr/>
        </p:nvSpPr>
        <p:spPr>
          <a:xfrm>
            <a:off x="3747163" y="6238985"/>
            <a:ext cx="1441420" cy="369332"/>
          </a:xfrm>
          <a:prstGeom prst="rect">
            <a:avLst/>
          </a:prstGeom>
          <a:noFill/>
        </p:spPr>
        <p:txBody>
          <a:bodyPr wrap="none" rtlCol="0">
            <a:spAutoFit/>
          </a:bodyPr>
          <a:lstStyle/>
          <a:p>
            <a:r>
              <a:rPr lang="en-US" altLang="zh-TW" dirty="0"/>
              <a:t>Down-sizing</a:t>
            </a:r>
            <a:endParaRPr lang="zh-TW" altLang="en-US" dirty="0"/>
          </a:p>
        </p:txBody>
      </p:sp>
      <p:sp>
        <p:nvSpPr>
          <p:cNvPr id="89" name="文字方塊 88"/>
          <p:cNvSpPr txBox="1"/>
          <p:nvPr/>
        </p:nvSpPr>
        <p:spPr>
          <a:xfrm>
            <a:off x="6724571" y="5763668"/>
            <a:ext cx="2428870" cy="646331"/>
          </a:xfrm>
          <a:prstGeom prst="rect">
            <a:avLst/>
          </a:prstGeom>
          <a:noFill/>
        </p:spPr>
        <p:txBody>
          <a:bodyPr wrap="none" rtlCol="0">
            <a:spAutoFit/>
          </a:bodyPr>
          <a:lstStyle/>
          <a:p>
            <a:r>
              <a:rPr lang="en-US" altLang="zh-TW" dirty="0"/>
              <a:t>Not only satisfy timing</a:t>
            </a:r>
            <a:br>
              <a:rPr lang="en-US" altLang="zh-TW" dirty="0"/>
            </a:br>
            <a:r>
              <a:rPr lang="en-US" altLang="zh-TW" dirty="0"/>
              <a:t>but also reduce area</a:t>
            </a:r>
            <a:endParaRPr lang="zh-TW" altLang="en-US" dirty="0"/>
          </a:p>
        </p:txBody>
      </p:sp>
      <p:sp>
        <p:nvSpPr>
          <p:cNvPr id="90" name="文字方塊 89"/>
          <p:cNvSpPr txBox="1"/>
          <p:nvPr/>
        </p:nvSpPr>
        <p:spPr>
          <a:xfrm>
            <a:off x="-21413" y="4669416"/>
            <a:ext cx="2240742" cy="369332"/>
          </a:xfrm>
          <a:prstGeom prst="rect">
            <a:avLst/>
          </a:prstGeom>
          <a:noFill/>
        </p:spPr>
        <p:txBody>
          <a:bodyPr wrap="none" rtlCol="0">
            <a:spAutoFit/>
          </a:bodyPr>
          <a:lstStyle/>
          <a:p>
            <a:r>
              <a:rPr lang="en-US" altLang="zh-TW" dirty="0">
                <a:solidFill>
                  <a:schemeClr val="accent1"/>
                </a:solidFill>
              </a:rPr>
              <a:t>Timing violated path</a:t>
            </a:r>
            <a:endParaRPr lang="zh-TW" altLang="en-US" dirty="0">
              <a:solidFill>
                <a:schemeClr val="accent1"/>
              </a:solidFill>
            </a:endParaRPr>
          </a:p>
        </p:txBody>
      </p:sp>
      <p:sp>
        <p:nvSpPr>
          <p:cNvPr id="91" name="文字方塊 90"/>
          <p:cNvSpPr txBox="1"/>
          <p:nvPr/>
        </p:nvSpPr>
        <p:spPr>
          <a:xfrm>
            <a:off x="1994230" y="3902816"/>
            <a:ext cx="1881669" cy="369332"/>
          </a:xfrm>
          <a:prstGeom prst="rect">
            <a:avLst/>
          </a:prstGeom>
          <a:noFill/>
        </p:spPr>
        <p:txBody>
          <a:bodyPr wrap="none" rtlCol="0">
            <a:spAutoFit/>
          </a:bodyPr>
          <a:lstStyle/>
          <a:p>
            <a:r>
              <a:rPr lang="en-US" altLang="zh-TW" dirty="0">
                <a:solidFill>
                  <a:schemeClr val="accent1"/>
                </a:solidFill>
              </a:rPr>
              <a:t>Tight timing path</a:t>
            </a:r>
            <a:endParaRPr lang="zh-TW" altLang="en-US" dirty="0">
              <a:solidFill>
                <a:schemeClr val="accent1"/>
              </a:solidFill>
            </a:endParaRPr>
          </a:p>
        </p:txBody>
      </p:sp>
      <p:sp>
        <p:nvSpPr>
          <p:cNvPr id="94" name="文字方塊 93"/>
          <p:cNvSpPr txBox="1"/>
          <p:nvPr/>
        </p:nvSpPr>
        <p:spPr>
          <a:xfrm>
            <a:off x="936949" y="6233009"/>
            <a:ext cx="1967205" cy="369332"/>
          </a:xfrm>
          <a:prstGeom prst="rect">
            <a:avLst/>
          </a:prstGeom>
          <a:noFill/>
        </p:spPr>
        <p:txBody>
          <a:bodyPr wrap="none" rtlCol="0">
            <a:spAutoFit/>
          </a:bodyPr>
          <a:lstStyle/>
          <a:p>
            <a:r>
              <a:rPr lang="en-US" altLang="zh-TW" dirty="0">
                <a:solidFill>
                  <a:schemeClr val="accent1"/>
                </a:solidFill>
              </a:rPr>
              <a:t>Non-critical paths</a:t>
            </a:r>
            <a:endParaRPr lang="zh-TW" altLang="en-US" dirty="0">
              <a:solidFill>
                <a:schemeClr val="accent1"/>
              </a:solidFill>
            </a:endParaRPr>
          </a:p>
        </p:txBody>
      </p:sp>
      <p:sp>
        <p:nvSpPr>
          <p:cNvPr id="97" name="矩形 96"/>
          <p:cNvSpPr/>
          <p:nvPr/>
        </p:nvSpPr>
        <p:spPr bwMode="auto">
          <a:xfrm>
            <a:off x="2262387" y="4502760"/>
            <a:ext cx="1588824" cy="158882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2" name="矩形 101"/>
          <p:cNvSpPr/>
          <p:nvPr/>
        </p:nvSpPr>
        <p:spPr bwMode="auto">
          <a:xfrm>
            <a:off x="3915374" y="3657600"/>
            <a:ext cx="5023785" cy="166409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dirty="0">
              <a:solidFill>
                <a:schemeClr val="bg2"/>
              </a:solidFill>
              <a:effectLst/>
              <a:latin typeface="Arial" charset="0"/>
              <a:ea typeface="新細明體" pitchFamily="18" charset="-120"/>
            </a:endParaRPr>
          </a:p>
        </p:txBody>
      </p:sp>
      <p:grpSp>
        <p:nvGrpSpPr>
          <p:cNvPr id="105" name="群組 104"/>
          <p:cNvGrpSpPr/>
          <p:nvPr/>
        </p:nvGrpSpPr>
        <p:grpSpPr>
          <a:xfrm>
            <a:off x="3588184" y="5323678"/>
            <a:ext cx="5679484" cy="1534132"/>
            <a:chOff x="3588184" y="5323678"/>
            <a:chExt cx="5679484" cy="1534132"/>
          </a:xfrm>
        </p:grpSpPr>
        <p:sp>
          <p:nvSpPr>
            <p:cNvPr id="103" name="矩形 102"/>
            <p:cNvSpPr/>
            <p:nvPr/>
          </p:nvSpPr>
          <p:spPr bwMode="auto">
            <a:xfrm>
              <a:off x="3894269" y="5323678"/>
              <a:ext cx="5373399" cy="153413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solidFill>
                  <a:schemeClr val="bg2"/>
                </a:solidFill>
                <a:effectLst/>
                <a:latin typeface="Arial" charset="0"/>
                <a:ea typeface="新細明體" pitchFamily="18" charset="-120"/>
              </a:endParaRPr>
            </a:p>
          </p:txBody>
        </p:sp>
        <p:sp>
          <p:nvSpPr>
            <p:cNvPr id="104" name="矩形 103"/>
            <p:cNvSpPr/>
            <p:nvPr/>
          </p:nvSpPr>
          <p:spPr bwMode="auto">
            <a:xfrm flipH="1">
              <a:off x="3588184" y="6233009"/>
              <a:ext cx="311961" cy="466608"/>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solidFill>
                  <a:schemeClr val="bg2"/>
                </a:solidFill>
                <a:effectLst/>
                <a:latin typeface="Arial" charset="0"/>
                <a:ea typeface="新細明體" pitchFamily="18" charset="-120"/>
              </a:endParaRPr>
            </a:p>
          </p:txBody>
        </p:sp>
      </p:grpSp>
      <p:sp>
        <p:nvSpPr>
          <p:cNvPr id="106" name="文字方塊 105"/>
          <p:cNvSpPr txBox="1"/>
          <p:nvPr/>
        </p:nvSpPr>
        <p:spPr>
          <a:xfrm>
            <a:off x="1580604" y="4296560"/>
            <a:ext cx="1236236" cy="369332"/>
          </a:xfrm>
          <a:prstGeom prst="rect">
            <a:avLst/>
          </a:prstGeom>
          <a:solidFill>
            <a:schemeClr val="bg2">
              <a:alpha val="70000"/>
            </a:schemeClr>
          </a:solidFill>
          <a:ln>
            <a:solidFill>
              <a:schemeClr val="tx1"/>
            </a:solidFill>
          </a:ln>
        </p:spPr>
        <p:txBody>
          <a:bodyPr wrap="none" rtlCol="0">
            <a:spAutoFit/>
          </a:bodyPr>
          <a:lstStyle/>
          <a:p>
            <a:r>
              <a:rPr lang="en-US" altLang="zh-TW" dirty="0"/>
              <a:t>TSV block</a:t>
            </a:r>
            <a:endParaRPr lang="zh-TW" altLang="en-US" dirty="0"/>
          </a:p>
        </p:txBody>
      </p:sp>
      <p:sp>
        <p:nvSpPr>
          <p:cNvPr id="4" name="投影片編號版面配置區 3"/>
          <p:cNvSpPr>
            <a:spLocks noGrp="1"/>
          </p:cNvSpPr>
          <p:nvPr>
            <p:ph type="sldNum" sz="quarter" idx="10"/>
          </p:nvPr>
        </p:nvSpPr>
        <p:spPr/>
        <p:txBody>
          <a:bodyPr/>
          <a:lstStyle/>
          <a:p>
            <a:fld id="{98DD11F9-7500-44D7-BD4E-9DA41FE32E0D}" type="slidenum">
              <a:rPr lang="zh-TW" altLang="en-US" smtClean="0"/>
              <a:pPr/>
              <a:t>7</a:t>
            </a:fld>
            <a:r>
              <a:rPr lang="zh-TW" altLang="en-US"/>
              <a:t> </a:t>
            </a:r>
            <a:r>
              <a:rPr lang="en-US" altLang="zh-TW"/>
              <a:t>/ 34</a:t>
            </a:r>
            <a:endParaRPr lang="zh-TW" altLang="en-US" dirty="0"/>
          </a:p>
        </p:txBody>
      </p:sp>
      <p:cxnSp>
        <p:nvCxnSpPr>
          <p:cNvPr id="92" name="直線單箭頭接點 91"/>
          <p:cNvCxnSpPr>
            <a:cxnSpLocks/>
            <a:stCxn id="53" idx="0"/>
          </p:cNvCxnSpPr>
          <p:nvPr/>
        </p:nvCxnSpPr>
        <p:spPr bwMode="auto">
          <a:xfrm flipH="1" flipV="1">
            <a:off x="3188078" y="4241800"/>
            <a:ext cx="359889" cy="841608"/>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cxnSp>
        <p:nvCxnSpPr>
          <p:cNvPr id="93" name="直線單箭頭接點 92"/>
          <p:cNvCxnSpPr>
            <a:cxnSpLocks/>
            <a:stCxn id="52" idx="1"/>
          </p:cNvCxnSpPr>
          <p:nvPr/>
        </p:nvCxnSpPr>
        <p:spPr bwMode="auto">
          <a:xfrm flipH="1" flipV="1">
            <a:off x="2125673" y="4829175"/>
            <a:ext cx="774314" cy="317398"/>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cxnSp>
        <p:nvCxnSpPr>
          <p:cNvPr id="95" name="直線單箭頭接點 94"/>
          <p:cNvCxnSpPr>
            <a:stCxn id="54" idx="4"/>
            <a:endCxn id="94" idx="0"/>
          </p:cNvCxnSpPr>
          <p:nvPr/>
        </p:nvCxnSpPr>
        <p:spPr bwMode="auto">
          <a:xfrm flipH="1">
            <a:off x="1920552" y="5514729"/>
            <a:ext cx="636446" cy="718280"/>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cxnSp>
        <p:nvCxnSpPr>
          <p:cNvPr id="96" name="直線單箭頭接點 95"/>
          <p:cNvCxnSpPr>
            <a:cxnSpLocks/>
            <a:stCxn id="56" idx="3"/>
          </p:cNvCxnSpPr>
          <p:nvPr/>
        </p:nvCxnSpPr>
        <p:spPr bwMode="auto">
          <a:xfrm flipH="1">
            <a:off x="2054236" y="5947047"/>
            <a:ext cx="845751" cy="336098"/>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1235226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500"/>
                                        <p:tgtEl>
                                          <p:spTgt spid="96"/>
                                        </p:tgtEl>
                                      </p:cBhvr>
                                    </p:animEffect>
                                  </p:childTnLst>
                                </p:cTn>
                              </p:par>
                              <p:par>
                                <p:cTn id="24" presetID="10" presetClass="entr" presetSubtype="0" fill="hold"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5"/>
                                        </p:tgtEl>
                                      </p:cBhvr>
                                    </p:animEffect>
                                    <p:set>
                                      <p:cBhvr>
                                        <p:cTn id="39"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4" grpId="0"/>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sz="2000" dirty="0"/>
              <a:t>Three-dimensional integrated Circuit (3D IC)</a:t>
            </a:r>
          </a:p>
          <a:p>
            <a:r>
              <a:rPr lang="en-US" altLang="zh-TW" sz="2000" dirty="0"/>
              <a:t>Crosstalk effect</a:t>
            </a:r>
            <a:r>
              <a:rPr lang="zh-TW" altLang="en-US" sz="2000" dirty="0"/>
              <a:t> </a:t>
            </a:r>
            <a:r>
              <a:rPr lang="en-US" altLang="zh-TW" sz="2000" dirty="0"/>
              <a:t>problem</a:t>
            </a:r>
          </a:p>
          <a:p>
            <a:pPr lvl="1"/>
            <a:r>
              <a:rPr lang="en-US" altLang="zh-TW" sz="2000" dirty="0"/>
              <a:t> Difference between 3D IC and 2D IC</a:t>
            </a:r>
          </a:p>
          <a:p>
            <a:r>
              <a:rPr lang="en-US" altLang="zh-TW" sz="2000" dirty="0"/>
              <a:t>Overall global flow</a:t>
            </a:r>
          </a:p>
          <a:p>
            <a:r>
              <a:rPr lang="en-US" altLang="zh-TW" sz="2000" dirty="0"/>
              <a:t>Problem formulation</a:t>
            </a:r>
          </a:p>
          <a:p>
            <a:pPr lvl="1"/>
            <a:r>
              <a:rPr lang="en-US" altLang="zh-TW" sz="2000" dirty="0"/>
              <a:t>TSV-buffer sizing problem</a:t>
            </a:r>
          </a:p>
          <a:p>
            <a:pPr lvl="1"/>
            <a:r>
              <a:rPr lang="en-US" altLang="zh-TW" sz="2000" dirty="0"/>
              <a:t>Detailed TSV crosstalk delay model</a:t>
            </a:r>
          </a:p>
          <a:p>
            <a:r>
              <a:rPr lang="en-US" altLang="zh-TW" sz="2000" dirty="0"/>
              <a:t>Methodology</a:t>
            </a:r>
          </a:p>
          <a:p>
            <a:pPr lvl="1"/>
            <a:r>
              <a:rPr lang="en-US" altLang="zh-TW" sz="2000" dirty="0"/>
              <a:t>Integer linear programming (ILP)</a:t>
            </a:r>
          </a:p>
          <a:p>
            <a:pPr lvl="1"/>
            <a:r>
              <a:rPr lang="en-US" altLang="zh-TW" sz="2000" dirty="0"/>
              <a:t>Crosstalk-aware heuristic (CAH)</a:t>
            </a:r>
          </a:p>
          <a:p>
            <a:r>
              <a:rPr lang="en-US" altLang="zh-TW" sz="2000" dirty="0"/>
              <a:t>Experimental results</a:t>
            </a:r>
          </a:p>
          <a:p>
            <a:pPr lvl="1"/>
            <a:r>
              <a:rPr lang="en-US" altLang="zh-TW" sz="2000" dirty="0"/>
              <a:t>Comparison on CAH and ILP</a:t>
            </a:r>
          </a:p>
          <a:p>
            <a:pPr lvl="1"/>
            <a:r>
              <a:rPr lang="en-US" altLang="zh-TW" sz="2000" dirty="0"/>
              <a:t>Comparison on CAH and other heuristics</a:t>
            </a:r>
          </a:p>
          <a:p>
            <a:r>
              <a:rPr lang="en-US" altLang="zh-TW" sz="2000" dirty="0"/>
              <a:t>Conclusions</a:t>
            </a:r>
            <a:endParaRPr lang="zh-TW" altLang="en-US" sz="2000" dirty="0"/>
          </a:p>
        </p:txBody>
      </p:sp>
      <p:sp>
        <p:nvSpPr>
          <p:cNvPr id="4" name="矩形 3"/>
          <p:cNvSpPr/>
          <p:nvPr/>
        </p:nvSpPr>
        <p:spPr bwMode="auto">
          <a:xfrm>
            <a:off x="514650" y="149383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5" name="矩形 4"/>
          <p:cNvSpPr/>
          <p:nvPr/>
        </p:nvSpPr>
        <p:spPr bwMode="auto">
          <a:xfrm>
            <a:off x="514650" y="1889185"/>
            <a:ext cx="7378520" cy="736602"/>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8" name="矩形 7"/>
          <p:cNvSpPr/>
          <p:nvPr/>
        </p:nvSpPr>
        <p:spPr bwMode="auto">
          <a:xfrm>
            <a:off x="669925" y="6292239"/>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9" name="矩形 8"/>
          <p:cNvSpPr/>
          <p:nvPr/>
        </p:nvSpPr>
        <p:spPr bwMode="auto">
          <a:xfrm>
            <a:off x="514650" y="3015212"/>
            <a:ext cx="7378520" cy="720310"/>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0" name="矩形 9"/>
          <p:cNvSpPr/>
          <p:nvPr/>
        </p:nvSpPr>
        <p:spPr bwMode="auto">
          <a:xfrm>
            <a:off x="514650" y="367008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1" name="矩形 10"/>
          <p:cNvSpPr/>
          <p:nvPr/>
        </p:nvSpPr>
        <p:spPr bwMode="auto">
          <a:xfrm>
            <a:off x="514650" y="4070587"/>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2" name="矩形 11"/>
          <p:cNvSpPr/>
          <p:nvPr/>
        </p:nvSpPr>
        <p:spPr bwMode="auto">
          <a:xfrm>
            <a:off x="514650" y="4417765"/>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3" name="矩形 12"/>
          <p:cNvSpPr/>
          <p:nvPr/>
        </p:nvSpPr>
        <p:spPr bwMode="auto">
          <a:xfrm>
            <a:off x="514650" y="4813112"/>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4" name="矩形 13"/>
          <p:cNvSpPr/>
          <p:nvPr/>
        </p:nvSpPr>
        <p:spPr bwMode="auto">
          <a:xfrm>
            <a:off x="514650" y="5160290"/>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5" name="矩形 14"/>
          <p:cNvSpPr/>
          <p:nvPr/>
        </p:nvSpPr>
        <p:spPr bwMode="auto">
          <a:xfrm>
            <a:off x="514650" y="5507468"/>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6" name="矩形 15"/>
          <p:cNvSpPr/>
          <p:nvPr/>
        </p:nvSpPr>
        <p:spPr bwMode="auto">
          <a:xfrm>
            <a:off x="514650" y="5894581"/>
            <a:ext cx="7378520" cy="395347"/>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6" name="投影片編號版面配置區 5"/>
          <p:cNvSpPr>
            <a:spLocks noGrp="1"/>
          </p:cNvSpPr>
          <p:nvPr>
            <p:ph type="sldNum" sz="quarter" idx="10"/>
          </p:nvPr>
        </p:nvSpPr>
        <p:spPr/>
        <p:txBody>
          <a:bodyPr/>
          <a:lstStyle/>
          <a:p>
            <a:fld id="{98DD11F9-7500-44D7-BD4E-9DA41FE32E0D}" type="slidenum">
              <a:rPr lang="zh-TW" altLang="en-US" smtClean="0"/>
              <a:pPr/>
              <a:t>8</a:t>
            </a:fld>
            <a:r>
              <a:rPr lang="zh-TW" altLang="en-US"/>
              <a:t> </a:t>
            </a:r>
            <a:r>
              <a:rPr lang="en-US" altLang="zh-TW"/>
              <a:t>/ 34</a:t>
            </a:r>
            <a:endParaRPr lang="zh-TW" altLang="en-US" dirty="0"/>
          </a:p>
        </p:txBody>
      </p:sp>
    </p:spTree>
    <p:extLst>
      <p:ext uri="{BB962C8B-B14F-4D97-AF65-F5344CB8AC3E}">
        <p14:creationId xmlns:p14="http://schemas.microsoft.com/office/powerpoint/2010/main" val="3858037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Overall Global Flow</a:t>
            </a:r>
            <a:endParaRPr lang="zh-TW" altLang="en-US" dirty="0"/>
          </a:p>
        </p:txBody>
      </p:sp>
      <p:sp>
        <p:nvSpPr>
          <p:cNvPr id="4" name="文字方塊 3"/>
          <p:cNvSpPr txBox="1"/>
          <p:nvPr/>
        </p:nvSpPr>
        <p:spPr>
          <a:xfrm>
            <a:off x="3530243" y="1828779"/>
            <a:ext cx="1505540" cy="369332"/>
          </a:xfrm>
          <a:prstGeom prst="rect">
            <a:avLst/>
          </a:prstGeom>
          <a:noFill/>
        </p:spPr>
        <p:txBody>
          <a:bodyPr wrap="none" rtlCol="0">
            <a:spAutoFit/>
          </a:bodyPr>
          <a:lstStyle/>
          <a:p>
            <a:r>
              <a:rPr lang="en-US" altLang="zh-TW" b="1" dirty="0">
                <a:solidFill>
                  <a:schemeClr val="accent1"/>
                </a:solidFill>
              </a:rPr>
              <a:t>Input circuit</a:t>
            </a:r>
            <a:endParaRPr lang="zh-TW" altLang="en-US" b="1" dirty="0">
              <a:solidFill>
                <a:schemeClr val="accent1"/>
              </a:solidFill>
            </a:endParaRPr>
          </a:p>
        </p:txBody>
      </p:sp>
      <p:sp>
        <p:nvSpPr>
          <p:cNvPr id="5" name="文字方塊 4"/>
          <p:cNvSpPr txBox="1"/>
          <p:nvPr/>
        </p:nvSpPr>
        <p:spPr>
          <a:xfrm>
            <a:off x="2140857" y="2559430"/>
            <a:ext cx="4284314" cy="923330"/>
          </a:xfrm>
          <a:prstGeom prst="rect">
            <a:avLst/>
          </a:prstGeom>
          <a:noFill/>
          <a:ln w="22225">
            <a:solidFill>
              <a:schemeClr val="tx1"/>
            </a:solidFill>
          </a:ln>
        </p:spPr>
        <p:txBody>
          <a:bodyPr wrap="square" rtlCol="0">
            <a:spAutoFit/>
          </a:bodyPr>
          <a:lstStyle/>
          <a:p>
            <a:r>
              <a:rPr lang="en-US" altLang="zh-TW" dirty="0"/>
              <a:t>3D partitioning / </a:t>
            </a:r>
            <a:r>
              <a:rPr lang="en-US" altLang="zh-TW" dirty="0" err="1"/>
              <a:t>floorplanning</a:t>
            </a:r>
            <a:endParaRPr lang="en-US" altLang="zh-TW" dirty="0"/>
          </a:p>
          <a:p>
            <a:r>
              <a:rPr lang="en-US" altLang="zh-TW" dirty="0"/>
              <a:t>TSV block allocation / assignment</a:t>
            </a:r>
          </a:p>
          <a:p>
            <a:r>
              <a:rPr lang="en-US" altLang="zh-TW" dirty="0"/>
              <a:t>TSV-buffer insertion / initialization</a:t>
            </a:r>
            <a:endParaRPr lang="zh-TW" altLang="en-US" dirty="0"/>
          </a:p>
        </p:txBody>
      </p:sp>
      <p:sp>
        <p:nvSpPr>
          <p:cNvPr id="6" name="文字方塊 5"/>
          <p:cNvSpPr txBox="1"/>
          <p:nvPr/>
        </p:nvSpPr>
        <p:spPr>
          <a:xfrm>
            <a:off x="2140857" y="3844079"/>
            <a:ext cx="4284314" cy="369332"/>
          </a:xfrm>
          <a:prstGeom prst="rect">
            <a:avLst/>
          </a:prstGeom>
          <a:noFill/>
          <a:ln w="22225">
            <a:solidFill>
              <a:schemeClr val="accent1"/>
            </a:solidFill>
          </a:ln>
        </p:spPr>
        <p:txBody>
          <a:bodyPr wrap="none" rtlCol="0">
            <a:spAutoFit/>
          </a:bodyPr>
          <a:lstStyle/>
          <a:p>
            <a:r>
              <a:rPr lang="en-US" altLang="zh-TW" dirty="0">
                <a:solidFill>
                  <a:schemeClr val="accent1"/>
                </a:solidFill>
              </a:rPr>
              <a:t>Timing optimization by TSV-buffer sizing</a:t>
            </a:r>
            <a:endParaRPr lang="zh-TW" altLang="en-US" dirty="0">
              <a:solidFill>
                <a:schemeClr val="accent1"/>
              </a:solidFill>
            </a:endParaRPr>
          </a:p>
        </p:txBody>
      </p:sp>
      <p:sp>
        <p:nvSpPr>
          <p:cNvPr id="7" name="文字方塊 6"/>
          <p:cNvSpPr txBox="1"/>
          <p:nvPr/>
        </p:nvSpPr>
        <p:spPr>
          <a:xfrm>
            <a:off x="3434062" y="5531346"/>
            <a:ext cx="1697901" cy="369332"/>
          </a:xfrm>
          <a:prstGeom prst="rect">
            <a:avLst/>
          </a:prstGeom>
          <a:noFill/>
        </p:spPr>
        <p:txBody>
          <a:bodyPr wrap="none" rtlCol="0">
            <a:spAutoFit/>
          </a:bodyPr>
          <a:lstStyle/>
          <a:p>
            <a:r>
              <a:rPr lang="en-US" altLang="zh-TW" b="1" dirty="0">
                <a:solidFill>
                  <a:schemeClr val="accent1"/>
                </a:solidFill>
              </a:rPr>
              <a:t>Output circuit</a:t>
            </a:r>
            <a:endParaRPr lang="zh-TW" altLang="en-US" b="1" dirty="0">
              <a:solidFill>
                <a:schemeClr val="accent1"/>
              </a:solidFill>
            </a:endParaRPr>
          </a:p>
        </p:txBody>
      </p:sp>
      <p:sp>
        <p:nvSpPr>
          <p:cNvPr id="8" name="文字方塊 7"/>
          <p:cNvSpPr txBox="1"/>
          <p:nvPr/>
        </p:nvSpPr>
        <p:spPr>
          <a:xfrm>
            <a:off x="6881257" y="4687711"/>
            <a:ext cx="1693733" cy="369332"/>
          </a:xfrm>
          <a:prstGeom prst="rect">
            <a:avLst/>
          </a:prstGeom>
          <a:noFill/>
        </p:spPr>
        <p:txBody>
          <a:bodyPr wrap="none" rtlCol="0">
            <a:spAutoFit/>
          </a:bodyPr>
          <a:lstStyle/>
          <a:p>
            <a:r>
              <a:rPr lang="en-US" altLang="zh-TW" b="1" dirty="0">
                <a:solidFill>
                  <a:schemeClr val="accent1"/>
                </a:solidFill>
              </a:rPr>
              <a:t>Timing failure</a:t>
            </a:r>
            <a:endParaRPr lang="zh-TW" altLang="en-US" b="1" dirty="0">
              <a:solidFill>
                <a:schemeClr val="accent1"/>
              </a:solidFill>
            </a:endParaRPr>
          </a:p>
        </p:txBody>
      </p:sp>
      <p:sp>
        <p:nvSpPr>
          <p:cNvPr id="9" name="菱形 8"/>
          <p:cNvSpPr/>
          <p:nvPr/>
        </p:nvSpPr>
        <p:spPr bwMode="auto">
          <a:xfrm>
            <a:off x="2140859" y="4511059"/>
            <a:ext cx="4284312" cy="722638"/>
          </a:xfrm>
          <a:prstGeom prst="diamond">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b="0" i="0" u="none" strike="noStrike" cap="none" normalizeH="0" baseline="0" dirty="0">
              <a:ln>
                <a:noFill/>
              </a:ln>
              <a:effectLst/>
              <a:latin typeface="Arial" charset="0"/>
              <a:ea typeface="新細明體" pitchFamily="18" charset="-120"/>
            </a:endParaRPr>
          </a:p>
        </p:txBody>
      </p:sp>
      <p:sp>
        <p:nvSpPr>
          <p:cNvPr id="10" name="文字方塊 9"/>
          <p:cNvSpPr txBox="1"/>
          <p:nvPr/>
        </p:nvSpPr>
        <p:spPr>
          <a:xfrm>
            <a:off x="2797159" y="4687711"/>
            <a:ext cx="2971711" cy="369332"/>
          </a:xfrm>
          <a:prstGeom prst="rect">
            <a:avLst/>
          </a:prstGeom>
          <a:noFill/>
        </p:spPr>
        <p:txBody>
          <a:bodyPr wrap="none" rtlCol="0">
            <a:spAutoFit/>
          </a:bodyPr>
          <a:lstStyle/>
          <a:p>
            <a:r>
              <a:rPr lang="en-US" altLang="zh-TW" dirty="0">
                <a:latin typeface="Arial" charset="0"/>
                <a:ea typeface="新細明體" pitchFamily="18" charset="-120"/>
              </a:rPr>
              <a:t>Timing constraint satisfied?</a:t>
            </a:r>
            <a:endParaRPr lang="zh-TW" altLang="en-US" dirty="0">
              <a:latin typeface="Arial" charset="0"/>
              <a:ea typeface="新細明體" pitchFamily="18" charset="-120"/>
            </a:endParaRPr>
          </a:p>
        </p:txBody>
      </p:sp>
      <p:cxnSp>
        <p:nvCxnSpPr>
          <p:cNvPr id="11" name="直線單箭頭接點 10"/>
          <p:cNvCxnSpPr>
            <a:stCxn id="9" idx="3"/>
            <a:endCxn id="8" idx="1"/>
          </p:cNvCxnSpPr>
          <p:nvPr/>
        </p:nvCxnSpPr>
        <p:spPr bwMode="auto">
          <a:xfrm flipV="1">
            <a:off x="6425171" y="4872377"/>
            <a:ext cx="456086" cy="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 name="直線單箭頭接點 11"/>
          <p:cNvCxnSpPr>
            <a:stCxn id="9" idx="2"/>
            <a:endCxn id="7" idx="0"/>
          </p:cNvCxnSpPr>
          <p:nvPr/>
        </p:nvCxnSpPr>
        <p:spPr bwMode="auto">
          <a:xfrm flipH="1">
            <a:off x="4283013" y="5233697"/>
            <a:ext cx="2" cy="29764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 name="直線單箭頭接點 12"/>
          <p:cNvCxnSpPr>
            <a:stCxn id="4" idx="2"/>
            <a:endCxn id="5" idx="0"/>
          </p:cNvCxnSpPr>
          <p:nvPr/>
        </p:nvCxnSpPr>
        <p:spPr bwMode="auto">
          <a:xfrm>
            <a:off x="4283013" y="2198111"/>
            <a:ext cx="1" cy="36131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直線單箭頭接點 13"/>
          <p:cNvCxnSpPr>
            <a:stCxn id="5" idx="2"/>
            <a:endCxn id="6" idx="0"/>
          </p:cNvCxnSpPr>
          <p:nvPr/>
        </p:nvCxnSpPr>
        <p:spPr bwMode="auto">
          <a:xfrm>
            <a:off x="4283014" y="3482760"/>
            <a:ext cx="0" cy="36131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5" name="直線單箭頭接點 14"/>
          <p:cNvCxnSpPr>
            <a:stCxn id="6" idx="2"/>
            <a:endCxn id="9" idx="0"/>
          </p:cNvCxnSpPr>
          <p:nvPr/>
        </p:nvCxnSpPr>
        <p:spPr bwMode="auto">
          <a:xfrm>
            <a:off x="4283014" y="4213411"/>
            <a:ext cx="1" cy="29764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3" name="投影片編號版面配置區 2"/>
          <p:cNvSpPr>
            <a:spLocks noGrp="1"/>
          </p:cNvSpPr>
          <p:nvPr>
            <p:ph type="sldNum" sz="quarter" idx="10"/>
          </p:nvPr>
        </p:nvSpPr>
        <p:spPr/>
        <p:txBody>
          <a:bodyPr/>
          <a:lstStyle/>
          <a:p>
            <a:fld id="{98DD11F9-7500-44D7-BD4E-9DA41FE32E0D}" type="slidenum">
              <a:rPr lang="zh-TW" altLang="en-US" smtClean="0"/>
              <a:pPr/>
              <a:t>9</a:t>
            </a:fld>
            <a:r>
              <a:rPr lang="zh-TW" altLang="en-US"/>
              <a:t> </a:t>
            </a:r>
            <a:r>
              <a:rPr lang="en-US" altLang="zh-TW"/>
              <a:t>/ 34</a:t>
            </a:r>
            <a:endParaRPr lang="zh-TW" altLang="en-US" dirty="0"/>
          </a:p>
        </p:txBody>
      </p:sp>
      <p:sp>
        <p:nvSpPr>
          <p:cNvPr id="16" name="矩形 15">
            <a:extLst>
              <a:ext uri="{FF2B5EF4-FFF2-40B4-BE49-F238E27FC236}">
                <a16:creationId xmlns:a16="http://schemas.microsoft.com/office/drawing/2014/main" id="{75A4B396-A950-4BB2-A420-977E9BAB9175}"/>
              </a:ext>
            </a:extLst>
          </p:cNvPr>
          <p:cNvSpPr/>
          <p:nvPr/>
        </p:nvSpPr>
        <p:spPr bwMode="auto">
          <a:xfrm>
            <a:off x="514650" y="1607423"/>
            <a:ext cx="7378520" cy="2051991"/>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
        <p:nvSpPr>
          <p:cNvPr id="17" name="矩形 16">
            <a:extLst>
              <a:ext uri="{FF2B5EF4-FFF2-40B4-BE49-F238E27FC236}">
                <a16:creationId xmlns:a16="http://schemas.microsoft.com/office/drawing/2014/main" id="{D461E20E-C953-4440-89A9-F21A5809F623}"/>
              </a:ext>
            </a:extLst>
          </p:cNvPr>
          <p:cNvSpPr/>
          <p:nvPr/>
        </p:nvSpPr>
        <p:spPr bwMode="auto">
          <a:xfrm>
            <a:off x="528936" y="4377054"/>
            <a:ext cx="8100701" cy="1666559"/>
          </a:xfrm>
          <a:prstGeom prst="rect">
            <a:avLst/>
          </a:prstGeom>
          <a:solidFill>
            <a:schemeClr val="bg2">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TW" altLang="en-US" sz="1600" b="0" i="0" u="none" strike="noStrike" cap="none" normalizeH="0" baseline="0">
              <a:ln>
                <a:noFill/>
              </a:ln>
              <a:solidFill>
                <a:schemeClr val="folHlink"/>
              </a:solidFill>
              <a:effectLst/>
              <a:latin typeface="Arial" charset="0"/>
              <a:ea typeface="新細明體" pitchFamily="18" charset="-120"/>
            </a:endParaRPr>
          </a:p>
        </p:txBody>
      </p:sp>
    </p:spTree>
    <p:extLst>
      <p:ext uri="{BB962C8B-B14F-4D97-AF65-F5344CB8AC3E}">
        <p14:creationId xmlns:p14="http://schemas.microsoft.com/office/powerpoint/2010/main" val="2139999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佈景主題">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folHlink"/>
            </a:solidFill>
            <a:effectLst/>
            <a:latin typeface="Arial" charset="0"/>
            <a:ea typeface="新細明體" pitchFamily="18" charset="-120"/>
          </a:defRPr>
        </a:defPPr>
      </a:lstStyle>
    </a:spDef>
    <a:lnDef>
      <a:spPr bwMode="auto">
        <a:solidFill>
          <a:schemeClr val="accent1"/>
        </a:solidFill>
        <a:ln w="22225" cap="flat" cmpd="sng" algn="ctr">
          <a:solidFill>
            <a:schemeClr val="tx1"/>
          </a:solidFill>
          <a:prstDash val="solid"/>
          <a:round/>
          <a:headEnd type="none" w="med" len="med"/>
          <a:tailEnd type="none" w="med" len="med"/>
        </a:ln>
        <a:effectLst/>
      </a:spPr>
      <a:body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 id="{C6A00276-B4B7-48BB-890C-B66F7C4F7F1E}" vid="{25272144-83EC-42D2-889D-3F73FCD41B4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Template>
  <TotalTime>2045</TotalTime>
  <Words>2906</Words>
  <Application>Microsoft Office PowerPoint</Application>
  <PresentationFormat>如螢幕大小 (4:3)</PresentationFormat>
  <Paragraphs>612</Paragraphs>
  <Slides>34</Slides>
  <Notes>26</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34</vt:i4>
      </vt:variant>
    </vt:vector>
  </HeadingPairs>
  <TitlesOfParts>
    <vt:vector size="38" baseType="lpstr">
      <vt:lpstr>Arial</vt:lpstr>
      <vt:lpstr>Calibri</vt:lpstr>
      <vt:lpstr>Cambria Math</vt:lpstr>
      <vt:lpstr>佈景主題</vt:lpstr>
      <vt:lpstr>Crosstalk-aware TSV-buffer Insertion in 3D IC</vt:lpstr>
      <vt:lpstr>Outline</vt:lpstr>
      <vt:lpstr>Three-dimensional Integrated Circuit (3D IC)</vt:lpstr>
      <vt:lpstr>TSV Block</vt:lpstr>
      <vt:lpstr>Outline</vt:lpstr>
      <vt:lpstr>Crosstalk Effect</vt:lpstr>
      <vt:lpstr>Down-sizing TSV-buffer</vt:lpstr>
      <vt:lpstr>Outline</vt:lpstr>
      <vt:lpstr>Overall Global Flow</vt:lpstr>
      <vt:lpstr>Outline</vt:lpstr>
      <vt:lpstr>One-hot Encoding</vt:lpstr>
      <vt:lpstr>TSV-buffer Sizing Problem</vt:lpstr>
      <vt:lpstr>Outline</vt:lpstr>
      <vt:lpstr>SPICE Simulation</vt:lpstr>
      <vt:lpstr>Detailed TSV Crosstalk Delay Model</vt:lpstr>
      <vt:lpstr>Outline</vt:lpstr>
      <vt:lpstr>Linear Delay Function</vt:lpstr>
      <vt:lpstr>Obtain Constant Values</vt:lpstr>
      <vt:lpstr>Integer Linear Equations</vt:lpstr>
      <vt:lpstr>Outline</vt:lpstr>
      <vt:lpstr>Min-cut Method</vt:lpstr>
      <vt:lpstr>Heuristic Flow Diagram</vt:lpstr>
      <vt:lpstr>Graph Modeling  – Graph Transformation</vt:lpstr>
      <vt:lpstr>Graph Modeling  – Padding Node Insertion</vt:lpstr>
      <vt:lpstr>Graph Modeling  – Crosstalk Exclusive Selection</vt:lpstr>
      <vt:lpstr>Heuristic Flow Diagram</vt:lpstr>
      <vt:lpstr>Crosstalk-aware Refinement</vt:lpstr>
      <vt:lpstr>Outline</vt:lpstr>
      <vt:lpstr>Methodology</vt:lpstr>
      <vt:lpstr>Compare CAH with ILP</vt:lpstr>
      <vt:lpstr>Compare CAH with Other Heuristics</vt:lpstr>
      <vt:lpstr>Outline</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Crosstalk-aware TSV-buffer Insertion in 3D IC</dc:title>
  <dc:creator>cmlan</dc:creator>
  <cp:lastModifiedBy>他是隻 可愛的海豹</cp:lastModifiedBy>
  <cp:revision>120</cp:revision>
  <dcterms:created xsi:type="dcterms:W3CDTF">2019-08-12T01:09:29Z</dcterms:created>
  <dcterms:modified xsi:type="dcterms:W3CDTF">2019-09-05T01:42:56Z</dcterms:modified>
</cp:coreProperties>
</file>